
<file path=[Content_Types].xml><?xml version="1.0" encoding="utf-8"?>
<Types xmlns="http://schemas.openxmlformats.org/package/2006/content-types">
  <Default Extension="jpeg" ContentType="image/jpeg"/>
  <Default Extension="png&amp;ehk=E3ZnA426LA33UCK3cojdKA&amp;r=0&amp;pid=OfficeInsert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4"/>
  </p:sldMasterIdLst>
  <p:notesMasterIdLst>
    <p:notesMasterId r:id="rId26"/>
  </p:notesMasterIdLst>
  <p:handoutMasterIdLst>
    <p:handoutMasterId r:id="rId27"/>
  </p:handoutMasterIdLst>
  <p:sldIdLst>
    <p:sldId id="460" r:id="rId5"/>
    <p:sldId id="480" r:id="rId6"/>
    <p:sldId id="446" r:id="rId7"/>
    <p:sldId id="448" r:id="rId8"/>
    <p:sldId id="483" r:id="rId9"/>
    <p:sldId id="482" r:id="rId10"/>
    <p:sldId id="462" r:id="rId11"/>
    <p:sldId id="464" r:id="rId12"/>
    <p:sldId id="489" r:id="rId13"/>
    <p:sldId id="470" r:id="rId14"/>
    <p:sldId id="471" r:id="rId15"/>
    <p:sldId id="467" r:id="rId16"/>
    <p:sldId id="469" r:id="rId17"/>
    <p:sldId id="485" r:id="rId18"/>
    <p:sldId id="490" r:id="rId19"/>
    <p:sldId id="491" r:id="rId20"/>
    <p:sldId id="465" r:id="rId21"/>
    <p:sldId id="478" r:id="rId22"/>
    <p:sldId id="479" r:id="rId23"/>
    <p:sldId id="459" r:id="rId24"/>
    <p:sldId id="492" r:id="rId25"/>
  </p:sldIdLst>
  <p:sldSz cx="9144000" cy="6858000" type="screen4x3"/>
  <p:notesSz cx="7023100" cy="93091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BDD89"/>
    <a:srgbClr val="F59E47"/>
    <a:srgbClr val="0000FF"/>
    <a:srgbClr val="00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5382C-F5F5-187E-A1F5-ABB387E016EF}" v="6" dt="2025-05-13T19:46:17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0397" autoAdjust="0"/>
  </p:normalViewPr>
  <p:slideViewPr>
    <p:cSldViewPr showGuides="1">
      <p:cViewPr varScale="1">
        <p:scale>
          <a:sx n="77" d="100"/>
          <a:sy n="77" d="100"/>
        </p:scale>
        <p:origin x="161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416" y="-72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DA0EF7F-DA48-4DEC-9CEA-D93E4D5EAC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4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1B07186-C560-4215-86F9-E9CB0E9C1DD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4" y="0"/>
            <a:ext cx="30432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23D17790-B810-4336-A523-2D608C11325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964"/>
            <a:ext cx="30448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3B0E0455-A5C0-4DF8-825D-B4C9C9EA276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4" y="8843964"/>
            <a:ext cx="30432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F77D7250-58D6-461F-BD61-DC0EEE118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33E0FB3-A6AF-405A-8704-BFE97BAA5B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4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5B93065-A135-48A1-BBDF-D2B012B944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9" y="0"/>
            <a:ext cx="3044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949E930-319F-41B0-BA68-F1547846B88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FB7E23EF-45C9-42E9-910B-8EBA39BA00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4" y="4422776"/>
            <a:ext cx="5618162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A2E8A959-F4F6-4B74-9A6F-604C40894E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375"/>
            <a:ext cx="3044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2D0067B3-AC85-438F-8EEF-559B9EC6E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9" y="8842375"/>
            <a:ext cx="3044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652DEC-956E-4B7B-9AB7-E5559F7CF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00356C2B-31A2-4B8F-BB56-D3A8E087BD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49" indent="-2857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45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983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22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260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398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536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674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2DC276-6A50-4A1F-AB95-AF1D2C6A40A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A3B1888-DAD4-4167-B278-1CE155523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EA28E06-7B53-41A4-8EF8-9437E309C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4D6F8-B43B-47B0-9E68-42DD1D4933A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652DEC-956E-4B7B-9AB7-E5559F7CFEB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31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9BEA1C3-BF7B-4339-BA42-CC2E94905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49" indent="-2857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45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983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22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260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398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536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674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259ACE-ADF3-45B4-9D93-AB7F88A753F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DA21F46-4EDB-454D-B97C-3432CA4AF5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D778D02-C7C0-4D35-A1A4-BD3D51620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42CA0-C052-449E-88BB-235E60B20E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652DEC-956E-4B7B-9AB7-E5559F7CFEB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049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B85124F-02A5-400B-A97D-7387B3E3AA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49" indent="-2857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45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983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22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260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398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536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674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3B11EC-EC5B-4A0A-8E6C-5F340AD2715A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6CE4BC5-2825-486D-9E27-1F7D08A7A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685FEE9-C04C-43F8-8A86-A0CD40FA5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5753AB-3DD2-4286-9852-F9C9D48B896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52DEC-956E-4B7B-9AB7-E5559F7CFEB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B1EE7-6514-4D57-862B-E1EF2719955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284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A87CDDA-BD51-4756-B705-4D93D4193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49" indent="-2857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45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983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22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260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398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536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674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EDBC1E-B64A-467E-9005-C5C36F395467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65A3BF7-FAE5-4902-A2EF-CAAB230BC4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2C8AF7A-CC76-4655-BDF6-335E5F278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Principle behind autoclave bag over-compression: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Expansion occurs during the high temperature cycle. If the bag is tightly sealed so steam is unable to escape, the risk of explosion may occur.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Compression occurs when the temperature begins to drop.  If the bag is sealed so steam is unable to escape when the temperature drops, the steam inside cools quickly and creates a vacuum.  This causes the bag to compress around the contained contents to potentially puncture and break the bag.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b="1" dirty="0"/>
              <a:t>Take home message:  Do NOT tightly seal autoclave bag – allow steam to enter and escape.  Do NOT compress contents to allow bag expansion and compression as well as more steam penetration.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EAF0B-5003-4028-B698-EC5E8D8F17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391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652DEC-956E-4B7B-9AB7-E5559F7CFEB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58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FF7FD0B-08F2-4465-817A-9DAD763B4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49" indent="-2857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45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983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22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260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398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536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674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A40605-B93C-472E-A224-BF64068D734E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E262A00-33D8-445E-8B89-286F92CD1A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E3CD50C-0BD4-44BD-8A4E-3E45890C7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9B7D8-EA8F-4890-A892-487A8B420F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652DEC-956E-4B7B-9AB7-E5559F7CFEB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099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652DEC-956E-4B7B-9AB7-E5559F7CFEB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6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652DEC-956E-4B7B-9AB7-E5559F7CFEB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430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99FCDA8-BF62-4ABA-B63A-8FED2FEB5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49" indent="-2857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45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983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22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260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398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536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674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07DB2F-FF61-43B2-8032-43034BD9B60B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AED5D02-C863-4181-A22D-4CB30F0EFE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3CAD875D-1969-4505-ACF1-B8C557100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942F7-66A6-4F77-B5EE-C8727232CD2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652DEC-956E-4B7B-9AB7-E5559F7CFEB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0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8FF41990-2E7F-4B1B-974E-DA77C5BE2F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49" indent="-2857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45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983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22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260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398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536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674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132D00-0CB1-4924-9277-B47BE5D0C447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926E78E-6448-45A3-A081-FE7BE438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F593984-83ED-4694-92F6-CD2C003E1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21D43-E5BD-405A-8A23-B3B0F3D2D2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7A60F32-C578-4969-8F56-FCAD62122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49" indent="-2857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45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983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22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260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398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536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674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7ABF70-5E51-4E6A-B1FF-648075088ECD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B7DBC58-6123-494E-A227-2713F3B90A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44B238A-3752-4E9E-BC19-5CE9BC6B3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0606D-67D7-4437-B03E-636741F59A4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0556FDE-EA7A-4783-A224-2BC944579C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49" indent="-2857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45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983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22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260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398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536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674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9BEA73-1A49-484D-AF0E-C11B144EE78D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E59D117-CD27-4ED4-BF50-E32450F73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BC24DB0-C817-4A50-B7E9-398D62DE4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D29BC-1EC6-4D5F-AB08-9B75F66F8F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149170F-F797-4D08-9F8E-D67D94764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49" indent="-2857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45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983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22" indent="-22856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260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398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536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674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57AD50-8260-472E-BC05-1485828D51C7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3B4A85F-A244-4DEC-9E05-AA4184709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EA78C09-1A05-4358-A856-B4995C3FF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0683D-22F1-45B4-B4BD-40417896EE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652DEC-956E-4B7B-9AB7-E5559F7CFEB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235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652DEC-956E-4B7B-9AB7-E5559F7CFEB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070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652DEC-956E-4B7B-9AB7-E5559F7CFEB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88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641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53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7886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A65A26-C834-4ECB-8192-0D735C97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3275CF-0BE4-4F91-B9CC-B13D5395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F3BCFC-ED6D-460E-8481-D2CF87D2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1DE4-31FF-4179-B196-D711BC087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636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86E65A-FDCC-4026-A886-8F4D6273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59E1E4-CB92-4E83-ACD3-8C287070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6CF9F4-85A3-47E3-A345-5BA9D7055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B4AE5-7485-4F0D-A444-A9BDF9296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33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6DA22-BCA4-4076-8D7A-77FC2F12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F4B1F-03CA-4971-8AC2-5493A84F5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09200-F5EB-46F5-8864-E71DFC9C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188EB-CD4A-4B98-9C87-276E4A7DA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00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FEAD0-F603-45C7-85C1-969D8AA2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4F370-5E4B-42CE-A5C7-575C2B3C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CD583-3C19-4EC8-B562-7CAF8EB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F127-F9D5-4CAC-907E-D19AD710F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93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405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68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7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11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267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91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34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19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49545B6-EE5E-4855-B997-660C3C848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D9E121C-CF95-469E-A866-B9B5C35AF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6" descr="UWindsor powerpoint bottom1.jpg">
            <a:extLst>
              <a:ext uri="{FF2B5EF4-FFF2-40B4-BE49-F238E27FC236}">
                <a16:creationId xmlns:a16="http://schemas.microsoft.com/office/drawing/2014/main" id="{7B0AAA0D-5B73-4E4B-A36E-4F37D87AE5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UW_Logo_1L_horz.jpg">
            <a:extLst>
              <a:ext uri="{FF2B5EF4-FFF2-40B4-BE49-F238E27FC236}">
                <a16:creationId xmlns:a16="http://schemas.microsoft.com/office/drawing/2014/main" id="{23C4169B-9C51-4D12-AEBB-7D58FEFD8A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69038"/>
            <a:ext cx="23018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gres?imgurl=http://www.moe.gov.sg/edumall/tl/digital_resources/biology/images/autoclave_lidopen_top_view.jpg&amp;imgrefurl=http://www.moe.gov.sg/edumall/tl/digital_resources/biology34.htm&amp;h=768&amp;w=1024&amp;sz=490&amp;hl=en&amp;start=119&amp;tbnid=MiE4iwfotY65zM:&amp;tbnh=113&amp;tbnw=150&amp;prev=/images?q%3Dautoclave%26start%3D100%26gbv%3D2%26ndsp%3D20%26hl%3Den%26sa%3DN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&amp;ehk=E3ZnA426LA33UCK3cojdKA&amp;r=0&amp;pid=OfficeInsert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8F7E670-62D6-4E5C-B041-EBAE923087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41281"/>
            <a:ext cx="7772400" cy="1470025"/>
          </a:xfrm>
        </p:spPr>
        <p:txBody>
          <a:bodyPr/>
          <a:lstStyle/>
          <a:p>
            <a:br>
              <a:rPr lang="en-US" altLang="en-US" sz="4800" b="1" dirty="0">
                <a:cs typeface="Arial"/>
              </a:rPr>
            </a:br>
            <a:r>
              <a:rPr lang="en-US" altLang="en-US" sz="4800" b="1" dirty="0"/>
              <a:t>Autoclave Training Guide</a:t>
            </a:r>
          </a:p>
        </p:txBody>
      </p:sp>
      <p:sp>
        <p:nvSpPr>
          <p:cNvPr id="494597" name="Rectangle 5">
            <a:extLst>
              <a:ext uri="{FF2B5EF4-FFF2-40B4-BE49-F238E27FC236}">
                <a16:creationId xmlns:a16="http://schemas.microsoft.com/office/drawing/2014/main" id="{2E850B57-F8FA-44E9-AC79-3BEB9A7216C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83909"/>
            <a:ext cx="6400800" cy="17526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University of Windsor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800" b="1" dirty="0"/>
              <a:t>Chemical Control Centre </a:t>
            </a:r>
            <a:br>
              <a:rPr lang="en-US" altLang="en-US" sz="2800" b="1" dirty="0"/>
            </a:br>
            <a:endParaRPr lang="en-US" altLang="en-US" sz="2800" b="1" dirty="0">
              <a:solidFill>
                <a:srgbClr val="FF00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1800" b="1" dirty="0"/>
              <a:t>B37 Essex Hall.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1800" b="1" dirty="0"/>
              <a:t>Telephone : 519-253-3000 </a:t>
            </a:r>
            <a:r>
              <a:rPr lang="en-US" altLang="en-US" sz="1800" b="1" dirty="0" err="1"/>
              <a:t>ext</a:t>
            </a:r>
            <a:r>
              <a:rPr lang="en-US" altLang="en-US" sz="1800" b="1" dirty="0"/>
              <a:t> 3523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br>
              <a:rPr lang="en-US" altLang="en-US" sz="1800" b="1" dirty="0"/>
            </a:br>
            <a:endParaRPr lang="en-US" altLang="en-US" sz="18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b="1" dirty="0"/>
              <a:t>www.uwindsor.ca</a:t>
            </a:r>
            <a:endParaRPr lang="en-US" altLang="en-US" sz="1800" b="1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CF1B98C-1B3D-40D5-844C-D5DBA7815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Preparing your items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6E7761B-BC93-4820-84B1-2FCF9C3EBB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2125" y="1431925"/>
            <a:ext cx="8229600" cy="5160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PRIMARY CONTAINERS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This is the container that comes into direct contact with the contaminated or non-sterilized material or fluid.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Do not fill more than 75% of holding capacity.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Must NOT be a tightly sealed container – must permit heat (steam) penetration.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Do not use polystyrene (PS), polyethylene (PE) and high density polyethylene (HDPE) (do not resist heat well).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71670F5-677B-43A5-8248-71767F6C7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Preparing your items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CDDAAD7-D8F1-49D7-AE69-D71A2C42E7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0273" y="1402990"/>
            <a:ext cx="8305800" cy="2590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PRIMARY CONTAINERS (cont’d)</a:t>
            </a:r>
          </a:p>
          <a:p>
            <a:pPr marL="817562" lvl="2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Loosen screw caps or use self venting caps.</a:t>
            </a:r>
          </a:p>
          <a:p>
            <a:pPr marL="817562" lvl="2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Cap open containers with aluminum foil or muslin.</a:t>
            </a:r>
          </a:p>
          <a:p>
            <a:pPr marL="817562" lvl="2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If using plastic waste bags, leave a small opening.</a:t>
            </a:r>
          </a:p>
          <a:p>
            <a:endParaRPr lang="en-US" altLang="en-US" sz="2600" dirty="0"/>
          </a:p>
        </p:txBody>
      </p:sp>
      <p:pic>
        <p:nvPicPr>
          <p:cNvPr id="24580" name="Picture 7" descr="Picture 044">
            <a:extLst>
              <a:ext uri="{FF2B5EF4-FFF2-40B4-BE49-F238E27FC236}">
                <a16:creationId xmlns:a16="http://schemas.microsoft.com/office/drawing/2014/main" id="{3E06E42E-4A05-4216-AC8A-048923AB34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7096" y="3979140"/>
            <a:ext cx="2919413" cy="21891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9" descr="Picture 003">
            <a:extLst>
              <a:ext uri="{FF2B5EF4-FFF2-40B4-BE49-F238E27FC236}">
                <a16:creationId xmlns:a16="http://schemas.microsoft.com/office/drawing/2014/main" id="{AB6C0669-8911-456E-8DF6-630A9CC47DE2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3979141"/>
            <a:ext cx="2919412" cy="2189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Text Box 11">
            <a:extLst>
              <a:ext uri="{FF2B5EF4-FFF2-40B4-BE49-F238E27FC236}">
                <a16:creationId xmlns:a16="http://schemas.microsoft.com/office/drawing/2014/main" id="{E3C3127D-D9DC-46D5-8D06-E04395F4E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833" y="54102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5098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Loosen screw caps</a:t>
            </a:r>
          </a:p>
        </p:txBody>
      </p:sp>
      <p:sp>
        <p:nvSpPr>
          <p:cNvPr id="24583" name="Text Box 12">
            <a:extLst>
              <a:ext uri="{FF2B5EF4-FFF2-40B4-BE49-F238E27FC236}">
                <a16:creationId xmlns:a16="http://schemas.microsoft.com/office/drawing/2014/main" id="{1309C3DE-DE1F-4CC3-8834-CB23F52B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494" y="4573839"/>
            <a:ext cx="2514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5098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Small opening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C4455E9-9485-4EB9-8B93-E8B053A4A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Preparing your items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2471613-76A2-4090-A21D-D4ADBD2F36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39838"/>
            <a:ext cx="8229600" cy="21891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SECONDARY CONTAINERS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Used to contain any spills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The sides of the secondary container must be sufficiently high to contain any spill that may occur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Tray MUST be autoclave safe</a:t>
            </a:r>
          </a:p>
        </p:txBody>
      </p:sp>
      <p:pic>
        <p:nvPicPr>
          <p:cNvPr id="26628" name="Picture 5" descr="Picture 006">
            <a:extLst>
              <a:ext uri="{FF2B5EF4-FFF2-40B4-BE49-F238E27FC236}">
                <a16:creationId xmlns:a16="http://schemas.microsoft.com/office/drawing/2014/main" id="{3B626A16-F19C-44DC-8D06-B11C8B222F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211638"/>
            <a:ext cx="2919413" cy="2189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7" descr="Picture 010">
            <a:extLst>
              <a:ext uri="{FF2B5EF4-FFF2-40B4-BE49-F238E27FC236}">
                <a16:creationId xmlns:a16="http://schemas.microsoft.com/office/drawing/2014/main" id="{80CE1014-6D9B-4AB9-B8B2-7D115C80E37E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4588" y="4211638"/>
            <a:ext cx="2919412" cy="2189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ED9A66B-93A8-40D8-9CFD-9790B6095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Preparing your items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42C8046-30AE-4F37-8EE7-516A9C99EE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610600" cy="25701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TEMPERATURE SENSITIVE TAPE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Indicates that high temperature has been achieved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Does not prove that decontamination or sterilization was successful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Assists in tracking autoclaved items</a:t>
            </a:r>
          </a:p>
        </p:txBody>
      </p:sp>
      <p:pic>
        <p:nvPicPr>
          <p:cNvPr id="506884" name="Picture 4" descr="Picture 013">
            <a:extLst>
              <a:ext uri="{FF2B5EF4-FFF2-40B4-BE49-F238E27FC236}">
                <a16:creationId xmlns:a16="http://schemas.microsoft.com/office/drawing/2014/main" id="{60E765FB-F960-4DB0-9801-88DBFD3F4F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4301" y="4114800"/>
            <a:ext cx="2771220" cy="20780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6886" name="Picture 6" descr="Picture 014">
            <a:extLst>
              <a:ext uri="{FF2B5EF4-FFF2-40B4-BE49-F238E27FC236}">
                <a16:creationId xmlns:a16="http://schemas.microsoft.com/office/drawing/2014/main" id="{5FDCB398-331E-4F83-A7A2-F83C541F7E7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4114800"/>
            <a:ext cx="2771220" cy="20780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6888" name="Text Box 8">
            <a:extLst>
              <a:ext uri="{FF2B5EF4-FFF2-40B4-BE49-F238E27FC236}">
                <a16:creationId xmlns:a16="http://schemas.microsoft.com/office/drawing/2014/main" id="{A7F299DA-4577-438A-B96C-2E04CEA44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861" y="5708073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5098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506889" name="Text Box 9">
            <a:extLst>
              <a:ext uri="{FF2B5EF4-FFF2-40B4-BE49-F238E27FC236}">
                <a16:creationId xmlns:a16="http://schemas.microsoft.com/office/drawing/2014/main" id="{178DA3A1-889D-44A8-880F-EF6D97DF7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08073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5098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0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8" grpId="0"/>
      <p:bldP spid="5068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1C338B2-A2E1-4922-A72F-D7E0F7DDD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Preparing your items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C684D79-0DBE-4BFF-8A14-E8E0A7D757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9530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Sign into log book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Keeps track of autoclave use for maintenance records</a:t>
            </a:r>
          </a:p>
          <a:p>
            <a:pPr marL="0" indent="0">
              <a:buNone/>
            </a:pPr>
            <a:r>
              <a:rPr lang="en-US" altLang="en-US" sz="2800" dirty="0"/>
              <a:t>Use personal protective equipment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Eye protection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Heat resistant gloves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Lab coat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Close-toed shoes</a:t>
            </a:r>
          </a:p>
        </p:txBody>
      </p:sp>
      <p:pic>
        <p:nvPicPr>
          <p:cNvPr id="22532" name="Picture 4" descr="Picture 019">
            <a:extLst>
              <a:ext uri="{FF2B5EF4-FFF2-40B4-BE49-F238E27FC236}">
                <a16:creationId xmlns:a16="http://schemas.microsoft.com/office/drawing/2014/main" id="{1463AABA-DD52-4544-898A-B4CAEE20D8C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6345" y="3706380"/>
            <a:ext cx="2919412" cy="21891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8" descr="Picture 037">
            <a:extLst>
              <a:ext uri="{FF2B5EF4-FFF2-40B4-BE49-F238E27FC236}">
                <a16:creationId xmlns:a16="http://schemas.microsoft.com/office/drawing/2014/main" id="{C69E66E2-CA07-42A7-9AB4-3453ABAF6BC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239837"/>
            <a:ext cx="2919412" cy="21891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CFC74AA-4B83-40BE-8A02-63F1329B2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Loading</a:t>
            </a:r>
          </a:p>
        </p:txBody>
      </p:sp>
      <p:sp>
        <p:nvSpPr>
          <p:cNvPr id="562179" name="Rectangle 3">
            <a:extLst>
              <a:ext uri="{FF2B5EF4-FFF2-40B4-BE49-F238E27FC236}">
                <a16:creationId xmlns:a16="http://schemas.microsoft.com/office/drawing/2014/main" id="{24CB8063-8E30-47DD-BCFE-D9AF2488A8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382000" cy="241776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en-US" sz="2800"/>
              <a:t>Autoclave biohazardous waste separately</a:t>
            </a:r>
          </a:p>
          <a:p>
            <a:pPr>
              <a:spcBef>
                <a:spcPts val="200"/>
              </a:spcBef>
            </a:pPr>
            <a:r>
              <a:rPr lang="en-US" altLang="en-US" sz="2800"/>
              <a:t>Do not overload primary or secondary containers</a:t>
            </a:r>
          </a:p>
          <a:p>
            <a:pPr lvl="1">
              <a:spcBef>
                <a:spcPts val="200"/>
              </a:spcBef>
            </a:pPr>
            <a:r>
              <a:rPr lang="en-US" altLang="en-US"/>
              <a:t>Allow for sufficient steam penetration</a:t>
            </a:r>
          </a:p>
          <a:p>
            <a:pPr lvl="1">
              <a:spcBef>
                <a:spcPts val="200"/>
              </a:spcBef>
            </a:pPr>
            <a:r>
              <a:rPr lang="en-US" altLang="en-US"/>
              <a:t>Do not fill more than 75% to allow expansion without overflow</a:t>
            </a:r>
          </a:p>
          <a:p>
            <a:pPr lvl="1">
              <a:spcBef>
                <a:spcPts val="200"/>
              </a:spcBef>
            </a:pPr>
            <a:endParaRPr lang="en-US" altLang="en-US" sz="1400"/>
          </a:p>
          <a:p>
            <a:endParaRPr lang="en-US" altLang="en-US" sz="1200"/>
          </a:p>
        </p:txBody>
      </p:sp>
      <p:pic>
        <p:nvPicPr>
          <p:cNvPr id="562188" name="Picture 12" descr="Picture 071">
            <a:extLst>
              <a:ext uri="{FF2B5EF4-FFF2-40B4-BE49-F238E27FC236}">
                <a16:creationId xmlns:a16="http://schemas.microsoft.com/office/drawing/2014/main" id="{9750DD79-3C3E-451E-920A-20C9DFBAA99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1213" y="3773488"/>
            <a:ext cx="4430712" cy="2554287"/>
          </a:xfrm>
          <a:noFill/>
        </p:spPr>
      </p:pic>
      <p:grpSp>
        <p:nvGrpSpPr>
          <p:cNvPr id="562195" name="Group 19">
            <a:extLst>
              <a:ext uri="{FF2B5EF4-FFF2-40B4-BE49-F238E27FC236}">
                <a16:creationId xmlns:a16="http://schemas.microsoft.com/office/drawing/2014/main" id="{BB752508-DE5E-4685-BD6A-C1F6017302CE}"/>
              </a:ext>
            </a:extLst>
          </p:cNvPr>
          <p:cNvGrpSpPr>
            <a:grpSpLocks/>
          </p:cNvGrpSpPr>
          <p:nvPr/>
        </p:nvGrpSpPr>
        <p:grpSpPr bwMode="auto">
          <a:xfrm>
            <a:off x="-152400" y="4959350"/>
            <a:ext cx="2319338" cy="677863"/>
            <a:chOff x="336" y="3124"/>
            <a:chExt cx="1461" cy="427"/>
          </a:xfrm>
        </p:grpSpPr>
        <p:sp>
          <p:nvSpPr>
            <p:cNvPr id="29708" name="Text Box 13">
              <a:extLst>
                <a:ext uri="{FF2B5EF4-FFF2-40B4-BE49-F238E27FC236}">
                  <a16:creationId xmlns:a16="http://schemas.microsoft.com/office/drawing/2014/main" id="{030BD33B-0F75-4F70-9EFC-2FACAA9AB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339"/>
              <a:ext cx="1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5098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Unautoclaved</a:t>
              </a:r>
            </a:p>
          </p:txBody>
        </p:sp>
        <p:sp>
          <p:nvSpPr>
            <p:cNvPr id="29709" name="Line 16">
              <a:extLst>
                <a:ext uri="{FF2B5EF4-FFF2-40B4-BE49-F238E27FC236}">
                  <a16:creationId xmlns:a16="http://schemas.microsoft.com/office/drawing/2014/main" id="{7862F368-89F1-4D96-BDE7-84BE1FA7D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3124"/>
              <a:ext cx="515" cy="2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anchor="ctr"/>
            <a:lstStyle/>
            <a:p>
              <a:endParaRPr lang="en-CA"/>
            </a:p>
          </p:txBody>
        </p:sp>
      </p:grpSp>
      <p:grpSp>
        <p:nvGrpSpPr>
          <p:cNvPr id="29702" name="Group 22">
            <a:extLst>
              <a:ext uri="{FF2B5EF4-FFF2-40B4-BE49-F238E27FC236}">
                <a16:creationId xmlns:a16="http://schemas.microsoft.com/office/drawing/2014/main" id="{C0710B67-216A-4B4F-8A42-E3CA023F1721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748088"/>
            <a:ext cx="2514600" cy="1357312"/>
            <a:chOff x="2256" y="2361"/>
            <a:chExt cx="1584" cy="855"/>
          </a:xfrm>
        </p:grpSpPr>
        <p:sp>
          <p:nvSpPr>
            <p:cNvPr id="29706" name="Text Box 14">
              <a:extLst>
                <a:ext uri="{FF2B5EF4-FFF2-40B4-BE49-F238E27FC236}">
                  <a16:creationId xmlns:a16="http://schemas.microsoft.com/office/drawing/2014/main" id="{82319C8D-7C02-4ED8-A827-7A71DC4C7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361"/>
              <a:ext cx="15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5098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Autoclaved (regular)</a:t>
              </a:r>
            </a:p>
          </p:txBody>
        </p:sp>
        <p:sp>
          <p:nvSpPr>
            <p:cNvPr id="29707" name="Line 17">
              <a:extLst>
                <a:ext uri="{FF2B5EF4-FFF2-40B4-BE49-F238E27FC236}">
                  <a16:creationId xmlns:a16="http://schemas.microsoft.com/office/drawing/2014/main" id="{5C80F7DC-BE17-4493-909F-FC552B8E3E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505"/>
              <a:ext cx="48" cy="7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anchor="ctr"/>
            <a:lstStyle/>
            <a:p>
              <a:endParaRPr lang="en-CA"/>
            </a:p>
          </p:txBody>
        </p:sp>
      </p:grpSp>
      <p:grpSp>
        <p:nvGrpSpPr>
          <p:cNvPr id="562197" name="Group 21">
            <a:extLst>
              <a:ext uri="{FF2B5EF4-FFF2-40B4-BE49-F238E27FC236}">
                <a16:creationId xmlns:a16="http://schemas.microsoft.com/office/drawing/2014/main" id="{E8529278-8EF6-49A0-A001-A16F6675881B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324475"/>
            <a:ext cx="3590925" cy="792163"/>
            <a:chOff x="3157" y="3787"/>
            <a:chExt cx="2262" cy="499"/>
          </a:xfrm>
        </p:grpSpPr>
        <p:sp>
          <p:nvSpPr>
            <p:cNvPr id="29704" name="Text Box 15">
              <a:extLst>
                <a:ext uri="{FF2B5EF4-FFF2-40B4-BE49-F238E27FC236}">
                  <a16:creationId xmlns:a16="http://schemas.microsoft.com/office/drawing/2014/main" id="{0BDCE006-ACE2-4123-BC0F-09B8384A1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7" y="3920"/>
              <a:ext cx="21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5098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Autoclaved (due to being compressed &amp; sealed)</a:t>
              </a:r>
            </a:p>
          </p:txBody>
        </p:sp>
        <p:sp>
          <p:nvSpPr>
            <p:cNvPr id="29705" name="Line 18">
              <a:extLst>
                <a:ext uri="{FF2B5EF4-FFF2-40B4-BE49-F238E27FC236}">
                  <a16:creationId xmlns:a16="http://schemas.microsoft.com/office/drawing/2014/main" id="{426BB4F7-E241-4F3E-A859-8BDB7C2726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57" y="3787"/>
              <a:ext cx="816" cy="9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7203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731508C-D77D-4C81-969F-2F131BF16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23900" indent="-723900"/>
            <a:r>
              <a:rPr lang="en-US" altLang="en-US" b="1" dirty="0"/>
              <a:t>Autoclave Cycle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E587A59-BBA3-46E9-9C05-BDD68953D8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Username and password are lab specific.</a:t>
            </a:r>
          </a:p>
          <a:p>
            <a:pPr lvl="1"/>
            <a:r>
              <a:rPr lang="en-CA" sz="2000" dirty="0"/>
              <a:t>Do not use the username and password of another lab.</a:t>
            </a:r>
          </a:p>
          <a:p>
            <a:pPr lvl="1"/>
            <a:r>
              <a:rPr lang="en-CA" sz="2000" dirty="0">
                <a:cs typeface="Arial"/>
              </a:rPr>
              <a:t>Do not give out the username and password to non-trained personnel.</a:t>
            </a:r>
          </a:p>
          <a:p>
            <a:pPr lvl="1"/>
            <a:endParaRPr lang="en-CA" sz="2000" dirty="0">
              <a:cs typeface="Arial"/>
            </a:endParaRPr>
          </a:p>
          <a:p>
            <a:r>
              <a:rPr lang="en-US" altLang="en-US" sz="2400" dirty="0"/>
              <a:t>Charging autoclave takes 10 minutes – be patient.</a:t>
            </a:r>
          </a:p>
          <a:p>
            <a:endParaRPr lang="en-US" altLang="en-US" sz="2400" dirty="0"/>
          </a:p>
          <a:p>
            <a:r>
              <a:rPr lang="en-US" altLang="en-US" sz="2400" dirty="0"/>
              <a:t>Avoid aborting the cycle – it will take 10 minutes to go through all the cycle steps.</a:t>
            </a:r>
          </a:p>
          <a:p>
            <a:pPr lvl="1"/>
            <a:r>
              <a:rPr lang="en-US" altLang="en-US" sz="2000" dirty="0"/>
              <a:t>If you forget to place an item in the load: just add the item to the next load to avoid tying up the autoclave.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9011927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4654B8E-781E-417C-A85A-F079AADEE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 altLang="en-US" b="1"/>
              <a:t>Choosing a Cycle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6393AFE-F337-4133-945B-CB36318E5D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77200" cy="1676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The type of cycle depends on what is being autoclaved:</a:t>
            </a:r>
          </a:p>
          <a:p>
            <a:pPr marL="1404938" lvl="3" indent="-381000">
              <a:buSzPct val="80000"/>
              <a:buFont typeface="Wingdings" panose="05000000000000000000" pitchFamily="2" charset="2"/>
              <a:buAutoNum type="arabicPeriod"/>
            </a:pPr>
            <a:endParaRPr lang="en-US" altLang="en-US" dirty="0"/>
          </a:p>
        </p:txBody>
      </p:sp>
      <p:graphicFrame>
        <p:nvGraphicFramePr>
          <p:cNvPr id="501819" name="Group 59">
            <a:extLst>
              <a:ext uri="{FF2B5EF4-FFF2-40B4-BE49-F238E27FC236}">
                <a16:creationId xmlns:a16="http://schemas.microsoft.com/office/drawing/2014/main" id="{8547D604-D509-4D9C-98CA-46BF2B98C50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6434673"/>
              </p:ext>
            </p:extLst>
          </p:nvPr>
        </p:nvGraphicFramePr>
        <p:xfrm>
          <a:off x="609600" y="2819400"/>
          <a:ext cx="8229600" cy="2980916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4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Liquid (L)</a:t>
                      </a:r>
                    </a:p>
                  </a:txBody>
                  <a:tcPr marL="137160" marT="91431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SLOW EXHAUST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Controlled vacuum exhaust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autoclaving liquids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Prevents liquids from boiling over</a:t>
                      </a:r>
                    </a:p>
                  </a:txBody>
                  <a:tcPr marL="137160" marT="91431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849">
                <a:tc>
                  <a:txBody>
                    <a:bodyPr/>
                    <a:lstStyle>
                      <a:lvl1pPr marL="495300" indent="-495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63588" indent="-4191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052513" indent="-3810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4338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15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987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59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31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95300" marR="0" lvl="0" indent="-4953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Gravity (G) and Waste (W)</a:t>
                      </a:r>
                    </a:p>
                  </a:txBody>
                  <a:tcPr marL="137160" marT="91431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FAST EXHAUST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Passive exhaust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Dry goods (i.e. glass/plastic ware and waste)</a:t>
                      </a:r>
                    </a:p>
                  </a:txBody>
                  <a:tcPr marL="137160" marT="91431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7F23C7F-94B4-4C04-A206-D5E09E9F8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23900" indent="-723900"/>
            <a:r>
              <a:rPr lang="en-US" altLang="en-US" b="1"/>
              <a:t>Unloading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32AA44E-AA1E-46E9-8644-FB84B90F6B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29200" cy="45307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800" dirty="0"/>
              <a:t>Use PPE. Always use heat protective gloves.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en-US" sz="2600" dirty="0"/>
          </a:p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Wait for autoclave to state END CYCLE before opening door.</a:t>
            </a:r>
          </a:p>
          <a:p>
            <a:pPr>
              <a:lnSpc>
                <a:spcPct val="80000"/>
              </a:lnSpc>
              <a:defRPr/>
            </a:pPr>
            <a:endParaRPr lang="en-US" altLang="en-US" sz="2600" dirty="0"/>
          </a:p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When opening the door, stand away to avoid any residual heat and steam.</a:t>
            </a:r>
            <a:endParaRPr lang="en-US" altLang="en-US" sz="2600" dirty="0"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000" dirty="0"/>
          </a:p>
        </p:txBody>
      </p:sp>
      <p:pic>
        <p:nvPicPr>
          <p:cNvPr id="34820" name="Picture 5" descr="Picture 061">
            <a:extLst>
              <a:ext uri="{FF2B5EF4-FFF2-40B4-BE49-F238E27FC236}">
                <a16:creationId xmlns:a16="http://schemas.microsoft.com/office/drawing/2014/main" id="{4F4E3A87-0414-43AD-893C-D8B9A758A9E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417638"/>
            <a:ext cx="1641475" cy="2189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7" descr="Picture 030">
            <a:extLst>
              <a:ext uri="{FF2B5EF4-FFF2-40B4-BE49-F238E27FC236}">
                <a16:creationId xmlns:a16="http://schemas.microsoft.com/office/drawing/2014/main" id="{270D6445-6406-4628-B354-D9CFE6FE116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7687" y="3865562"/>
            <a:ext cx="2917825" cy="2189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5FE2796-8168-4AB4-B7F6-51C83B7B1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23900" indent="-723900"/>
            <a:r>
              <a:rPr lang="en-US" altLang="en-US" b="1"/>
              <a:t>Unloading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DAE178A-DACC-4611-9D3B-4913666418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419600" cy="49117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1800" dirty="0"/>
          </a:p>
          <a:p>
            <a:pPr>
              <a:spcBef>
                <a:spcPts val="600"/>
              </a:spcBef>
            </a:pPr>
            <a:r>
              <a:rPr lang="en-US" altLang="en-US" sz="2800" dirty="0"/>
              <a:t>Unmark biohazard signs from waste bags/boxes.</a:t>
            </a:r>
          </a:p>
          <a:p>
            <a:pPr>
              <a:spcBef>
                <a:spcPts val="600"/>
              </a:spcBef>
            </a:pPr>
            <a:r>
              <a:rPr lang="en-US" altLang="en-US" sz="2800" dirty="0"/>
              <a:t>Dispose of waste in proper bin or location.</a:t>
            </a:r>
          </a:p>
          <a:p>
            <a:pPr>
              <a:spcBef>
                <a:spcPts val="600"/>
              </a:spcBef>
            </a:pPr>
            <a:r>
              <a:rPr lang="en-US" altLang="en-US" sz="2800" dirty="0"/>
              <a:t>Please put back heat resistant gloves for other users.</a:t>
            </a:r>
          </a:p>
          <a:p>
            <a:pPr>
              <a:spcBef>
                <a:spcPts val="600"/>
              </a:spcBef>
            </a:pPr>
            <a:r>
              <a:rPr lang="en-US" altLang="en-US" sz="2800" dirty="0"/>
              <a:t>Keep autoclave doors shut when not in use.</a:t>
            </a:r>
          </a:p>
        </p:txBody>
      </p:sp>
      <p:pic>
        <p:nvPicPr>
          <p:cNvPr id="35844" name="Picture 5" descr="Picture 075">
            <a:extLst>
              <a:ext uri="{FF2B5EF4-FFF2-40B4-BE49-F238E27FC236}">
                <a16:creationId xmlns:a16="http://schemas.microsoft.com/office/drawing/2014/main" id="{81B66344-8CDC-4B14-A7DA-0807E6C0DB4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1600200"/>
            <a:ext cx="2917825" cy="21891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7" descr="Picture 063">
            <a:extLst>
              <a:ext uri="{FF2B5EF4-FFF2-40B4-BE49-F238E27FC236}">
                <a16:creationId xmlns:a16="http://schemas.microsoft.com/office/drawing/2014/main" id="{B50CE596-24FB-47BF-9809-12423CC4C9E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41763"/>
            <a:ext cx="2917825" cy="2189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096F7C0-0C1A-4D85-98D3-9128DFA58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Training Outline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7929882-6248-4364-B919-87D1AA2E33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en-US" altLang="en-US" sz="2800" dirty="0"/>
              <a:t>Autoclave Overview</a:t>
            </a:r>
          </a:p>
          <a:p>
            <a:pPr marL="571500" indent="-571500"/>
            <a:r>
              <a:rPr lang="en-US" altLang="en-US" sz="2800" dirty="0"/>
              <a:t>Hazards</a:t>
            </a:r>
          </a:p>
          <a:p>
            <a:pPr marL="571500" indent="-571500"/>
            <a:r>
              <a:rPr lang="en-US" altLang="en-US" sz="2800" dirty="0"/>
              <a:t>What you CAN &amp; CAN’T</a:t>
            </a:r>
            <a:r>
              <a:rPr lang="en-US" altLang="en-US" sz="2800" i="1" dirty="0"/>
              <a:t> </a:t>
            </a:r>
            <a:r>
              <a:rPr lang="en-US" altLang="en-US" sz="2800" dirty="0"/>
              <a:t>Autoclave</a:t>
            </a:r>
          </a:p>
          <a:p>
            <a:pPr marL="571500" indent="-571500"/>
            <a:r>
              <a:rPr lang="en-US" altLang="en-US" sz="2800" dirty="0"/>
              <a:t>How to Autoclave</a:t>
            </a:r>
          </a:p>
          <a:p>
            <a:pPr marL="571500" indent="-571500"/>
            <a:r>
              <a:rPr lang="en-US" altLang="en-US" sz="2800" dirty="0"/>
              <a:t>Performance Indicators</a:t>
            </a:r>
          </a:p>
          <a:p>
            <a:pPr marL="571500" indent="-571500"/>
            <a:r>
              <a:rPr lang="en-US" altLang="en-US" sz="2800" dirty="0">
                <a:ea typeface="MS PGothic"/>
              </a:rPr>
              <a:t>Quiz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9CF3B75-CB10-4820-8F67-FCC07064F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Autoclave Performance Indicators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357B924-4BDB-4075-A290-56EDB8A2D8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610600" cy="4800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600"/>
              <a:t>How to know if autoclave is functioning correctly: </a:t>
            </a:r>
          </a:p>
        </p:txBody>
      </p:sp>
      <p:graphicFrame>
        <p:nvGraphicFramePr>
          <p:cNvPr id="437351" name="Group 103">
            <a:extLst>
              <a:ext uri="{FF2B5EF4-FFF2-40B4-BE49-F238E27FC236}">
                <a16:creationId xmlns:a16="http://schemas.microsoft.com/office/drawing/2014/main" id="{94C5DE96-E634-4768-8DCF-14C16A162A8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59537469"/>
              </p:ext>
            </p:extLst>
          </p:nvPr>
        </p:nvGraphicFramePr>
        <p:xfrm>
          <a:off x="457200" y="2133601"/>
          <a:ext cx="8229600" cy="3927476"/>
        </p:xfrm>
        <a:graphic>
          <a:graphicData uri="http://schemas.openxmlformats.org/drawingml/2006/table">
            <a:tbl>
              <a:tblPr/>
              <a:tblGrid>
                <a:gridCol w="1708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1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3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Physical</a:t>
                      </a:r>
                    </a:p>
                  </a:txBody>
                  <a:tcPr marL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Annual testing by certified technician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Pressure, Temperature, Cycle times, recorded on paper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1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Chemical</a:t>
                      </a:r>
                    </a:p>
                  </a:txBody>
                  <a:tcPr marL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Heat sensitive autoclave tape changes colour at 121</a:t>
                      </a:r>
                      <a:r>
                        <a:rPr kumimoji="0" lang="en-US" alt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an indicator of successful sterilization, useful to keep track of autoclaved and unautoclaved items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8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Biological</a:t>
                      </a:r>
                    </a:p>
                  </a:txBody>
                  <a:tcPr marL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Biological Indicators test ability of autoclave to sterilize effectively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Weekly tests performed by technician.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Bacillus stearothermophilus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spore strips often used because they are resistant to steam sterilization.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>
            <a:extLst>
              <a:ext uri="{FF2B5EF4-FFF2-40B4-BE49-F238E27FC236}">
                <a16:creationId xmlns:a16="http://schemas.microsoft.com/office/drawing/2014/main" id="{92AD2A01-98EE-4C0D-8D93-F9329F7BD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900" b="1" dirty="0"/>
              <a:t>Emergency Response Plan</a:t>
            </a:r>
            <a:br>
              <a:rPr lang="en-US" altLang="en-US" sz="4900" b="1" dirty="0"/>
            </a:br>
            <a:endParaRPr lang="en-US" altLang="en-US" sz="3800" b="1" dirty="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4AB0F1C-79DC-4DD3-965A-D3EF50138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1836" y="10668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cs typeface="Arial"/>
              </a:rPr>
              <a:t>In case of emergency: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cs typeface="Arial"/>
              </a:rPr>
              <a:t>If possible, push the emergency stop button to stop autoclave.</a:t>
            </a:r>
          </a:p>
          <a:p>
            <a:pPr lvl="1">
              <a:lnSpc>
                <a:spcPct val="80000"/>
              </a:lnSpc>
            </a:pPr>
            <a:endParaRPr lang="en-US" altLang="en-US" sz="2400" dirty="0">
              <a:cs typeface="Arial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cs typeface="Arial"/>
              </a:rPr>
              <a:t>Exit room immediately: if possible, ensure doors are closed.</a:t>
            </a:r>
          </a:p>
          <a:p>
            <a:pPr lvl="1">
              <a:lnSpc>
                <a:spcPct val="80000"/>
              </a:lnSpc>
            </a:pPr>
            <a:endParaRPr lang="en-US" altLang="en-US" sz="2400" dirty="0">
              <a:cs typeface="Arial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cs typeface="Arial"/>
              </a:rPr>
              <a:t>Follow the </a:t>
            </a:r>
            <a:r>
              <a:rPr lang="en-US" altLang="en-US" sz="2400" dirty="0" err="1">
                <a:cs typeface="Arial"/>
              </a:rPr>
              <a:t>CORe</a:t>
            </a:r>
            <a:r>
              <a:rPr lang="en-US" altLang="en-US" sz="2400" dirty="0">
                <a:cs typeface="Arial"/>
              </a:rPr>
              <a:t> shared emergency response plan protocols.</a:t>
            </a:r>
            <a:endParaRPr lang="en-US" altLang="en-US" sz="2000" dirty="0">
              <a:cs typeface="Arial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cs typeface="Arial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cs typeface="Arial"/>
              </a:rPr>
              <a:t>In case of spill, follow the biological spill procedure.  Spill kit is located inside room 219.</a:t>
            </a:r>
          </a:p>
          <a:p>
            <a:pPr lvl="1">
              <a:lnSpc>
                <a:spcPct val="80000"/>
              </a:lnSpc>
            </a:pPr>
            <a:endParaRPr lang="en-US" altLang="en-US" sz="2400" dirty="0">
              <a:cs typeface="Arial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cs typeface="Arial"/>
              </a:rPr>
              <a:t>Do not re-enter the room or use autoclaves unless it is cleared to do so.  </a:t>
            </a:r>
          </a:p>
        </p:txBody>
      </p:sp>
    </p:spTree>
    <p:extLst>
      <p:ext uri="{BB962C8B-B14F-4D97-AF65-F5344CB8AC3E}">
        <p14:creationId xmlns:p14="http://schemas.microsoft.com/office/powerpoint/2010/main" val="154077910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9C6420D-BC0F-42AD-85D9-799DF432A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Autoclave Overview</a:t>
            </a:r>
          </a:p>
        </p:txBody>
      </p:sp>
      <p:pic>
        <p:nvPicPr>
          <p:cNvPr id="11267" name="Picture 17" descr="autoclave_lidopen_top_view">
            <a:hlinkClick r:id="rId3"/>
            <a:extLst>
              <a:ext uri="{FF2B5EF4-FFF2-40B4-BE49-F238E27FC236}">
                <a16:creationId xmlns:a16="http://schemas.microsoft.com/office/drawing/2014/main" id="{2FE2C34B-7BA5-4469-9DF2-809C6059F8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098" y="4310131"/>
            <a:ext cx="2438400" cy="18367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29">
            <a:extLst>
              <a:ext uri="{FF2B5EF4-FFF2-40B4-BE49-F238E27FC236}">
                <a16:creationId xmlns:a16="http://schemas.microsoft.com/office/drawing/2014/main" id="{C568C927-347C-4661-B405-52C0F4D1F1E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9247"/>
            <a:ext cx="8686799" cy="4739913"/>
          </a:xfrm>
        </p:spPr>
        <p:txBody>
          <a:bodyPr/>
          <a:lstStyle/>
          <a:p>
            <a:r>
              <a:rPr lang="en-US" altLang="en-US" sz="2800" dirty="0"/>
              <a:t>Pressurized device that uses heat, steam and pressure to achieve sterilization or decontamination</a:t>
            </a:r>
          </a:p>
        </p:txBody>
      </p:sp>
      <p:pic>
        <p:nvPicPr>
          <p:cNvPr id="11269" name="Picture 20" descr="autoclave652">
            <a:extLst>
              <a:ext uri="{FF2B5EF4-FFF2-40B4-BE49-F238E27FC236}">
                <a16:creationId xmlns:a16="http://schemas.microsoft.com/office/drawing/2014/main" id="{6D7AABBD-FEAC-4518-8E77-2254A0C85BB3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119" y="2429738"/>
            <a:ext cx="2362200" cy="2000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23" descr="autoclave_small">
            <a:extLst>
              <a:ext uri="{FF2B5EF4-FFF2-40B4-BE49-F238E27FC236}">
                <a16:creationId xmlns:a16="http://schemas.microsoft.com/office/drawing/2014/main" id="{E0D09C27-0453-41C5-9211-AE1F79F2BC2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0881" y="2425768"/>
            <a:ext cx="2662238" cy="37687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26" descr="An autoclave">
            <a:extLst>
              <a:ext uri="{FF2B5EF4-FFF2-40B4-BE49-F238E27FC236}">
                <a16:creationId xmlns:a16="http://schemas.microsoft.com/office/drawing/2014/main" id="{EE2383B4-A5FA-4DE3-9CEF-A3BD4A2821B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3119" y="2425768"/>
            <a:ext cx="2820987" cy="3760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2865DA0-6BCA-42FE-A569-30AB7F281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Autoclave Overview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E3F66DC-CEB2-416A-8CB7-A0B1B19C5B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53131"/>
            <a:ext cx="8305800" cy="4241232"/>
          </a:xfrm>
        </p:spPr>
        <p:txBody>
          <a:bodyPr/>
          <a:lstStyle/>
          <a:p>
            <a:r>
              <a:rPr lang="en-US" altLang="en-US" sz="2400" dirty="0"/>
              <a:t>Typically operated at 121</a:t>
            </a:r>
            <a:r>
              <a:rPr lang="en-US" altLang="en-US" sz="2400" baseline="30000" dirty="0"/>
              <a:t>o</a:t>
            </a:r>
            <a:r>
              <a:rPr lang="en-US" altLang="en-US" sz="2400" dirty="0">
                <a:cs typeface="Arial" panose="020B0604020202020204" pitchFamily="34" charset="0"/>
              </a:rPr>
              <a:t>C (250</a:t>
            </a:r>
            <a:r>
              <a:rPr lang="en-US" altLang="en-US" sz="2400" baseline="30000" dirty="0">
                <a:cs typeface="Arial" panose="020B0604020202020204" pitchFamily="34" charset="0"/>
              </a:rPr>
              <a:t>o</a:t>
            </a:r>
            <a:r>
              <a:rPr lang="en-US" altLang="en-US" sz="2400" dirty="0">
                <a:cs typeface="Arial" panose="020B0604020202020204" pitchFamily="34" charset="0"/>
              </a:rPr>
              <a:t>F), 15 psi, for 15-45 minutes.</a:t>
            </a:r>
            <a:r>
              <a:rPr lang="en-US" altLang="en-US" sz="2400" baseline="30000" dirty="0"/>
              <a:t> </a:t>
            </a:r>
            <a:endParaRPr lang="en-US" altLang="en-US" sz="2400" dirty="0">
              <a:cs typeface="Arial" panose="020B0604020202020204" pitchFamily="34" charset="0"/>
            </a:endParaRPr>
          </a:p>
          <a:p>
            <a:r>
              <a:rPr lang="en-US" altLang="en-US" sz="2400" dirty="0">
                <a:cs typeface="Arial" panose="020B0604020202020204" pitchFamily="34" charset="0"/>
              </a:rPr>
              <a:t>Allows the heating of liquids above boiling point.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Uses moist heat (steam) to increase efficiency of sterilization.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Heat is used to kill microorganisms by coagulation of essential proteins.</a:t>
            </a:r>
          </a:p>
          <a:p>
            <a:endParaRPr lang="en-US" altLang="en-US" sz="2400" dirty="0">
              <a:cs typeface="Arial"/>
            </a:endParaRPr>
          </a:p>
          <a:p>
            <a:pPr marL="0" indent="0">
              <a:buNone/>
            </a:pPr>
            <a:r>
              <a:rPr lang="en-US" altLang="en-US" sz="2000" i="1" dirty="0">
                <a:cs typeface="Arial"/>
              </a:rPr>
              <a:t>Autoclaves are expensive instruments! Proper training ensures that they continue to be operational and used properly with minimal issues.</a:t>
            </a:r>
          </a:p>
          <a:p>
            <a:endParaRPr lang="en-US" altLang="en-US" sz="2000" dirty="0"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3D50CA0-CDA6-451B-9348-D52A7D10E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r>
              <a:rPr lang="en-US" altLang="en-US" b="1" dirty="0"/>
              <a:t>Hazards</a:t>
            </a:r>
          </a:p>
        </p:txBody>
      </p:sp>
      <p:pic>
        <p:nvPicPr>
          <p:cNvPr id="15363" name="Picture 4" descr="autoclaveExplosion">
            <a:extLst>
              <a:ext uri="{FF2B5EF4-FFF2-40B4-BE49-F238E27FC236}">
                <a16:creationId xmlns:a16="http://schemas.microsoft.com/office/drawing/2014/main" id="{C84B3B45-BADD-4833-9703-0C412A1B789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0"/>
            <a:ext cx="3170238" cy="42259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5" descr="spilled blood">
            <a:extLst>
              <a:ext uri="{FF2B5EF4-FFF2-40B4-BE49-F238E27FC236}">
                <a16:creationId xmlns:a16="http://schemas.microsoft.com/office/drawing/2014/main" id="{3B6C4BA7-E4DE-4C3A-8662-B89AE88AA71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810000"/>
            <a:ext cx="2919413" cy="21891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6" descr="meltdown 1 8 04 c">
            <a:extLst>
              <a:ext uri="{FF2B5EF4-FFF2-40B4-BE49-F238E27FC236}">
                <a16:creationId xmlns:a16="http://schemas.microsoft.com/office/drawing/2014/main" id="{90043AB2-582D-4BFE-8E5E-4B1D3B1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9D7FF89-2C2A-426D-A252-6E9AAB717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r>
              <a:rPr lang="en-US" altLang="en-US" b="1" dirty="0"/>
              <a:t>Hazards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AB7136F-5E70-47A4-8F12-B1CBF924A5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8728"/>
            <a:ext cx="8305800" cy="427563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sz="2800" dirty="0"/>
              <a:t>Tremendous pressure from steam in chamber provides explosive potential.</a:t>
            </a:r>
          </a:p>
          <a:p>
            <a:pPr>
              <a:spcBef>
                <a:spcPts val="1800"/>
              </a:spcBef>
            </a:pPr>
            <a:r>
              <a:rPr lang="en-US" altLang="en-US" sz="2800" dirty="0"/>
              <a:t>High temperatures creates potential for burns and scalding.</a:t>
            </a:r>
          </a:p>
          <a:p>
            <a:pPr>
              <a:spcBef>
                <a:spcPts val="1800"/>
              </a:spcBef>
            </a:pPr>
            <a:r>
              <a:rPr lang="en-US" altLang="en-US" sz="2800" dirty="0"/>
              <a:t>Potential exposure to hazardous fumes.</a:t>
            </a:r>
          </a:p>
          <a:p>
            <a:pPr>
              <a:spcBef>
                <a:spcPts val="1800"/>
              </a:spcBef>
            </a:pPr>
            <a:r>
              <a:rPr lang="en-US" altLang="en-US" sz="2800" dirty="0"/>
              <a:t>Inadequate decontamination allows for the potential of biological hazards to contaminate personnel and the environment.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A0293E3-071F-44E3-B88A-A8C4D3E58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What you CAN Autoclave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49A4EBD-3FC4-4BC3-A95E-51F9B582DF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Biological waste that can be autoclaved:</a:t>
            </a:r>
          </a:p>
          <a:p>
            <a:pPr lvl="1"/>
            <a:r>
              <a:rPr lang="en-US" altLang="en-US" dirty="0"/>
              <a:t>Microbial stocks and cultures</a:t>
            </a:r>
          </a:p>
          <a:p>
            <a:pPr lvl="1"/>
            <a:r>
              <a:rPr lang="en-US" altLang="en-US" dirty="0"/>
              <a:t>Items contaminated with such waste: petri dishes, pipette tips, pipettes, gloves, paper towel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Autoclaving is also used for:</a:t>
            </a:r>
          </a:p>
          <a:p>
            <a:pPr lvl="1"/>
            <a:r>
              <a:rPr lang="en-US" altLang="en-US" dirty="0"/>
              <a:t>Sterilization of items such as; glassware, media, buffers, etc.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ED62AE5-E0D2-4DFD-A8BA-30EF6D112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What you </a:t>
            </a:r>
            <a:r>
              <a:rPr lang="en-US" altLang="en-US" b="1" i="1" dirty="0"/>
              <a:t>CAN’T</a:t>
            </a:r>
            <a:r>
              <a:rPr lang="en-US" altLang="en-US" b="1" dirty="0"/>
              <a:t> Autoclave</a:t>
            </a:r>
          </a:p>
        </p:txBody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61E39760-64E8-4BA9-B0EB-2F8D986B48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 rtlCol="0">
            <a:normAutofit fontScale="92500" lnSpcReduction="10000"/>
          </a:bodyPr>
          <a:lstStyle/>
          <a:p>
            <a:pPr lvl="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900" dirty="0"/>
              <a:t>Human/animal anatomical or blood waste</a:t>
            </a:r>
          </a:p>
          <a:p>
            <a:pPr lvl="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900" dirty="0"/>
              <a:t>Cytotoxic waste</a:t>
            </a:r>
          </a:p>
          <a:p>
            <a:pPr lvl="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900" dirty="0"/>
              <a:t>Sharps waste</a:t>
            </a:r>
          </a:p>
          <a:p>
            <a:pPr lvl="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900" dirty="0"/>
              <a:t>Radioactive waste</a:t>
            </a:r>
          </a:p>
          <a:p>
            <a:pPr lvl="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900" dirty="0"/>
              <a:t>Hazardous chemical waste</a:t>
            </a:r>
          </a:p>
          <a:p>
            <a:pPr marL="914400" lvl="2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1300" dirty="0"/>
          </a:p>
          <a:p>
            <a:pPr lvl="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200" dirty="0"/>
              <a:t>Material contaminated with toxic, volatile, corrosive, or mutagenic chemicals</a:t>
            </a:r>
          </a:p>
          <a:p>
            <a:pPr lvl="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200" dirty="0"/>
              <a:t>Material containing solvents, chlorinated compounds (HCl, bleach)</a:t>
            </a:r>
          </a:p>
          <a:p>
            <a:pPr lvl="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200" dirty="0"/>
              <a:t>Chemicals (such as: phenol, trichloroacetic acid, ether, chloroform, ethidium bromide, glutaraldehyde.) </a:t>
            </a:r>
          </a:p>
          <a:p>
            <a:pPr lvl="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5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AEDBB61-7533-4CD0-8084-898167F4E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What you </a:t>
            </a:r>
            <a:r>
              <a:rPr lang="en-US" altLang="en-US" b="1" i="1" dirty="0"/>
              <a:t>CAN’T</a:t>
            </a:r>
            <a:r>
              <a:rPr lang="en-US" altLang="en-US" b="1" dirty="0"/>
              <a:t> Autoclave</a:t>
            </a:r>
          </a:p>
        </p:txBody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359C3878-9695-4ADF-B726-5049CF24CD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" y="1295400"/>
            <a:ext cx="8763000" cy="4800600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defRPr/>
            </a:pPr>
            <a:r>
              <a:rPr lang="en-US" altLang="en-US" sz="2800" dirty="0"/>
              <a:t>SOME PLASTICS</a:t>
            </a:r>
            <a:endParaRPr lang="en-US" altLang="en-US" sz="2400" dirty="0"/>
          </a:p>
          <a:p>
            <a:pPr marL="342900" lvl="1" indent="17463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CA" altLang="en-US" b="1" dirty="0"/>
              <a:t>Poor Choices:</a:t>
            </a:r>
          </a:p>
          <a:p>
            <a:pPr marL="6858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CA" altLang="en-US" sz="2400" dirty="0"/>
              <a:t>Polystyrene (PS), polyethylene (PE) and high-density polyethylene (HDPE) do not resist heat well.</a:t>
            </a:r>
          </a:p>
          <a:p>
            <a:pPr marL="6858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CA" altLang="en-US" sz="2400" dirty="0"/>
          </a:p>
          <a:p>
            <a:pPr marL="457200" lvl="1" indent="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r>
              <a:rPr lang="en-CA" altLang="en-US" b="1" dirty="0"/>
              <a:t>Good Choices:</a:t>
            </a:r>
          </a:p>
          <a:p>
            <a:pPr marL="6858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altLang="en-US" sz="2400" dirty="0"/>
              <a:t>Borosilicate glass (Pyrex) has very low thermal expansion properties and are resistant to breaking due to heat.</a:t>
            </a:r>
          </a:p>
          <a:p>
            <a:pPr marL="6858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altLang="en-US" sz="2400" dirty="0"/>
              <a:t>Polypropylene (PP) and polycarbonate (PC) are heat resistant plastics.</a:t>
            </a:r>
          </a:p>
          <a:p>
            <a:pPr marL="6858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altLang="en-US" sz="2400" dirty="0"/>
              <a:t>Stainless steel is a good heat conductor and thus facilitates sterilization.</a:t>
            </a:r>
          </a:p>
          <a:p>
            <a:pPr marL="6858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CA" altLang="en-US" sz="2400" dirty="0"/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utoclave Training Guide&amp;quot;&quot;/&gt;&lt;property id=&quot;20307&quot; value=&quot;460&quot;/&gt;&lt;/object&gt;&lt;object type=&quot;3&quot; unique_id=&quot;10005&quot;&gt;&lt;property id=&quot;20148&quot; value=&quot;5&quot;/&gt;&lt;property id=&quot;20300&quot; value=&quot;Slide 3 - &amp;quot;Steam Sterilization&amp;quot;&quot;/&gt;&lt;property id=&quot;20307&quot; value=&quot;446&quot;/&gt;&lt;/object&gt;&lt;object type=&quot;3&quot; unique_id=&quot;10006&quot;&gt;&lt;property id=&quot;20148&quot; value=&quot;5&quot;/&gt;&lt;property id=&quot;20300&quot; value=&quot;Slide 2 - &amp;quot;Autoclaving Training Outline&amp;quot;&quot;/&gt;&lt;property id=&quot;20307&quot; value=&quot;480&quot;/&gt;&lt;/object&gt;&lt;object type=&quot;3&quot; unique_id=&quot;10007&quot;&gt;&lt;property id=&quot;20148&quot; value=&quot;5&quot;/&gt;&lt;property id=&quot;20300&quot; value=&quot;Slide 4 - &amp;quot;Autoclave Overview&amp;quot;&quot;/&gt;&lt;property id=&quot;20307&quot; value=&quot;448&quot;/&gt;&lt;/object&gt;&lt;object type=&quot;3&quot; unique_id=&quot;10008&quot;&gt;&lt;property id=&quot;20148&quot; value=&quot;5&quot;/&gt;&lt;property id=&quot;20300&quot; value=&quot;Slide 5 - &amp;quot;Autoclave Hazards&amp;quot;&quot;/&gt;&lt;property id=&quot;20307&quot; value=&quot;482&quot;/&gt;&lt;/object&gt;&lt;object type=&quot;3&quot; unique_id=&quot;10009&quot;&gt;&lt;property id=&quot;20148&quot; value=&quot;5&quot;/&gt;&lt;property id=&quot;20300&quot; value=&quot;Slide 6 - &amp;quot;Autoclave Hazards&amp;quot;&quot;/&gt;&lt;property id=&quot;20307&quot; value=&quot;483&quot;/&gt;&lt;/object&gt;&lt;object type=&quot;3&quot; unique_id=&quot;10010&quot;&gt;&lt;property id=&quot;20148&quot; value=&quot;5&quot;/&gt;&lt;property id=&quot;20300&quot; value=&quot;Slide 7 - &amp;quot;What you CAN autoclave&amp;quot;&quot;/&gt;&lt;property id=&quot;20307&quot; value=&quot;462&quot;/&gt;&lt;/object&gt;&lt;object type=&quot;3&quot; unique_id=&quot;10011&quot;&gt;&lt;property id=&quot;20148&quot; value=&quot;5&quot;/&gt;&lt;property id=&quot;20300&quot; value=&quot;Slide 8 - &amp;quot;What you CAN’T Autoclave&amp;quot;&quot;/&gt;&lt;property id=&quot;20307&quot; value=&quot;464&quot;/&gt;&lt;/object&gt;&lt;object type=&quot;3&quot; unique_id=&quot;10012&quot;&gt;&lt;property id=&quot;20148&quot; value=&quot;5&quot;/&gt;&lt;property id=&quot;20300&quot; value=&quot;Slide 9 - &amp;quot;Autoclaves used to treat biohazardous waste at York&amp;quot;&quot;/&gt;&lt;property id=&quot;20307&quot; value=&quot;461&quot;/&gt;&lt;/object&gt;&lt;object type=&quot;3&quot; unique_id=&quot;10013&quot;&gt;&lt;property id=&quot;20148&quot; value=&quot;5&quot;/&gt;&lt;property id=&quot;20300&quot; value=&quot;Slide 10 - &amp;quot;How to Autoclave&amp;quot;&quot;/&gt;&lt;property id=&quot;20307&quot; value=&quot;466&quot;/&gt;&lt;/object&gt;&lt;object type=&quot;3&quot; unique_id=&quot;10014&quot;&gt;&lt;property id=&quot;20148&quot; value=&quot;5&quot;/&gt;&lt;property id=&quot;20300&quot; value=&quot;Slide 18 - &amp;quot;Autoclaving: Which cycle to use&amp;quot;&quot;/&gt;&lt;property id=&quot;20307&quot; value=&quot;465&quot;/&gt;&lt;/object&gt;&lt;object type=&quot;3&quot; unique_id=&quot;10015&quot;&gt;&lt;property id=&quot;20148&quot; value=&quot;5&quot;/&gt;&lt;property id=&quot;20300&quot; value=&quot;Slide 11 - &amp;quot;Autoclaving: Preparing your items&amp;quot;&quot;/&gt;&lt;property id=&quot;20307&quot; value=&quot;485&quot;/&gt;&lt;/object&gt;&lt;object type=&quot;3&quot; unique_id=&quot;10016&quot;&gt;&lt;property id=&quot;20148&quot; value=&quot;5&quot;/&gt;&lt;property id=&quot;20300&quot; value=&quot;Slide 12 - &amp;quot;Autoclaving: Preparing your items&amp;quot;&quot;/&gt;&lt;property id=&quot;20307&quot; value=&quot;470&quot;/&gt;&lt;/object&gt;&lt;object type=&quot;3&quot; unique_id=&quot;10017&quot;&gt;&lt;property id=&quot;20148&quot; value=&quot;5&quot;/&gt;&lt;property id=&quot;20300&quot; value=&quot;Slide 13 - &amp;quot;Autoclaving: Preparing your items&amp;quot;&quot;/&gt;&lt;property id=&quot;20307&quot; value=&quot;471&quot;/&gt;&lt;/object&gt;&lt;object type=&quot;3&quot; unique_id=&quot;10018&quot;&gt;&lt;property id=&quot;20148&quot; value=&quot;5&quot;/&gt;&lt;property id=&quot;20300&quot; value=&quot;Slide 14 - &amp;quot;Autoclaving: Preparing your items&amp;quot;&quot;/&gt;&lt;property id=&quot;20307&quot; value=&quot;467&quot;/&gt;&lt;/object&gt;&lt;object type=&quot;3&quot; unique_id=&quot;10019&quot;&gt;&lt;property id=&quot;20148&quot; value=&quot;5&quot;/&gt;&lt;property id=&quot;20300&quot; value=&quot;Slide 20 - &amp;quot;Autoclaving: Proper loading&amp;quot;&quot;/&gt;&lt;property id=&quot;20307&quot; value=&quot;484&quot;/&gt;&lt;/object&gt;&lt;object type=&quot;3&quot; unique_id=&quot;10020&quot;&gt;&lt;property id=&quot;20148&quot; value=&quot;5&quot;/&gt;&lt;property id=&quot;20300&quot; value=&quot;Slide 15 - &amp;quot;Autoclaving: Preparing your items&amp;quot;&quot;/&gt;&lt;property id=&quot;20307&quot; value=&quot;469&quot;/&gt;&lt;/object&gt;&lt;object type=&quot;3&quot; unique_id=&quot;10021&quot;&gt;&lt;property id=&quot;20148&quot; value=&quot;5&quot;/&gt;&lt;property id=&quot;20300&quot; value=&quot;Slide 16 - &amp;quot;Autoclaving: Loading the autoclave&amp;quot;&quot;/&gt;&lt;property id=&quot;20307&quot; value=&quot;472&quot;/&gt;&lt;/object&gt;&lt;object type=&quot;3&quot; unique_id=&quot;10022&quot;&gt;&lt;property id=&quot;20148&quot; value=&quot;5&quot;/&gt;&lt;property id=&quot;20300&quot; value=&quot;Slide 17 - &amp;quot;Autoclaving: Loading the autoclave&amp;quot;&quot;/&gt;&lt;property id=&quot;20307&quot; value=&quot;474&quot;/&gt;&lt;/object&gt;&lt;object type=&quot;3&quot; unique_id=&quot;10023&quot;&gt;&lt;property id=&quot;20148&quot; value=&quot;5&quot;/&gt;&lt;property id=&quot;20300&quot; value=&quot;Slide 19 - &amp;quot;Autoclaving: Choosing a Cycle&amp;quot;&quot;/&gt;&lt;property id=&quot;20307&quot; value=&quot;476&quot;/&gt;&lt;/object&gt;&lt;object type=&quot;3&quot; unique_id=&quot;10024&quot;&gt;&lt;property id=&quot;20148&quot; value=&quot;5&quot;/&gt;&lt;property id=&quot;20300&quot; value=&quot;Slide 21 - &amp;quot;Autoclaving: Unloading autoclave&amp;quot;&quot;/&gt;&lt;property id=&quot;20307&quot; value=&quot;478&quot;/&gt;&lt;/object&gt;&lt;object type=&quot;3&quot; unique_id=&quot;10025&quot;&gt;&lt;property id=&quot;20148&quot; value=&quot;5&quot;/&gt;&lt;property id=&quot;20300&quot; value=&quot;Slide 22 - &amp;quot;How to Autoclave – Unloading autoclave&amp;quot;&quot;/&gt;&lt;property id=&quot;20307&quot; value=&quot;479&quot;/&gt;&lt;/object&gt;&lt;object type=&quot;3&quot; unique_id=&quot;10026&quot;&gt;&lt;property id=&quot;20148&quot; value=&quot;5&quot;/&gt;&lt;property id=&quot;20300&quot; value=&quot;Slide 23 - &amp;quot;How to Autoclave – Aborting &amp;quot;&quot;/&gt;&lt;property id=&quot;20307&quot; value=&quot;463&quot;/&gt;&lt;/object&gt;&lt;object type=&quot;3&quot; unique_id=&quot;10027&quot;&gt;&lt;property id=&quot;20148&quot; value=&quot;5&quot;/&gt;&lt;property id=&quot;20300&quot; value=&quot;Slide 24 - &amp;quot;Autoclave: Performance Indicators&amp;quot;&quot;/&gt;&lt;property id=&quot;20307&quot; value=&quot;459&quot;/&gt;&lt;/object&gt;&lt;object type=&quot;3&quot; unique_id=&quot;10595&quot;&gt;&lt;property id=&quot;20148&quot; value=&quot;5&quot;/&gt;&lt;property id=&quot;20300&quot; value=&quot;Slide 25 - &amp;quot;Autoclave Issues/Concerns?&amp;#x0D;&amp;#x0A;&amp;quot;&quot;/&gt;&lt;property id=&quot;20307&quot; value=&quot;487&quot;/&gt;&lt;/object&gt;&lt;object type=&quot;3&quot; unique_id=&quot;10596&quot;&gt;&lt;property id=&quot;20148&quot; value=&quot;5&quot;/&gt;&lt;property id=&quot;20300&quot; value=&quot;Slide 26 - &amp;quot;Autoclave Training&amp;amp;#x09;&amp;amp;#x09;&amp;quot;&quot;/&gt;&lt;property id=&quot;20307&quot; value=&quot;4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Windsor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2c97f9-47aa-470d-b82b-fe63d2d95b40">
      <Terms xmlns="http://schemas.microsoft.com/office/infopath/2007/PartnerControls"/>
    </lcf76f155ced4ddcb4097134ff3c332f>
    <TaxCatchAll xmlns="0d12fccb-f215-4078-bd85-c37e1ce23aa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DF590A7CD0C4EB502920F383177D9" ma:contentTypeVersion="18" ma:contentTypeDescription="Create a new document." ma:contentTypeScope="" ma:versionID="98ac22be04543d54f99f760d3b703da3">
  <xsd:schema xmlns:xsd="http://www.w3.org/2001/XMLSchema" xmlns:xs="http://www.w3.org/2001/XMLSchema" xmlns:p="http://schemas.microsoft.com/office/2006/metadata/properties" xmlns:ns2="1c2c97f9-47aa-470d-b82b-fe63d2d95b40" xmlns:ns3="0d12fccb-f215-4078-bd85-c37e1ce23aa9" targetNamespace="http://schemas.microsoft.com/office/2006/metadata/properties" ma:root="true" ma:fieldsID="0bf19fb5215252c51098a5c629d5819e" ns2:_="" ns3:_="">
    <xsd:import namespace="1c2c97f9-47aa-470d-b82b-fe63d2d95b40"/>
    <xsd:import namespace="0d12fccb-f215-4078-bd85-c37e1ce23a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c97f9-47aa-470d-b82b-fe63d2d95b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9bee80c-1694-4361-82b6-5997d1554e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12fccb-f215-4078-bd85-c37e1ce23aa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f3df806-fa3f-420c-a2dc-40c68dc83d4b}" ma:internalName="TaxCatchAll" ma:showField="CatchAllData" ma:web="0d12fccb-f215-4078-bd85-c37e1ce23a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13CD4B-3A56-48C5-917A-B5F8DAE8A0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634054-15C7-4E07-9334-7E5D349B245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1c2c97f9-47aa-470d-b82b-fe63d2d95b40"/>
    <ds:schemaRef ds:uri="http://purl.org/dc/dcmitype/"/>
    <ds:schemaRef ds:uri="http://schemas.openxmlformats.org/package/2006/metadata/core-properties"/>
    <ds:schemaRef ds:uri="0d12fccb-f215-4078-bd85-c37e1ce23aa9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153F89E-5148-4636-8B50-C687599E6D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2c97f9-47aa-470d-b82b-fe63d2d95b40"/>
    <ds:schemaRef ds:uri="0d12fccb-f215-4078-bd85-c37e1ce23a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uwindsor_template1</Template>
  <TotalTime>16792</TotalTime>
  <Words>1134</Words>
  <Application>Microsoft Office PowerPoint</Application>
  <PresentationFormat>On-screen Show (4:3)</PresentationFormat>
  <Paragraphs>180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MS PGothic</vt:lpstr>
      <vt:lpstr>Arial</vt:lpstr>
      <vt:lpstr>Tahoma</vt:lpstr>
      <vt:lpstr>Times</vt:lpstr>
      <vt:lpstr>Times New Roman</vt:lpstr>
      <vt:lpstr>Wingdings</vt:lpstr>
      <vt:lpstr>UWindsorTemplate</vt:lpstr>
      <vt:lpstr> Autoclave Training Guide</vt:lpstr>
      <vt:lpstr>Training Outline</vt:lpstr>
      <vt:lpstr>Autoclave Overview</vt:lpstr>
      <vt:lpstr>Autoclave Overview</vt:lpstr>
      <vt:lpstr>Hazards</vt:lpstr>
      <vt:lpstr>Hazards</vt:lpstr>
      <vt:lpstr>What you CAN Autoclave</vt:lpstr>
      <vt:lpstr>What you CAN’T Autoclave</vt:lpstr>
      <vt:lpstr>What you CAN’T Autoclave</vt:lpstr>
      <vt:lpstr>Preparing your items</vt:lpstr>
      <vt:lpstr>Preparing your items</vt:lpstr>
      <vt:lpstr>Preparing your items</vt:lpstr>
      <vt:lpstr>Preparing your items</vt:lpstr>
      <vt:lpstr>Preparing your items</vt:lpstr>
      <vt:lpstr>Loading</vt:lpstr>
      <vt:lpstr>Autoclave Cycle</vt:lpstr>
      <vt:lpstr>Choosing a Cycle</vt:lpstr>
      <vt:lpstr>Unloading</vt:lpstr>
      <vt:lpstr>Unloading</vt:lpstr>
      <vt:lpstr>Autoclave Performance Indicators</vt:lpstr>
      <vt:lpstr>Emergency Response Plan 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Response Plan – Biological Spills</dc:title>
  <dc:creator>dimpledl</dc:creator>
  <cp:lastModifiedBy>Tina Lepine</cp:lastModifiedBy>
  <cp:revision>1057</cp:revision>
  <cp:lastPrinted>2019-09-05T20:10:03Z</cp:lastPrinted>
  <dcterms:created xsi:type="dcterms:W3CDTF">2003-07-30T14:52:33Z</dcterms:created>
  <dcterms:modified xsi:type="dcterms:W3CDTF">2025-05-13T20:02:29Z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0x0101004E2DF590A7CD0C4EB502920F383177D9</vt:lpwstr>
  </property>
  <property fmtid="{D5CDD505-2E9C-101B-9397-08002B2CF9AE}" pid="3" name="MediaServiceImageTags">
    <vt:lpwstr/>
  </property>
</Properties>
</file>