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888B2A-735F-B81F-E370-7006CE5D75E0}" v="53" dt="2023-03-04T22:42:34.146"/>
    <p1510:client id="{E7483E97-0822-42A1-9A6A-1A3E3F221CF4}" v="2564" dt="2023-03-02T04:41:23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0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8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2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7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6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1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3/4/2023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3/4/2023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0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3/4/2023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3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3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3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7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rw6pMDQ-oo?feature=oembed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pizzo@uwindsor.ca" TargetMode="External"/><Relationship Id="rId2" Type="http://schemas.openxmlformats.org/officeDocument/2006/relationships/hyperlink" Target="mailto:palazzo1@uwindsor.c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mailto:semus@uwindsor.c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pizzo@uwindsor.ca" TargetMode="External"/><Relationship Id="rId2" Type="http://schemas.openxmlformats.org/officeDocument/2006/relationships/hyperlink" Target="mailto:palazzo1@uwindsor.c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mailto:semus@uwindsor.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3450" y="3463760"/>
            <a:ext cx="8115299" cy="1265404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LEADERSHIP EXPERIENCE FOR ACADEMIC DIRECTION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8763" y="4908458"/>
            <a:ext cx="9791379" cy="140145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cs typeface="Calibri"/>
              </a:rPr>
              <a:t>Service-Learning Specialization: Open to Teacher Candidates in </a:t>
            </a:r>
            <a:r>
              <a:rPr lang="en-US" b="1">
                <a:cs typeface="Calibri"/>
              </a:rPr>
              <a:t>ALL DIVISIONS</a:t>
            </a:r>
          </a:p>
          <a:p>
            <a:pPr>
              <a:lnSpc>
                <a:spcPct val="90000"/>
              </a:lnSpc>
            </a:pPr>
            <a:r>
              <a:rPr lang="en-US">
                <a:cs typeface="Calibri"/>
              </a:rPr>
              <a:t>Twitter: @LEADUWindsor</a:t>
            </a:r>
          </a:p>
          <a:p>
            <a:pPr>
              <a:lnSpc>
                <a:spcPct val="90000"/>
              </a:lnSpc>
            </a:pPr>
            <a:r>
              <a:rPr lang="en-US" i="0">
                <a:ea typeface="+mj-lt"/>
                <a:cs typeface="+mj-lt"/>
              </a:rPr>
              <a:t>https://www.uwindsor.ca/education/supplemental/lead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109B4FF-C9DB-17B9-A81B-C26425F12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3624" y="1371600"/>
            <a:ext cx="5490683" cy="2223727"/>
          </a:xfrm>
          <a:prstGeom prst="rect">
            <a:avLst/>
          </a:prstGeom>
        </p:spPr>
      </p:pic>
      <p:pic>
        <p:nvPicPr>
          <p:cNvPr id="5" name="Picture 5" descr="Qr code&#10;&#10;Description automatically generated">
            <a:extLst>
              <a:ext uri="{FF2B5EF4-FFF2-40B4-BE49-F238E27FC236}">
                <a16:creationId xmlns:a16="http://schemas.microsoft.com/office/drawing/2014/main" id="{220B1FC8-1FDB-82A3-DABB-96E56A40C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3670" y="865494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9AE6-2F16-EF3E-0634-78EBB8D95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5112" y="397128"/>
            <a:ext cx="3698262" cy="1126233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200" i="1"/>
              <a:t>Focus of the Course: </a:t>
            </a:r>
            <a:endParaRPr lang="en-US" sz="3200"/>
          </a:p>
          <a:p>
            <a:pPr marL="0" indent="0" algn="ctr">
              <a:buNone/>
            </a:pPr>
            <a:r>
              <a:rPr lang="en-US" sz="3200" i="1"/>
              <a:t>Student Success and Resiliency</a:t>
            </a:r>
            <a:endParaRPr lang="en-US" sz="3200"/>
          </a:p>
          <a:p>
            <a:pPr marL="0" indent="0">
              <a:buNone/>
            </a:pPr>
            <a:endParaRPr lang="en-US" sz="3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2DD1F4-AC7B-C889-1CCF-32862EB1B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145" y="148558"/>
            <a:ext cx="4005104" cy="1621812"/>
          </a:xfrm>
          <a:prstGeom prst="rect">
            <a:avLst/>
          </a:prstGeom>
        </p:spPr>
      </p:pic>
      <p:pic>
        <p:nvPicPr>
          <p:cNvPr id="7" name="Picture 5" descr="Qr code&#10;&#10;Description automatically generated">
            <a:extLst>
              <a:ext uri="{FF2B5EF4-FFF2-40B4-BE49-F238E27FC236}">
                <a16:creationId xmlns:a16="http://schemas.microsoft.com/office/drawing/2014/main" id="{FEC47E97-3CB9-D710-38B5-971001E30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0847" y="1040"/>
            <a:ext cx="1771650" cy="17716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ADABC1-475E-BD37-EBFA-9AD3636B2370}"/>
              </a:ext>
            </a:extLst>
          </p:cNvPr>
          <p:cNvSpPr txBox="1"/>
          <p:nvPr/>
        </p:nvSpPr>
        <p:spPr>
          <a:xfrm>
            <a:off x="236923" y="2013857"/>
            <a:ext cx="6348933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2400"/>
              <a:t>Placed in the same school for the full year (GECDSB and WECDSB) </a:t>
            </a:r>
          </a:p>
          <a:p>
            <a:pPr marL="285750" indent="-285750">
              <a:buFont typeface="Calibri"/>
              <a:buChar char="-"/>
            </a:pPr>
            <a:r>
              <a:rPr lang="en-US" sz="2400"/>
              <a:t>Volunteer weekly outside formal placement time to maintain connections and build meaningful relationships within the school community</a:t>
            </a:r>
          </a:p>
          <a:p>
            <a:pPr marL="742950" lvl="1" indent="-285750">
              <a:buFont typeface="Calibri,Sans-Serif"/>
              <a:buChar char="-"/>
            </a:pPr>
            <a:r>
              <a:rPr lang="en-US" sz="2400">
                <a:ea typeface="+mn-lt"/>
                <a:cs typeface="+mn-lt"/>
              </a:rPr>
              <a:t>P/J and J/I work with elementary homeroom teachers, administrators, and learning support teachers</a:t>
            </a:r>
          </a:p>
          <a:p>
            <a:pPr marL="742950" lvl="1" indent="-285750">
              <a:buFont typeface="Calibri,Sans-Serif"/>
              <a:buChar char="-"/>
            </a:pPr>
            <a:r>
              <a:rPr lang="en-US" sz="2400">
                <a:ea typeface="+mn-lt"/>
                <a:cs typeface="+mn-lt"/>
              </a:rPr>
              <a:t>I/S work with Student Success Teachers (Credit Recovery, Learning Support, etc.)</a:t>
            </a:r>
            <a:endParaRPr lang="en-US"/>
          </a:p>
          <a:p>
            <a:pPr marL="285750" indent="-285750">
              <a:buFont typeface="Calibri"/>
              <a:buChar char="-"/>
            </a:pPr>
            <a:endParaRPr lang="en-US" sz="2400"/>
          </a:p>
          <a:p>
            <a:pPr marL="742950" lvl="1" indent="-285750">
              <a:buFont typeface="Calibri"/>
              <a:buChar char="-"/>
            </a:pPr>
            <a:endParaRPr lang="en-US" sz="2400"/>
          </a:p>
          <a:p>
            <a:pPr lvl="1"/>
            <a:endParaRPr lang="en-US" sz="2400"/>
          </a:p>
          <a:p>
            <a:pPr marL="285750" indent="-285750">
              <a:buFont typeface="Calibri"/>
              <a:buChar char="-"/>
            </a:pPr>
            <a:endParaRPr lang="en-US" sz="280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9BE648A-7CFD-6CFB-F19F-2B92762E9008}"/>
              </a:ext>
            </a:extLst>
          </p:cNvPr>
          <p:cNvSpPr/>
          <p:nvPr/>
        </p:nvSpPr>
        <p:spPr>
          <a:xfrm>
            <a:off x="6198455" y="1764126"/>
            <a:ext cx="5570923" cy="4988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i="1"/>
              <a:t>Topics in the Course:</a:t>
            </a:r>
          </a:p>
          <a:p>
            <a:pPr marL="285750" indent="-285750">
              <a:buFont typeface="Calibri"/>
              <a:buChar char="-"/>
            </a:pPr>
            <a:r>
              <a:rPr lang="en-US" sz="2000"/>
              <a:t>Risk and Resiliency</a:t>
            </a:r>
          </a:p>
          <a:p>
            <a:pPr marL="285750" indent="-285750">
              <a:buFont typeface="Calibri"/>
              <a:buChar char="-"/>
            </a:pPr>
            <a:r>
              <a:rPr lang="en-US" sz="2000"/>
              <a:t>Strengths Perspective</a:t>
            </a:r>
          </a:p>
          <a:p>
            <a:pPr marL="285750" indent="-285750">
              <a:buFont typeface="Calibri"/>
              <a:buChar char="-"/>
            </a:pPr>
            <a:r>
              <a:rPr lang="en-US" sz="2000"/>
              <a:t>Teaching Personal and Social Responsibility</a:t>
            </a:r>
          </a:p>
          <a:p>
            <a:pPr marL="285750" indent="-285750">
              <a:buFont typeface="Calibri"/>
              <a:buChar char="-"/>
            </a:pPr>
            <a:r>
              <a:rPr lang="en-US" sz="2000"/>
              <a:t>Creating Pathways to Success</a:t>
            </a:r>
          </a:p>
          <a:p>
            <a:pPr marL="285750" indent="-285750">
              <a:buFont typeface="Calibri"/>
              <a:buChar char="-"/>
            </a:pPr>
            <a:r>
              <a:rPr lang="en-US" sz="2000"/>
              <a:t>Mental Health and Mindfulness</a:t>
            </a:r>
          </a:p>
          <a:p>
            <a:pPr marL="285750" indent="-285750">
              <a:buFont typeface="Calibri"/>
              <a:buChar char="-"/>
            </a:pPr>
            <a:r>
              <a:rPr lang="en-US" sz="2000"/>
              <a:t>Diversity and Inclusion </a:t>
            </a:r>
          </a:p>
          <a:p>
            <a:pPr marL="285750" indent="-285750">
              <a:buFont typeface="Calibri"/>
              <a:buChar char="-"/>
            </a:pPr>
            <a:r>
              <a:rPr lang="en-US" sz="2000"/>
              <a:t>Support Students with Special Needs</a:t>
            </a:r>
          </a:p>
          <a:p>
            <a:pPr marL="285750" indent="-285750">
              <a:buFont typeface="Calibri"/>
              <a:buChar char="-"/>
            </a:pPr>
            <a:r>
              <a:rPr lang="en-US" sz="2000"/>
              <a:t>Poverty (United Way Living on the Edge Poverty Simulation)</a:t>
            </a:r>
          </a:p>
          <a:p>
            <a:pPr marL="285750" indent="-285750">
              <a:buFont typeface="Calibri"/>
              <a:buChar char="-"/>
            </a:pPr>
            <a:r>
              <a:rPr lang="en-US" sz="2000"/>
              <a:t>Restorative Practices and Conflict Resolution</a:t>
            </a:r>
          </a:p>
          <a:p>
            <a:pPr marL="285750" indent="-285750">
              <a:buFont typeface="Calibri"/>
              <a:buChar char="-"/>
            </a:pPr>
            <a:r>
              <a:rPr lang="en-US" sz="2000"/>
              <a:t>Alternative Education and Agency School Programming</a:t>
            </a:r>
          </a:p>
        </p:txBody>
      </p:sp>
    </p:spTree>
    <p:extLst>
      <p:ext uri="{BB962C8B-B14F-4D97-AF65-F5344CB8AC3E}">
        <p14:creationId xmlns:p14="http://schemas.microsoft.com/office/powerpoint/2010/main" val="215320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9AE6-2F16-EF3E-0634-78EBB8D95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5112" y="397128"/>
            <a:ext cx="3698262" cy="11262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200" i="1"/>
              <a:t>Service-Learning Project </a:t>
            </a:r>
            <a:endParaRPr lang="en-US"/>
          </a:p>
          <a:p>
            <a:pPr marL="0" indent="0">
              <a:buNone/>
            </a:pPr>
            <a:endParaRPr lang="en-US" sz="3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2DD1F4-AC7B-C889-1CCF-32862EB1B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145" y="148558"/>
            <a:ext cx="4005104" cy="1621812"/>
          </a:xfrm>
          <a:prstGeom prst="rect">
            <a:avLst/>
          </a:prstGeom>
        </p:spPr>
      </p:pic>
      <p:pic>
        <p:nvPicPr>
          <p:cNvPr id="7" name="Picture 5" descr="Qr code&#10;&#10;Description automatically generated">
            <a:extLst>
              <a:ext uri="{FF2B5EF4-FFF2-40B4-BE49-F238E27FC236}">
                <a16:creationId xmlns:a16="http://schemas.microsoft.com/office/drawing/2014/main" id="{FEC47E97-3CB9-D710-38B5-971001E30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9368" y="193141"/>
            <a:ext cx="1771650" cy="17716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ADABC1-475E-BD37-EBFA-9AD3636B2370}"/>
              </a:ext>
            </a:extLst>
          </p:cNvPr>
          <p:cNvSpPr txBox="1"/>
          <p:nvPr/>
        </p:nvSpPr>
        <p:spPr>
          <a:xfrm>
            <a:off x="422621" y="2084295"/>
            <a:ext cx="5715001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2400">
                <a:ea typeface="+mn-lt"/>
                <a:cs typeface="+mn-lt"/>
              </a:rPr>
              <a:t>Conduct a needs assessment in your school:</a:t>
            </a:r>
            <a:endParaRPr lang="en-US" sz="2400"/>
          </a:p>
          <a:p>
            <a:pPr marL="742950" lvl="1" indent="-285750">
              <a:buFont typeface="Calibri"/>
              <a:buChar char="-"/>
            </a:pPr>
            <a:r>
              <a:rPr lang="en-US" sz="2400"/>
              <a:t>Board &amp; School Improvement Plans</a:t>
            </a:r>
          </a:p>
          <a:p>
            <a:pPr marL="742950" lvl="1" indent="-285750">
              <a:buFont typeface="Calibri"/>
              <a:buChar char="-"/>
            </a:pPr>
            <a:r>
              <a:rPr lang="en-US" sz="2400"/>
              <a:t>School Climate Surveys</a:t>
            </a:r>
          </a:p>
          <a:p>
            <a:pPr marL="742950" lvl="1" indent="-285750">
              <a:buFont typeface="Calibri"/>
              <a:buChar char="-"/>
            </a:pPr>
            <a:r>
              <a:rPr lang="en-US" sz="2400"/>
              <a:t>EQAO Scores</a:t>
            </a:r>
          </a:p>
          <a:p>
            <a:pPr marL="742950" lvl="1" indent="-285750">
              <a:buFont typeface="Calibri"/>
              <a:buChar char="-"/>
            </a:pPr>
            <a:r>
              <a:rPr lang="en-US" sz="2400"/>
              <a:t>Conversations with Staff and Students </a:t>
            </a:r>
          </a:p>
          <a:p>
            <a:pPr marL="742950" lvl="1" indent="-285750">
              <a:buFont typeface="Calibri"/>
              <a:buChar char="-"/>
            </a:pPr>
            <a:r>
              <a:rPr lang="en-US" sz="2400"/>
              <a:t>Observations</a:t>
            </a:r>
          </a:p>
          <a:p>
            <a:pPr marL="285750" indent="-285750">
              <a:buFont typeface="Calibri"/>
              <a:buChar char="-"/>
            </a:pPr>
            <a:r>
              <a:rPr lang="en-US" sz="2400"/>
              <a:t>Identify an important need in your school community and implement a project that meets the need</a:t>
            </a:r>
          </a:p>
          <a:p>
            <a:pPr marL="742950" lvl="1" indent="-285750">
              <a:buFont typeface="Calibri"/>
              <a:buChar char="-"/>
            </a:pPr>
            <a:endParaRPr lang="en-US" sz="2400"/>
          </a:p>
          <a:p>
            <a:pPr marL="285750" indent="-285750">
              <a:buFont typeface="Calibri"/>
              <a:buChar char="-"/>
            </a:pPr>
            <a:endParaRPr lang="en-US" sz="2400"/>
          </a:p>
          <a:p>
            <a:pPr marL="742950" lvl="1" indent="-285750">
              <a:buFont typeface="Calibri"/>
              <a:buChar char="-"/>
            </a:pPr>
            <a:endParaRPr lang="en-US" sz="2400"/>
          </a:p>
          <a:p>
            <a:pPr lvl="1"/>
            <a:endParaRPr lang="en-US" sz="2400"/>
          </a:p>
          <a:p>
            <a:pPr marL="285750" indent="-285750">
              <a:buFont typeface="Calibri"/>
              <a:buChar char="-"/>
            </a:pPr>
            <a:endParaRPr lang="en-US" sz="280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E874495-2466-D7A8-17EC-98EFFDCB7DD5}"/>
              </a:ext>
            </a:extLst>
          </p:cNvPr>
          <p:cNvSpPr/>
          <p:nvPr/>
        </p:nvSpPr>
        <p:spPr>
          <a:xfrm>
            <a:off x="6499412" y="2029866"/>
            <a:ext cx="5538906" cy="47000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Examples of past Service-Learning Projects:</a:t>
            </a:r>
          </a:p>
          <a:p>
            <a:pPr marL="742950" lvl="1" indent="-285750">
              <a:buFont typeface="Calibri,Sans-Serif"/>
              <a:buChar char="-"/>
            </a:pPr>
            <a:r>
              <a:rPr lang="en-US" sz="2400">
                <a:ea typeface="+mn-lt"/>
                <a:cs typeface="+mn-lt"/>
              </a:rPr>
              <a:t>Mental Health Seminars</a:t>
            </a:r>
          </a:p>
          <a:p>
            <a:pPr marL="742950" lvl="1" indent="-285750">
              <a:buFont typeface="Calibri,Sans-Serif"/>
              <a:buChar char="-"/>
            </a:pPr>
            <a:r>
              <a:rPr lang="en-US" sz="2400">
                <a:ea typeface="+mn-lt"/>
                <a:cs typeface="+mn-lt"/>
              </a:rPr>
              <a:t>Anti-Bullying Assemblies and Initiatives</a:t>
            </a:r>
          </a:p>
          <a:p>
            <a:pPr marL="742950" lvl="1" indent="-285750">
              <a:buFont typeface="Calibri,Sans-Serif"/>
              <a:buChar char="-"/>
            </a:pPr>
            <a:r>
              <a:rPr lang="en-US" sz="2400">
                <a:ea typeface="+mn-lt"/>
                <a:cs typeface="+mn-lt"/>
              </a:rPr>
              <a:t>Community Building Days</a:t>
            </a:r>
          </a:p>
          <a:p>
            <a:pPr marL="742950" lvl="1" indent="-285750">
              <a:buFont typeface="Calibri,Sans-Serif"/>
              <a:buChar char="-"/>
            </a:pPr>
            <a:r>
              <a:rPr lang="en-US" sz="2400">
                <a:ea typeface="+mn-lt"/>
                <a:cs typeface="+mn-lt"/>
              </a:rPr>
              <a:t>Homework Club</a:t>
            </a:r>
          </a:p>
          <a:p>
            <a:pPr marL="742950" lvl="1" indent="-285750">
              <a:buFont typeface="Calibri,Sans-Serif"/>
              <a:buChar char="-"/>
            </a:pPr>
            <a:r>
              <a:rPr lang="en-US" sz="2400">
                <a:ea typeface="+mn-lt"/>
                <a:cs typeface="+mn-lt"/>
              </a:rPr>
              <a:t>House Leagues</a:t>
            </a:r>
          </a:p>
          <a:p>
            <a:pPr marL="742950" lvl="1" indent="-285750">
              <a:buFont typeface="Calibri,Sans-Serif"/>
              <a:buChar char="-"/>
            </a:pPr>
            <a:r>
              <a:rPr lang="en-US" sz="2400">
                <a:ea typeface="+mn-lt"/>
                <a:cs typeface="+mn-lt"/>
              </a:rPr>
              <a:t>Art Club</a:t>
            </a:r>
          </a:p>
          <a:p>
            <a:pPr marL="742950" lvl="1" indent="-285750">
              <a:buFont typeface="Calibri,Sans-Serif"/>
              <a:buChar char="-"/>
            </a:pPr>
            <a:r>
              <a:rPr lang="en-US" sz="2400">
                <a:ea typeface="+mn-lt"/>
                <a:cs typeface="+mn-lt"/>
              </a:rPr>
              <a:t>Maker Space</a:t>
            </a:r>
          </a:p>
          <a:p>
            <a:pPr marL="742950" lvl="1" indent="-285750">
              <a:buFont typeface="Calibri,Sans-Serif"/>
              <a:buChar char="-"/>
            </a:pPr>
            <a:r>
              <a:rPr lang="en-US" sz="2400">
                <a:ea typeface="+mn-lt"/>
                <a:cs typeface="+mn-lt"/>
              </a:rPr>
              <a:t>Mental Health and Mindfulness Initiatives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1563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D5DB6-5DE6-B36B-65DB-F286C57A7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818" y="570540"/>
            <a:ext cx="5830581" cy="551970"/>
          </a:xfrm>
        </p:spPr>
        <p:txBody>
          <a:bodyPr/>
          <a:lstStyle/>
          <a:p>
            <a:r>
              <a:rPr lang="en-US"/>
              <a:t>LEAD LEGACY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F0626-E8D6-E2CC-3D12-1BB288EA2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355" y="2151649"/>
            <a:ext cx="3518970" cy="391809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b="1" i="1"/>
              <a:t>Challenge Cup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US"/>
              <a:t>Community building day for recommended students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US"/>
              <a:t>Features team building and leadership cooperative games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US"/>
              <a:t>Schools bring 15-20 students and compete for the Challenge Cup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511F53-1E09-5463-407B-1766D418D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0" y="97331"/>
            <a:ext cx="4005104" cy="1621812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88BA761A-DB0F-CCDF-C6CE-B9D716691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6938" y="2062575"/>
            <a:ext cx="5964090" cy="4218428"/>
          </a:xfrm>
          <a:prstGeom prst="rect">
            <a:avLst/>
          </a:prstGeom>
        </p:spPr>
      </p:pic>
      <p:pic>
        <p:nvPicPr>
          <p:cNvPr id="11" name="Picture 5" descr="Qr code&#10;&#10;Description automatically generated">
            <a:extLst>
              <a:ext uri="{FF2B5EF4-FFF2-40B4-BE49-F238E27FC236}">
                <a16:creationId xmlns:a16="http://schemas.microsoft.com/office/drawing/2014/main" id="{9C712237-8A79-FFCB-F37C-A82433FA1E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9368" y="193141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7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11FBDEF-9CA1-495E-A9FA-E912D5145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51C472-9B22-75FB-3730-3A1A520C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7" y="1902440"/>
            <a:ext cx="4697505" cy="3046228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400" kern="1200" cap="all" spc="300" baseline="0">
                <a:latin typeface="+mj-lt"/>
                <a:ea typeface="+mj-ea"/>
                <a:cs typeface="+mj-cs"/>
              </a:rPr>
              <a:t>Challenge cup promotional video</a:t>
            </a:r>
            <a:endParaRPr lang="en-US" sz="4400" kern="1200" cap="all" spc="300" baseline="0"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1"/>
            <a:ext cx="6781800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Online Media 9" title="challenge cup full">
            <a:hlinkClick r:id="" action="ppaction://media"/>
            <a:extLst>
              <a:ext uri="{FF2B5EF4-FFF2-40B4-BE49-F238E27FC236}">
                <a16:creationId xmlns:a16="http://schemas.microsoft.com/office/drawing/2014/main" id="{4001FD06-4DA0-6AB4-241D-3C3F93861F3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798626" y="1065133"/>
            <a:ext cx="6083084" cy="4578456"/>
          </a:xfr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687D795A-D61D-924E-1C3F-BBCBEBE9C7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90" y="97331"/>
            <a:ext cx="4005104" cy="1621812"/>
          </a:xfrm>
          <a:prstGeom prst="rect">
            <a:avLst/>
          </a:prstGeom>
        </p:spPr>
      </p:pic>
      <p:pic>
        <p:nvPicPr>
          <p:cNvPr id="16" name="Picture 5" descr="Qr code&#10;&#10;Description automatically generated">
            <a:extLst>
              <a:ext uri="{FF2B5EF4-FFF2-40B4-BE49-F238E27FC236}">
                <a16:creationId xmlns:a16="http://schemas.microsoft.com/office/drawing/2014/main" id="{AD964C16-A14F-15C9-D3EF-2EC5120A11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7741" y="4823260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152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39B23-A585-328A-8781-923572A4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39" y="78783"/>
            <a:ext cx="9486900" cy="603143"/>
          </a:xfrm>
        </p:spPr>
        <p:txBody>
          <a:bodyPr/>
          <a:lstStyle/>
          <a:p>
            <a:r>
              <a:rPr lang="en-US"/>
              <a:t>Instructors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77B96-296E-250A-4461-FA4F00FF7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141" y="736561"/>
            <a:ext cx="11747070" cy="611369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i="1"/>
              <a:t>Elementary (P/J and J/I)</a:t>
            </a:r>
            <a:endParaRPr lang="en-US"/>
          </a:p>
          <a:p>
            <a:pPr marL="0" indent="0">
              <a:spcBef>
                <a:spcPts val="0"/>
              </a:spcBef>
              <a:buNone/>
            </a:pPr>
            <a:r>
              <a:rPr lang="en-US" b="1"/>
              <a:t>Alyssa Palazzolo, OCT  </a:t>
            </a:r>
            <a:r>
              <a:rPr lang="en-US" b="1">
                <a:ea typeface="+mj-lt"/>
                <a:cs typeface="+mj-lt"/>
                <a:hlinkClick r:id="rId2"/>
              </a:rPr>
              <a:t>palazzo1@uwindsor.ca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M.Ed., B.Ed., B.A.[H]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Doctoral Candidate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Primary/Junior/Intermediate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Specialists and </a:t>
            </a:r>
            <a:r>
              <a:rPr lang="en-US" err="1"/>
              <a:t>Teachables</a:t>
            </a:r>
            <a:r>
              <a:rPr lang="en-US"/>
              <a:t>: Special Education, English, Mathematics K-8</a:t>
            </a:r>
          </a:p>
          <a:p>
            <a:pPr marL="0" indent="0">
              <a:spcBef>
                <a:spcPts val="0"/>
              </a:spcBef>
              <a:buNone/>
            </a:pPr>
            <a:endParaRPr lang="en-US"/>
          </a:p>
          <a:p>
            <a:pPr marL="0" indent="0">
              <a:spcBef>
                <a:spcPts val="0"/>
              </a:spcBef>
              <a:buNone/>
            </a:pPr>
            <a:r>
              <a:rPr lang="en-US" i="1"/>
              <a:t>Secondary (I/S)</a:t>
            </a:r>
            <a:endParaRPr lang="en-US"/>
          </a:p>
          <a:p>
            <a:pPr marL="0" indent="0">
              <a:spcBef>
                <a:spcPts val="0"/>
              </a:spcBef>
              <a:buNone/>
            </a:pPr>
            <a:r>
              <a:rPr lang="en-US" b="1"/>
              <a:t>Dana Pizzo, OCT </a:t>
            </a:r>
            <a:r>
              <a:rPr lang="en-US" b="1">
                <a:hlinkClick r:id="rId3"/>
              </a:rPr>
              <a:t>dpizzo@uwindsor.ca</a:t>
            </a:r>
            <a:endParaRPr lang="en-US" b="1" i="1"/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M.Ed., B.Ed., B.HK[H]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Primary/Junior/Intermediate/Senior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Specialists and </a:t>
            </a:r>
            <a:r>
              <a:rPr lang="en-US" err="1"/>
              <a:t>Teachables</a:t>
            </a:r>
            <a:r>
              <a:rPr lang="en-US"/>
              <a:t>: Physical Education, General Science, Biology, Special Education, Guidance</a:t>
            </a:r>
          </a:p>
          <a:p>
            <a:pPr marL="0" indent="0">
              <a:spcBef>
                <a:spcPts val="0"/>
              </a:spcBef>
              <a:buNone/>
            </a:pPr>
            <a:endParaRPr lang="en-US"/>
          </a:p>
          <a:p>
            <a:pPr marL="0" indent="0">
              <a:spcBef>
                <a:spcPts val="0"/>
              </a:spcBef>
              <a:buNone/>
            </a:pPr>
            <a:r>
              <a:rPr lang="en-US" b="1"/>
              <a:t>Aerin Semus, OCT </a:t>
            </a:r>
            <a:r>
              <a:rPr lang="en-US">
                <a:hlinkClick r:id="rId4"/>
              </a:rPr>
              <a:t>semus@uwindsor.ca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M.Ed., B.Ed., B.HK.[H]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Intermediate/Senior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Specialists and </a:t>
            </a:r>
            <a:r>
              <a:rPr lang="en-US" err="1"/>
              <a:t>Teachables</a:t>
            </a:r>
            <a:r>
              <a:rPr lang="en-US"/>
              <a:t>: Health and Physical Education, Biology, Special Education, Family Studies</a:t>
            </a:r>
          </a:p>
          <a:p>
            <a:pPr marL="0" indent="0">
              <a:spcBef>
                <a:spcPts val="0"/>
              </a:spcBef>
              <a:buNone/>
            </a:pPr>
            <a:endParaRPr lang="en-US"/>
          </a:p>
          <a:p>
            <a:pPr marL="0" indent="0">
              <a:spcBef>
                <a:spcPts val="0"/>
              </a:spcBef>
              <a:buNone/>
            </a:pPr>
            <a:endParaRPr lang="en-US"/>
          </a:p>
          <a:p>
            <a:pPr marL="0" indent="0">
              <a:spcBef>
                <a:spcPts val="0"/>
              </a:spcBef>
              <a:buNone/>
            </a:pPr>
            <a:endParaRPr lang="en-US" b="1"/>
          </a:p>
          <a:p>
            <a:pPr marL="0" indent="0">
              <a:buNone/>
            </a:pPr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F59CDA7-BC39-E373-233B-37F1E400F2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8609" y="129619"/>
            <a:ext cx="4005104" cy="1621812"/>
          </a:xfrm>
          <a:prstGeom prst="rect">
            <a:avLst/>
          </a:prstGeom>
        </p:spPr>
      </p:pic>
      <p:pic>
        <p:nvPicPr>
          <p:cNvPr id="7" name="Picture 5" descr="Qr code&#10;&#10;Description automatically generated">
            <a:extLst>
              <a:ext uri="{FF2B5EF4-FFF2-40B4-BE49-F238E27FC236}">
                <a16:creationId xmlns:a16="http://schemas.microsoft.com/office/drawing/2014/main" id="{02D5C579-4496-CDC5-6AC3-533E91C38B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20656" y="1807548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314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D43A7-4973-0ED9-05C2-11C1E9BD8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515" y="2131408"/>
            <a:ext cx="11069018" cy="457677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dirty="0"/>
              <a:t>If you think you MIGHT be interested in joining LEAD in September, please email Alyssa at </a:t>
            </a:r>
            <a:r>
              <a:rPr lang="en-US" b="1" dirty="0">
                <a:hlinkClick r:id="rId2"/>
              </a:rPr>
              <a:t>palazzo1@uwindsor.ca</a:t>
            </a:r>
            <a:r>
              <a:rPr lang="en-US" b="1"/>
              <a:t> including your school board selection and division. You will be put on a tentative list</a:t>
            </a:r>
          </a:p>
          <a:p>
            <a:pPr marL="0" indent="0" algn="ctr">
              <a:buNone/>
            </a:pPr>
            <a:r>
              <a:rPr lang="en-US" b="1"/>
              <a:t>Since our course is tied to placements, we need a little bit of extra time to organize and plan, so if we have an idea of who is interested so we can begin our planning now. </a:t>
            </a:r>
          </a:p>
          <a:p>
            <a:pPr marL="0" indent="0" algn="ctr">
              <a:buNone/>
            </a:pPr>
            <a:r>
              <a:rPr lang="en-US" b="1" i="1">
                <a:solidFill>
                  <a:srgbClr val="FF0000"/>
                </a:solidFill>
              </a:rPr>
              <a:t>This is not an official sign up. You are indicating interest only. If you change your mind over the summer, you are free to sign up for another course. </a:t>
            </a:r>
          </a:p>
          <a:p>
            <a:pPr marL="0" indent="0" algn="ctr">
              <a:buNone/>
            </a:pPr>
            <a:endParaRPr lang="en-US" b="1" i="1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b="1" i="1" dirty="0">
                <a:solidFill>
                  <a:schemeClr val="tx1"/>
                </a:solidFill>
              </a:rPr>
              <a:t>Instructor Emails: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chemeClr val="tx1"/>
                </a:solidFill>
              </a:rPr>
              <a:t>Alyssa Palazzolo (P/J and J/I) - </a:t>
            </a:r>
            <a:r>
              <a:rPr lang="en-US" b="1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palazzo1@uwindsor.ca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chemeClr val="tx1"/>
                </a:solidFill>
              </a:rPr>
              <a:t>Dana Pizzo (I/S) - </a:t>
            </a:r>
            <a:r>
              <a:rPr lang="en-US" b="1" i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dpizzo@uwindsor.ca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chemeClr val="tx1"/>
                </a:solidFill>
              </a:rPr>
              <a:t>Aerin Semus (I/S) - </a:t>
            </a:r>
            <a:r>
              <a:rPr lang="en-US" b="1" i="1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semus@uwindsor.ca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chemeClr val="tx1"/>
                </a:solidFill>
              </a:rPr>
              <a:t>Twitter: @LEADUWindsor</a:t>
            </a:r>
          </a:p>
          <a:p>
            <a:pPr marL="0" indent="0" algn="ctr">
              <a:buNone/>
            </a:pPr>
            <a:endParaRPr lang="en-US" b="1" i="1">
              <a:solidFill>
                <a:srgbClr val="FF0000"/>
              </a:solidFill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99EDB56-C1F5-E42C-036B-C32B318191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677" y="232941"/>
            <a:ext cx="4005104" cy="1621812"/>
          </a:xfrm>
          <a:prstGeom prst="rect">
            <a:avLst/>
          </a:prstGeom>
        </p:spPr>
      </p:pic>
      <p:pic>
        <p:nvPicPr>
          <p:cNvPr id="7" name="Picture 5" descr="Qr code&#10;&#10;Description automatically generated">
            <a:extLst>
              <a:ext uri="{FF2B5EF4-FFF2-40B4-BE49-F238E27FC236}">
                <a16:creationId xmlns:a16="http://schemas.microsoft.com/office/drawing/2014/main" id="{AFE3C5AA-C7F3-FE69-1247-DFAAB23C6D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2470" y="296463"/>
            <a:ext cx="1771650" cy="17716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8AEFD98-C04E-E3F4-D964-C68A88CA1D77}"/>
              </a:ext>
            </a:extLst>
          </p:cNvPr>
          <p:cNvSpPr txBox="1"/>
          <p:nvPr/>
        </p:nvSpPr>
        <p:spPr>
          <a:xfrm>
            <a:off x="4736669" y="232474"/>
            <a:ext cx="4852906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/>
              <a:t>Thank you for your time!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98292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Custom 22">
      <a:dk1>
        <a:sysClr val="windowText" lastClr="000000"/>
      </a:dk1>
      <a:lt1>
        <a:sysClr val="window" lastClr="FFFFFF"/>
      </a:lt1>
      <a:dk2>
        <a:srgbClr val="293737"/>
      </a:dk2>
      <a:lt2>
        <a:srgbClr val="EEF2F0"/>
      </a:lt2>
      <a:accent1>
        <a:srgbClr val="749090"/>
      </a:accent1>
      <a:accent2>
        <a:srgbClr val="A5A5A5"/>
      </a:accent2>
      <a:accent3>
        <a:srgbClr val="91A39B"/>
      </a:accent3>
      <a:accent4>
        <a:srgbClr val="A9A698"/>
      </a:accent4>
      <a:accent5>
        <a:srgbClr val="A2A79A"/>
      </a:accent5>
      <a:accent6>
        <a:srgbClr val="897F65"/>
      </a:accent6>
      <a:hlink>
        <a:srgbClr val="92872F"/>
      </a:hlink>
      <a:folHlink>
        <a:srgbClr val="AB73A9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6CFDC7207BA4E8FD8119B0D6D98EE" ma:contentTypeVersion="16" ma:contentTypeDescription="Create a new document." ma:contentTypeScope="" ma:versionID="002c4a0193f6ca31635913466ab0590c">
  <xsd:schema xmlns:xsd="http://www.w3.org/2001/XMLSchema" xmlns:xs="http://www.w3.org/2001/XMLSchema" xmlns:p="http://schemas.microsoft.com/office/2006/metadata/properties" xmlns:ns2="8562d26c-1ec7-4256-baf3-4574854c2887" xmlns:ns3="2dcbac5f-435f-47a4-8346-d2874919206c" targetNamespace="http://schemas.microsoft.com/office/2006/metadata/properties" ma:root="true" ma:fieldsID="aa8e215dbdb5c805e52ad2a245987b16" ns2:_="" ns3:_="">
    <xsd:import namespace="8562d26c-1ec7-4256-baf3-4574854c2887"/>
    <xsd:import namespace="2dcbac5f-435f-47a4-8346-d287491920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62d26c-1ec7-4256-baf3-4574854c28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9bee80c-1694-4361-82b6-5997d1554e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bac5f-435f-47a4-8346-d28749192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39a1071-aa53-415c-96c0-fc0aad7094ef}" ma:internalName="TaxCatchAll" ma:showField="CatchAllData" ma:web="2dcbac5f-435f-47a4-8346-d287491920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cbac5f-435f-47a4-8346-d2874919206c" xsi:nil="true"/>
    <lcf76f155ced4ddcb4097134ff3c332f xmlns="8562d26c-1ec7-4256-baf3-4574854c288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CE50045-854C-4B28-AC1A-ED8ACC581F69}"/>
</file>

<file path=customXml/itemProps2.xml><?xml version="1.0" encoding="utf-8"?>
<ds:datastoreItem xmlns:ds="http://schemas.openxmlformats.org/officeDocument/2006/customXml" ds:itemID="{2BDFE9CA-C4BE-4740-B9BC-A23F2B59DA92}"/>
</file>

<file path=customXml/itemProps3.xml><?xml version="1.0" encoding="utf-8"?>
<ds:datastoreItem xmlns:ds="http://schemas.openxmlformats.org/officeDocument/2006/customXml" ds:itemID="{054EB225-B471-4074-B164-428EA10E01D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ClassicFrameVTI</vt:lpstr>
      <vt:lpstr>LEADERSHIP EXPERIENCE FOR ACADEMIC DIRECTION</vt:lpstr>
      <vt:lpstr>PowerPoint Presentation</vt:lpstr>
      <vt:lpstr>PowerPoint Presentation</vt:lpstr>
      <vt:lpstr>LEAD LEGACY PROJECTS</vt:lpstr>
      <vt:lpstr>Challenge cup promotional video</vt:lpstr>
      <vt:lpstr>Instructors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7</cp:revision>
  <dcterms:created xsi:type="dcterms:W3CDTF">2023-03-02T03:31:55Z</dcterms:created>
  <dcterms:modified xsi:type="dcterms:W3CDTF">2023-03-04T22:42:40Z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0x01010087C6CFDC7207BA4E8FD8119B0D6D98EE</vt:lpwstr>
  </property>
</Properties>
</file>