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57" r:id="rId3"/>
    <p:sldId id="283" r:id="rId4"/>
    <p:sldId id="256" r:id="rId5"/>
    <p:sldId id="282" r:id="rId6"/>
    <p:sldId id="258" r:id="rId7"/>
    <p:sldId id="262" r:id="rId8"/>
    <p:sldId id="285" r:id="rId9"/>
    <p:sldId id="281" r:id="rId10"/>
    <p:sldId id="259" r:id="rId11"/>
    <p:sldId id="287" r:id="rId12"/>
    <p:sldId id="260" r:id="rId13"/>
    <p:sldId id="261" r:id="rId14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4D0724-9632-4BA4-A6C6-A2E065C2B668}" v="86" dt="2022-07-27T18:54:47.4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e Markotic" userId="38ebad42-a080-4f24-863e-912a8638bec6" providerId="ADAL" clId="{9B4D0724-9632-4BA4-A6C6-A2E065C2B668}"/>
    <pc:docChg chg="undo custSel addSld delSld modSld">
      <pc:chgData name="Nicole Markotic" userId="38ebad42-a080-4f24-863e-912a8638bec6" providerId="ADAL" clId="{9B4D0724-9632-4BA4-A6C6-A2E065C2B668}" dt="2022-07-27T18:56:01.260" v="836" actId="20577"/>
      <pc:docMkLst>
        <pc:docMk/>
      </pc:docMkLst>
      <pc:sldChg chg="modSp mod">
        <pc:chgData name="Nicole Markotic" userId="38ebad42-a080-4f24-863e-912a8638bec6" providerId="ADAL" clId="{9B4D0724-9632-4BA4-A6C6-A2E065C2B668}" dt="2022-07-27T18:56:01.260" v="836" actId="20577"/>
        <pc:sldMkLst>
          <pc:docMk/>
          <pc:sldMk cId="0" sldId="257"/>
        </pc:sldMkLst>
        <pc:spChg chg="mod">
          <ac:chgData name="Nicole Markotic" userId="38ebad42-a080-4f24-863e-912a8638bec6" providerId="ADAL" clId="{9B4D0724-9632-4BA4-A6C6-A2E065C2B668}" dt="2022-07-27T18:56:01.260" v="836" actId="20577"/>
          <ac:spMkLst>
            <pc:docMk/>
            <pc:sldMk cId="0" sldId="257"/>
            <ac:spMk id="3" creationId="{B72D3CBD-9FA4-4AC2-ABFD-4FB8D154E556}"/>
          </ac:spMkLst>
        </pc:spChg>
      </pc:sldChg>
      <pc:sldChg chg="modSp mod">
        <pc:chgData name="Nicole Markotic" userId="38ebad42-a080-4f24-863e-912a8638bec6" providerId="ADAL" clId="{9B4D0724-9632-4BA4-A6C6-A2E065C2B668}" dt="2022-07-26T21:01:25.236" v="23" actId="20577"/>
        <pc:sldMkLst>
          <pc:docMk/>
          <pc:sldMk cId="0" sldId="258"/>
        </pc:sldMkLst>
        <pc:spChg chg="mod">
          <ac:chgData name="Nicole Markotic" userId="38ebad42-a080-4f24-863e-912a8638bec6" providerId="ADAL" clId="{9B4D0724-9632-4BA4-A6C6-A2E065C2B668}" dt="2022-07-26T21:01:25.236" v="23" actId="20577"/>
          <ac:spMkLst>
            <pc:docMk/>
            <pc:sldMk cId="0" sldId="258"/>
            <ac:spMk id="4" creationId="{81FF03A0-430C-4533-896C-11F42740A8FB}"/>
          </ac:spMkLst>
        </pc:spChg>
      </pc:sldChg>
      <pc:sldChg chg="addSp delSp modSp mod">
        <pc:chgData name="Nicole Markotic" userId="38ebad42-a080-4f24-863e-912a8638bec6" providerId="ADAL" clId="{9B4D0724-9632-4BA4-A6C6-A2E065C2B668}" dt="2022-07-27T18:48:22.969" v="789" actId="20577"/>
        <pc:sldMkLst>
          <pc:docMk/>
          <pc:sldMk cId="0" sldId="259"/>
        </pc:sldMkLst>
        <pc:spChg chg="mod">
          <ac:chgData name="Nicole Markotic" userId="38ebad42-a080-4f24-863e-912a8638bec6" providerId="ADAL" clId="{9B4D0724-9632-4BA4-A6C6-A2E065C2B668}" dt="2022-07-27T18:48:22.969" v="789" actId="20577"/>
          <ac:spMkLst>
            <pc:docMk/>
            <pc:sldMk cId="0" sldId="259"/>
            <ac:spMk id="9218" creationId="{DBA6E691-185C-4183-9F17-3C52B6FAF26F}"/>
          </ac:spMkLst>
        </pc:spChg>
        <pc:spChg chg="mod">
          <ac:chgData name="Nicole Markotic" userId="38ebad42-a080-4f24-863e-912a8638bec6" providerId="ADAL" clId="{9B4D0724-9632-4BA4-A6C6-A2E065C2B668}" dt="2022-07-26T21:13:29.261" v="151" actId="14100"/>
          <ac:spMkLst>
            <pc:docMk/>
            <pc:sldMk cId="0" sldId="259"/>
            <ac:spMk id="9220" creationId="{A596FCAA-DA8F-4942-8B3A-69AED06A446B}"/>
          </ac:spMkLst>
        </pc:spChg>
        <pc:picChg chg="add mod">
          <ac:chgData name="Nicole Markotic" userId="38ebad42-a080-4f24-863e-912a8638bec6" providerId="ADAL" clId="{9B4D0724-9632-4BA4-A6C6-A2E065C2B668}" dt="2022-07-26T21:12:39.675" v="149" actId="1076"/>
          <ac:picMkLst>
            <pc:docMk/>
            <pc:sldMk cId="0" sldId="259"/>
            <ac:picMk id="2" creationId="{6F3A8E2A-3B2C-4436-0681-86BC91D2BE02}"/>
          </ac:picMkLst>
        </pc:picChg>
        <pc:picChg chg="add mod">
          <ac:chgData name="Nicole Markotic" userId="38ebad42-a080-4f24-863e-912a8638bec6" providerId="ADAL" clId="{9B4D0724-9632-4BA4-A6C6-A2E065C2B668}" dt="2022-07-26T21:12:44.740" v="150" actId="1076"/>
          <ac:picMkLst>
            <pc:docMk/>
            <pc:sldMk cId="0" sldId="259"/>
            <ac:picMk id="1026" creationId="{68F1925B-2643-268E-1083-E76A58D41770}"/>
          </ac:picMkLst>
        </pc:picChg>
        <pc:picChg chg="del">
          <ac:chgData name="Nicole Markotic" userId="38ebad42-a080-4f24-863e-912a8638bec6" providerId="ADAL" clId="{9B4D0724-9632-4BA4-A6C6-A2E065C2B668}" dt="2022-07-26T21:11:35.702" v="140" actId="478"/>
          <ac:picMkLst>
            <pc:docMk/>
            <pc:sldMk cId="0" sldId="259"/>
            <ac:picMk id="1028" creationId="{EACEA486-83AC-4736-8F9C-A4E051D860CB}"/>
          </ac:picMkLst>
        </pc:picChg>
      </pc:sldChg>
      <pc:sldChg chg="addSp modSp mod">
        <pc:chgData name="Nicole Markotic" userId="38ebad42-a080-4f24-863e-912a8638bec6" providerId="ADAL" clId="{9B4D0724-9632-4BA4-A6C6-A2E065C2B668}" dt="2022-07-27T18:54:50.435" v="834" actId="20577"/>
        <pc:sldMkLst>
          <pc:docMk/>
          <pc:sldMk cId="0" sldId="260"/>
        </pc:sldMkLst>
        <pc:spChg chg="mod">
          <ac:chgData name="Nicole Markotic" userId="38ebad42-a080-4f24-863e-912a8638bec6" providerId="ADAL" clId="{9B4D0724-9632-4BA4-A6C6-A2E065C2B668}" dt="2022-07-27T18:54:50.435" v="834" actId="20577"/>
          <ac:spMkLst>
            <pc:docMk/>
            <pc:sldMk cId="0" sldId="260"/>
            <ac:spMk id="10242" creationId="{5267D744-F6BA-420B-A679-3637FE5B9C43}"/>
          </ac:spMkLst>
        </pc:spChg>
        <pc:picChg chg="add mod">
          <ac:chgData name="Nicole Markotic" userId="38ebad42-a080-4f24-863e-912a8638bec6" providerId="ADAL" clId="{9B4D0724-9632-4BA4-A6C6-A2E065C2B668}" dt="2022-07-27T18:52:54.206" v="797" actId="14100"/>
          <ac:picMkLst>
            <pc:docMk/>
            <pc:sldMk cId="0" sldId="260"/>
            <ac:picMk id="1026" creationId="{5F97EB12-48F2-DA37-70DA-2DD96B90463A}"/>
          </ac:picMkLst>
        </pc:picChg>
      </pc:sldChg>
      <pc:sldChg chg="modSp mod">
        <pc:chgData name="Nicole Markotic" userId="38ebad42-a080-4f24-863e-912a8638bec6" providerId="ADAL" clId="{9B4D0724-9632-4BA4-A6C6-A2E065C2B668}" dt="2022-07-27T18:48:15.466" v="787" actId="20577"/>
        <pc:sldMkLst>
          <pc:docMk/>
          <pc:sldMk cId="0" sldId="262"/>
        </pc:sldMkLst>
        <pc:spChg chg="mod">
          <ac:chgData name="Nicole Markotic" userId="38ebad42-a080-4f24-863e-912a8638bec6" providerId="ADAL" clId="{9B4D0724-9632-4BA4-A6C6-A2E065C2B668}" dt="2022-07-27T18:48:15.466" v="787" actId="20577"/>
          <ac:spMkLst>
            <pc:docMk/>
            <pc:sldMk cId="0" sldId="262"/>
            <ac:spMk id="12291" creationId="{57AC8288-3C6D-4083-97FA-39306B8BF4D0}"/>
          </ac:spMkLst>
        </pc:spChg>
      </pc:sldChg>
      <pc:sldChg chg="del">
        <pc:chgData name="Nicole Markotic" userId="38ebad42-a080-4f24-863e-912a8638bec6" providerId="ADAL" clId="{9B4D0724-9632-4BA4-A6C6-A2E065C2B668}" dt="2022-07-26T21:13:45.597" v="152" actId="2696"/>
        <pc:sldMkLst>
          <pc:docMk/>
          <pc:sldMk cId="0" sldId="263"/>
        </pc:sldMkLst>
      </pc:sldChg>
      <pc:sldChg chg="addSp modSp mod">
        <pc:chgData name="Nicole Markotic" userId="38ebad42-a080-4f24-863e-912a8638bec6" providerId="ADAL" clId="{9B4D0724-9632-4BA4-A6C6-A2E065C2B668}" dt="2022-07-26T21:04:28.758" v="82" actId="207"/>
        <pc:sldMkLst>
          <pc:docMk/>
          <pc:sldMk cId="0" sldId="281"/>
        </pc:sldMkLst>
        <pc:spChg chg="add mod">
          <ac:chgData name="Nicole Markotic" userId="38ebad42-a080-4f24-863e-912a8638bec6" providerId="ADAL" clId="{9B4D0724-9632-4BA4-A6C6-A2E065C2B668}" dt="2022-07-26T21:04:28.758" v="82" actId="207"/>
          <ac:spMkLst>
            <pc:docMk/>
            <pc:sldMk cId="0" sldId="281"/>
            <ac:spMk id="2" creationId="{DD8212F5-7FB4-09FA-726F-DEAE8DD60BF9}"/>
          </ac:spMkLst>
        </pc:spChg>
        <pc:picChg chg="mod">
          <ac:chgData name="Nicole Markotic" userId="38ebad42-a080-4f24-863e-912a8638bec6" providerId="ADAL" clId="{9B4D0724-9632-4BA4-A6C6-A2E065C2B668}" dt="2022-07-26T21:04:17.734" v="80" actId="1076"/>
          <ac:picMkLst>
            <pc:docMk/>
            <pc:sldMk cId="0" sldId="281"/>
            <ac:picMk id="7171" creationId="{AAD80CDF-6019-4033-9908-8D1906AFA00B}"/>
          </ac:picMkLst>
        </pc:picChg>
      </pc:sldChg>
      <pc:sldChg chg="modSp mod">
        <pc:chgData name="Nicole Markotic" userId="38ebad42-a080-4f24-863e-912a8638bec6" providerId="ADAL" clId="{9B4D0724-9632-4BA4-A6C6-A2E065C2B668}" dt="2022-07-27T18:45:36.008" v="761" actId="20577"/>
        <pc:sldMkLst>
          <pc:docMk/>
          <pc:sldMk cId="0" sldId="283"/>
        </pc:sldMkLst>
        <pc:spChg chg="mod">
          <ac:chgData name="Nicole Markotic" userId="38ebad42-a080-4f24-863e-912a8638bec6" providerId="ADAL" clId="{9B4D0724-9632-4BA4-A6C6-A2E065C2B668}" dt="2022-07-27T18:45:36.008" v="761" actId="20577"/>
          <ac:spMkLst>
            <pc:docMk/>
            <pc:sldMk cId="0" sldId="283"/>
            <ac:spMk id="74755" creationId="{8F4BED6C-694C-44DA-B83E-7800316B5A4E}"/>
          </ac:spMkLst>
        </pc:spChg>
      </pc:sldChg>
      <pc:sldChg chg="modSp mod">
        <pc:chgData name="Nicole Markotic" userId="38ebad42-a080-4f24-863e-912a8638bec6" providerId="ADAL" clId="{9B4D0724-9632-4BA4-A6C6-A2E065C2B668}" dt="2022-07-26T21:02:24.790" v="24" actId="1076"/>
        <pc:sldMkLst>
          <pc:docMk/>
          <pc:sldMk cId="1584234528" sldId="285"/>
        </pc:sldMkLst>
        <pc:picChg chg="mod">
          <ac:chgData name="Nicole Markotic" userId="38ebad42-a080-4f24-863e-912a8638bec6" providerId="ADAL" clId="{9B4D0724-9632-4BA4-A6C6-A2E065C2B668}" dt="2022-07-26T21:02:24.790" v="24" actId="1076"/>
          <ac:picMkLst>
            <pc:docMk/>
            <pc:sldMk cId="1584234528" sldId="285"/>
            <ac:picMk id="7" creationId="{DE79F103-A3E0-49BE-8CD8-2B835E75D0CB}"/>
          </ac:picMkLst>
        </pc:picChg>
      </pc:sldChg>
      <pc:sldChg chg="del">
        <pc:chgData name="Nicole Markotic" userId="38ebad42-a080-4f24-863e-912a8638bec6" providerId="ADAL" clId="{9B4D0724-9632-4BA4-A6C6-A2E065C2B668}" dt="2022-07-27T18:48:35.713" v="790" actId="2696"/>
        <pc:sldMkLst>
          <pc:docMk/>
          <pc:sldMk cId="3288756761" sldId="286"/>
        </pc:sldMkLst>
      </pc:sldChg>
      <pc:sldChg chg="addSp delSp modSp new mod">
        <pc:chgData name="Nicole Markotic" userId="38ebad42-a080-4f24-863e-912a8638bec6" providerId="ADAL" clId="{9B4D0724-9632-4BA4-A6C6-A2E065C2B668}" dt="2022-07-26T21:41:29.640" v="754" actId="20577"/>
        <pc:sldMkLst>
          <pc:docMk/>
          <pc:sldMk cId="1544566771" sldId="287"/>
        </pc:sldMkLst>
        <pc:spChg chg="mod">
          <ac:chgData name="Nicole Markotic" userId="38ebad42-a080-4f24-863e-912a8638bec6" providerId="ADAL" clId="{9B4D0724-9632-4BA4-A6C6-A2E065C2B668}" dt="2022-07-26T21:41:03.733" v="743" actId="20577"/>
          <ac:spMkLst>
            <pc:docMk/>
            <pc:sldMk cId="1544566771" sldId="287"/>
            <ac:spMk id="2" creationId="{FB105A3E-2081-57BE-4FFB-054CE13FC7D3}"/>
          </ac:spMkLst>
        </pc:spChg>
        <pc:spChg chg="mod">
          <ac:chgData name="Nicole Markotic" userId="38ebad42-a080-4f24-863e-912a8638bec6" providerId="ADAL" clId="{9B4D0724-9632-4BA4-A6C6-A2E065C2B668}" dt="2022-07-26T21:41:29.640" v="754" actId="20577"/>
          <ac:spMkLst>
            <pc:docMk/>
            <pc:sldMk cId="1544566771" sldId="287"/>
            <ac:spMk id="3" creationId="{EE675F70-4FCF-5BC2-A55F-B5446204C2B9}"/>
          </ac:spMkLst>
        </pc:spChg>
        <pc:spChg chg="add mod">
          <ac:chgData name="Nicole Markotic" userId="38ebad42-a080-4f24-863e-912a8638bec6" providerId="ADAL" clId="{9B4D0724-9632-4BA4-A6C6-A2E065C2B668}" dt="2022-07-26T21:41:25.201" v="749" actId="20577"/>
          <ac:spMkLst>
            <pc:docMk/>
            <pc:sldMk cId="1544566771" sldId="287"/>
            <ac:spMk id="6" creationId="{0DD02641-4F3E-3371-7586-F2E2451CD517}"/>
          </ac:spMkLst>
        </pc:spChg>
        <pc:spChg chg="add mod">
          <ac:chgData name="Nicole Markotic" userId="38ebad42-a080-4f24-863e-912a8638bec6" providerId="ADAL" clId="{9B4D0724-9632-4BA4-A6C6-A2E065C2B668}" dt="2022-07-26T21:40:35.267" v="733" actId="1076"/>
          <ac:spMkLst>
            <pc:docMk/>
            <pc:sldMk cId="1544566771" sldId="287"/>
            <ac:spMk id="8" creationId="{76F241B0-B534-1A7F-0EBB-BFE91719376D}"/>
          </ac:spMkLst>
        </pc:spChg>
        <pc:spChg chg="add mod">
          <ac:chgData name="Nicole Markotic" userId="38ebad42-a080-4f24-863e-912a8638bec6" providerId="ADAL" clId="{9B4D0724-9632-4BA4-A6C6-A2E065C2B668}" dt="2022-07-26T21:39:25.932" v="728" actId="20577"/>
          <ac:spMkLst>
            <pc:docMk/>
            <pc:sldMk cId="1544566771" sldId="287"/>
            <ac:spMk id="13" creationId="{FE73F1AA-32AA-79D4-9EBA-4152D6E6B3FE}"/>
          </ac:spMkLst>
        </pc:spChg>
        <pc:picChg chg="add del">
          <ac:chgData name="Nicole Markotic" userId="38ebad42-a080-4f24-863e-912a8638bec6" providerId="ADAL" clId="{9B4D0724-9632-4BA4-A6C6-A2E065C2B668}" dt="2022-07-26T21:17:07.471" v="341" actId="478"/>
          <ac:picMkLst>
            <pc:docMk/>
            <pc:sldMk cId="1544566771" sldId="287"/>
            <ac:picMk id="2050" creationId="{01B4113C-5019-8E55-1ACA-B3F1306A0974}"/>
          </ac:picMkLst>
        </pc:picChg>
        <pc:picChg chg="add mod">
          <ac:chgData name="Nicole Markotic" userId="38ebad42-a080-4f24-863e-912a8638bec6" providerId="ADAL" clId="{9B4D0724-9632-4BA4-A6C6-A2E065C2B668}" dt="2022-07-26T21:39:48.565" v="730" actId="1076"/>
          <ac:picMkLst>
            <pc:docMk/>
            <pc:sldMk cId="1544566771" sldId="287"/>
            <ac:picMk id="2052" creationId="{43AF309D-5F20-0560-9272-21B3D6980599}"/>
          </ac:picMkLst>
        </pc:picChg>
        <pc:picChg chg="add mod">
          <ac:chgData name="Nicole Markotic" userId="38ebad42-a080-4f24-863e-912a8638bec6" providerId="ADAL" clId="{9B4D0724-9632-4BA4-A6C6-A2E065C2B668}" dt="2022-07-26T21:30:01.143" v="618" actId="1076"/>
          <ac:picMkLst>
            <pc:docMk/>
            <pc:sldMk cId="1544566771" sldId="287"/>
            <ac:picMk id="2054" creationId="{2BA3ED80-BA8E-452D-8529-6CFE1716D611}"/>
          </ac:picMkLst>
        </pc:picChg>
        <pc:picChg chg="add mod">
          <ac:chgData name="Nicole Markotic" userId="38ebad42-a080-4f24-863e-912a8638bec6" providerId="ADAL" clId="{9B4D0724-9632-4BA4-A6C6-A2E065C2B668}" dt="2022-07-26T21:36:16.967" v="691" actId="1076"/>
          <ac:picMkLst>
            <pc:docMk/>
            <pc:sldMk cId="1544566771" sldId="287"/>
            <ac:picMk id="2056" creationId="{5309E76A-E613-23FE-8221-FC88543676F8}"/>
          </ac:picMkLst>
        </pc:picChg>
        <pc:picChg chg="add mod">
          <ac:chgData name="Nicole Markotic" userId="38ebad42-a080-4f24-863e-912a8638bec6" providerId="ADAL" clId="{9B4D0724-9632-4BA4-A6C6-A2E065C2B668}" dt="2022-07-26T21:38:26.951" v="696" actId="1076"/>
          <ac:picMkLst>
            <pc:docMk/>
            <pc:sldMk cId="1544566771" sldId="287"/>
            <ac:picMk id="2058" creationId="{5AF1F7D0-9C44-45DE-A560-B29F0705AB6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6ADD5-C872-45EA-AC86-2D7DDB188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C1BEB1-8FC2-40B5-B824-AE3AB5F581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DF761A-D0B7-454B-8A9E-3D1013AAB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61013-B2F3-4116-8D79-66CD103146A3}" type="datetimeFigureOut">
              <a:rPr lang="en-CA"/>
              <a:pPr>
                <a:defRPr/>
              </a:pPr>
              <a:t>2022-07-26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C3E000-2F47-42FE-89FC-20405DF38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C12506-F2D4-4F51-9684-FCC2EED3F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FB37C-9E14-47F8-A69C-0DFE2A8C4E3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299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0AA3B-DCF1-4D39-88C3-FE04D5F8C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721B21-36F5-460B-961D-67706B3667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349C9-4416-41FA-A938-C5E3E941F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86B8D-98BD-48AE-9AA3-BA2C1D771F29}" type="datetimeFigureOut">
              <a:rPr lang="en-CA"/>
              <a:pPr>
                <a:defRPr/>
              </a:pPr>
              <a:t>2022-07-26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E2CD9-742E-4DEC-BE71-BAC64D03A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17944F-6810-476D-B6FF-95DB67E56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3DB53-8DD0-4B3B-8E05-CE2E0A730C1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44973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C9B960-3C98-4A70-9B12-C4AA99159C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0E2051-0551-4754-BCEB-F2D9C1A2A9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C26C1-7179-457F-8D66-CE13AC5A5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964F7-1098-4272-9084-A9E67B2113F0}" type="datetimeFigureOut">
              <a:rPr lang="en-CA"/>
              <a:pPr>
                <a:defRPr/>
              </a:pPr>
              <a:t>2022-07-26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977D4-8E18-41FE-BE12-DB3FB1DA6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8F7F44-B622-4667-88C1-FB0345AAF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61A6D-62A1-41A6-B594-46841E3BD8D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0485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53848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41763"/>
            <a:ext cx="53848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6D52A3-56A4-403B-A679-1A61223783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B3748A-77DD-4BA3-9511-B5CD3DF6C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57136F-5DE0-462F-995B-7D70D1333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E3268-0336-4D59-ABC0-047676BA7C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647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25F6E-EC48-40CF-A992-56FC08F3E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E6A4D-6B6B-46ED-893A-CAC9D57FB8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A45B4B-503E-46D5-AE32-EFFD1FEC4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47F59-BE26-457A-9B80-DBA2C63C394F}" type="datetimeFigureOut">
              <a:rPr lang="en-CA"/>
              <a:pPr>
                <a:defRPr/>
              </a:pPr>
              <a:t>2022-07-26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27FE11-1F2F-482E-9727-9A509291E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D614B-4FA6-442E-8721-E1B630B73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B66AC-A34D-47BB-8A6F-75AD0CA1A8F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0873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55973-96AE-493C-9032-A75F980BD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8595E2-9535-469D-9FE1-456BE5678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B0C25D-9A71-40CF-8A31-8A7733889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41E72-17F2-4A87-9A7B-36B4CF605F52}" type="datetimeFigureOut">
              <a:rPr lang="en-CA"/>
              <a:pPr>
                <a:defRPr/>
              </a:pPr>
              <a:t>2022-07-26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97DC98-9C36-4291-9B45-603405D50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7933A0-1E1C-4329-9C71-CEC43E692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3B820-1E45-4F38-98BF-C532FA7B5B6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056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ACE93-A1EB-4677-9E18-111463CCE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E0471-DA40-40A5-BBBB-A02A4F2624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64C6E0-B9BC-40CE-ACF3-3BD55AD769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9F899A8-FDC6-4D6A-88F6-25281199E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586A5-3A97-4D90-AC77-8D51ECCF445F}" type="datetimeFigureOut">
              <a:rPr lang="en-CA"/>
              <a:pPr>
                <a:defRPr/>
              </a:pPr>
              <a:t>2022-07-26</a:t>
            </a:fld>
            <a:endParaRPr lang="en-C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029791A-31D7-456F-9243-79263B31C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9D48C5F-BB0C-441A-AA3B-1FD9AB7B8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E88B0-17E5-4F16-9F3E-CFDA3A6780E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8917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BFC48-A5E3-45E9-82CF-33EB72E12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7CC5E-6E80-4073-9C6E-3457855C6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58E707-DE87-439E-AA58-2859831885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2B3DC1-8C6D-4687-9952-D4B25A827C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D58B3A-57DB-458F-9B46-ED080B99C0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6454337-168C-459A-BCE7-A48FF0C36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481EA-8590-4505-8B4D-ECD023764812}" type="datetimeFigureOut">
              <a:rPr lang="en-CA"/>
              <a:pPr>
                <a:defRPr/>
              </a:pPr>
              <a:t>2022-07-26</a:t>
            </a:fld>
            <a:endParaRPr lang="en-CA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1F09178-69AD-4CFC-B185-423C84455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9355B06-68DE-496D-BC93-225D7F511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DFFC5-7A50-4438-9226-C470756EB2B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6922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DCE35-6EBF-45E3-9EB7-968ED2005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0444B3E-1AE7-44AE-A392-106B4C618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9D0FC-B48E-455F-915B-123FC647CA48}" type="datetimeFigureOut">
              <a:rPr lang="en-CA"/>
              <a:pPr>
                <a:defRPr/>
              </a:pPr>
              <a:t>2022-07-26</a:t>
            </a:fld>
            <a:endParaRPr lang="en-CA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6DC4FAB-FA8E-42EC-9470-BF320D531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37693A6-4E85-4D43-A6B6-A86CE69AF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90EC0-EDB8-448C-A84E-38A75755618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1132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3C13841-C120-417A-9FD9-37EE59929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79842-4B8C-4EE5-8C94-8B9E8F6EF294}" type="datetimeFigureOut">
              <a:rPr lang="en-CA"/>
              <a:pPr>
                <a:defRPr/>
              </a:pPr>
              <a:t>2022-07-26</a:t>
            </a:fld>
            <a:endParaRPr lang="en-CA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CC25236-1DE4-4300-8FA2-0EC46AB48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A5AD621-3401-48EC-AEEF-33C1DF9FE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002E9-DF3F-41E5-BE53-E9DB7C108E6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6718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B7090-347C-4D96-A593-E7119899F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F644A-F774-432B-A01A-2A37B634C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3ECA8C-C8F6-465E-A13B-EA64690BEB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A48507-B8CE-4ED6-9B0B-09A2AFB97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ED925-F70E-40E5-B642-11E718946586}" type="datetimeFigureOut">
              <a:rPr lang="en-CA"/>
              <a:pPr>
                <a:defRPr/>
              </a:pPr>
              <a:t>2022-07-26</a:t>
            </a:fld>
            <a:endParaRPr lang="en-C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C855889-AA83-46FF-9952-4A94CC71C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2797530-4321-439D-B082-73BE4792E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CAF0D-6759-4A9E-91F7-A573458E3EE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4310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97167-0486-42C5-B927-37F3F8305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A657C2-4C0E-47D4-9C07-1AFF9E48CB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B4B805-30E0-4359-A19F-54EE918C49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24B6182-F6FB-489D-A9C3-FC20BA2F3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20988-D141-445F-9EDD-6FC01140A267}" type="datetimeFigureOut">
              <a:rPr lang="en-CA"/>
              <a:pPr>
                <a:defRPr/>
              </a:pPr>
              <a:t>2022-07-26</a:t>
            </a:fld>
            <a:endParaRPr lang="en-C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4C3DEBB-4200-4BFC-96A1-7BD17C8D2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514163C-FEB8-4D9D-9549-F6341BD9B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372A9-1567-4D27-9B68-6867B3A2633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60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ED02267-0830-4B6F-8C78-BAA0D0D78C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CA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A0871C9-E08D-4801-965E-4AAF56684B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CA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332D00-5EF3-4EF1-A7C4-33073A1193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5626518-99CF-46DD-B957-905EAFB27ACB}" type="datetimeFigureOut">
              <a:rPr lang="en-CA"/>
              <a:pPr>
                <a:defRPr/>
              </a:pPr>
              <a:t>2022-07-26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40E6B-751D-4325-9371-1A097481F0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D38FB0-756C-4995-881C-4F4E80D47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8849F6E-E19B-4425-87AB-6B56E4AA651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Relationship Id="rId9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holbrook@uwindsor.c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56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9B085D-82A1-4EC3-8D4D-C5A707343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879" y="1868557"/>
            <a:ext cx="3697356" cy="3405808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Welcome to</a:t>
            </a:r>
            <a:br>
              <a:rPr lang="en-US" sz="4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ENGL!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F18014EB-1D9C-442C-89CD-C4B3268482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037229"/>
            <a:ext cx="7188199" cy="478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820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DBA6E691-185C-4183-9F17-3C52B6FAF2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97359"/>
            <a:ext cx="12192000" cy="868225"/>
          </a:xfrm>
        </p:spPr>
        <p:txBody>
          <a:bodyPr/>
          <a:lstStyle/>
          <a:p>
            <a:pPr algn="ctr"/>
            <a:r>
              <a:rPr lang="en-CA" altLang="en-US" sz="4800">
                <a:latin typeface="Garamond" panose="02020404030301010803" pitchFamily="18" charset="0"/>
              </a:rPr>
              <a:t>Winter 2023 </a:t>
            </a:r>
            <a:r>
              <a:rPr lang="en-CA" altLang="en-US" sz="4800" dirty="0">
                <a:latin typeface="Garamond" panose="02020404030301010803" pitchFamily="18" charset="0"/>
              </a:rPr>
              <a:t>WIR</a:t>
            </a:r>
            <a:r>
              <a:rPr lang="en-CA" altLang="en-US" sz="4800">
                <a:latin typeface="Garamond" panose="02020404030301010803" pitchFamily="18" charset="0"/>
              </a:rPr>
              <a:t>: Cole Pauls</a:t>
            </a:r>
            <a:endParaRPr lang="en-CA" altLang="en-US" sz="6000" dirty="0">
              <a:latin typeface="Garamond" panose="02020404030301010803" pitchFamily="18" charset="0"/>
            </a:endParaRPr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A596FCAA-DA8F-4942-8B3A-69AED06A44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5499" y="1381634"/>
            <a:ext cx="6365981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CA" sz="2400" b="0" i="0">
                <a:effectLst/>
                <a:latin typeface="Garamond" panose="02020404030301010803" pitchFamily="18" charset="0"/>
              </a:rPr>
              <a:t>Cole Pauls is a Tahltan comic artist, illustrator and printmaker hailing from Haines Junction (Yukon Territory) with a BFA in Illustration from Emily Carr University. </a:t>
            </a:r>
            <a:endParaRPr lang="en-US" sz="2400">
              <a:latin typeface="Garamond" panose="02020404030301010803" pitchFamily="18" charset="0"/>
            </a:endParaRPr>
          </a:p>
          <a:p>
            <a:pPr eaLnBrk="1" hangingPunct="1"/>
            <a:endParaRPr lang="en-CA" sz="2400" b="0" i="0">
              <a:effectLst/>
              <a:latin typeface="Garamond" panose="02020404030301010803" pitchFamily="18" charset="0"/>
            </a:endParaRPr>
          </a:p>
          <a:p>
            <a:pPr eaLnBrk="1" hangingPunct="1"/>
            <a:r>
              <a:rPr lang="en-CA" sz="2400" b="0" i="0">
                <a:effectLst/>
                <a:latin typeface="Garamond" panose="02020404030301010803" pitchFamily="18" charset="0"/>
              </a:rPr>
              <a:t>Pauls focuses on his two comic series, the first being </a:t>
            </a:r>
            <a:r>
              <a:rPr lang="en-CA" sz="2400" b="0" i="1">
                <a:effectLst/>
                <a:latin typeface="Garamond" panose="02020404030301010803" pitchFamily="18" charset="0"/>
              </a:rPr>
              <a:t>Pizza Punks</a:t>
            </a:r>
            <a:r>
              <a:rPr lang="en-CA" sz="2400" b="0" i="0">
                <a:effectLst/>
                <a:latin typeface="Garamond" panose="02020404030301010803" pitchFamily="18" charset="0"/>
              </a:rPr>
              <a:t>: a self contained comic strip about punks eating pizza, the other being </a:t>
            </a:r>
            <a:r>
              <a:rPr lang="en-CA" sz="2400" b="0" i="1">
                <a:effectLst/>
                <a:latin typeface="Garamond" panose="02020404030301010803" pitchFamily="18" charset="0"/>
              </a:rPr>
              <a:t>Dakwäkãda Warriors.</a:t>
            </a:r>
          </a:p>
          <a:p>
            <a:pPr eaLnBrk="1" hangingPunct="1"/>
            <a:endParaRPr lang="en-US" altLang="en-US" sz="240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>
                <a:latin typeface="Garamond" panose="02020404030301010803" pitchFamily="18" charset="0"/>
                <a:cs typeface="Times New Roman" panose="02020603050405020304" pitchFamily="18" charset="0"/>
              </a:rPr>
              <a:t>Cole Pauls </a:t>
            </a:r>
            <a:r>
              <a:rPr lang="en-GB" altLang="en-US" sz="2400">
                <a:latin typeface="Garamond" panose="02020404030301010803" pitchFamily="18" charset="0"/>
                <a:cs typeface="Times New Roman" panose="02020603050405020304" pitchFamily="18" charset="0"/>
              </a:rPr>
              <a:t>lives </a:t>
            </a:r>
            <a:r>
              <a:rPr lang="en-GB" altLang="en-US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and writes </a:t>
            </a:r>
            <a:r>
              <a:rPr lang="en-GB" altLang="en-US" sz="2400">
                <a:latin typeface="Garamond" panose="02020404030301010803" pitchFamily="18" charset="0"/>
                <a:cs typeface="Times New Roman" panose="02020603050405020304" pitchFamily="18" charset="0"/>
              </a:rPr>
              <a:t>in Vancouver. He will give readings, class visits, meet with emerging writers in one-on-one sessions, and participate in our end-of-year GALA reading.</a:t>
            </a:r>
            <a:endParaRPr lang="en-CA" altLang="en-US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4" descr="Pizza Punks">
            <a:extLst>
              <a:ext uri="{FF2B5EF4-FFF2-40B4-BE49-F238E27FC236}">
                <a16:creationId xmlns:a16="http://schemas.microsoft.com/office/drawing/2014/main" id="{6F3A8E2A-3B2C-4436-0681-86BC91D2B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947" y="1381634"/>
            <a:ext cx="3317982" cy="512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8F1925B-2643-268E-1083-E76A58D41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10" y="781050"/>
            <a:ext cx="1724025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05A3E-2081-57BE-4FFB-054CE13FC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77" y="0"/>
            <a:ext cx="11474246" cy="1178079"/>
          </a:xfrm>
        </p:spPr>
        <p:txBody>
          <a:bodyPr/>
          <a:lstStyle/>
          <a:p>
            <a:pPr algn="ctr"/>
            <a:r>
              <a:rPr lang="en-CA" sz="2800">
                <a:latin typeface="Garamond" panose="02020404030301010803" pitchFamily="18" charset="0"/>
              </a:rPr>
              <a:t>This academic year, ENGL is pleased to present FOUR writers who will give public (online) readings, talks, Q&amp;A, or offer open, class visits:</a:t>
            </a:r>
            <a:endParaRPr lang="en-CA" sz="3600">
              <a:latin typeface="Garamond" panose="020204040303010108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75F70-4FCF-5BC2-A55F-B5446204C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3784" y="5392683"/>
            <a:ext cx="4962216" cy="1290574"/>
          </a:xfrm>
        </p:spPr>
        <p:txBody>
          <a:bodyPr/>
          <a:lstStyle/>
          <a:p>
            <a:pPr marL="0" indent="0">
              <a:buNone/>
            </a:pPr>
            <a:r>
              <a:rPr lang="en-CA" sz="2400" b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Anahita Jamali Rad</a:t>
            </a:r>
            <a:r>
              <a:rPr lang="en-CA" sz="24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recently moved to Windsor from Montréal (</a:t>
            </a:r>
            <a:r>
              <a:rPr lang="en-CA" sz="2400" i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For Love and Autonomy</a:t>
            </a:r>
            <a:r>
              <a:rPr lang="en-CA" sz="24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2016; </a:t>
            </a:r>
            <a:r>
              <a:rPr lang="en-CA" sz="2400" i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Still</a:t>
            </a:r>
            <a:r>
              <a:rPr lang="en-CA" sz="24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2021)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D02641-4F3E-3371-7586-F2E2451CD517}"/>
              </a:ext>
            </a:extLst>
          </p:cNvPr>
          <p:cNvSpPr txBox="1"/>
          <p:nvPr/>
        </p:nvSpPr>
        <p:spPr>
          <a:xfrm>
            <a:off x="6521248" y="1451534"/>
            <a:ext cx="399435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CA" sz="3600" b="1" u="sng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WINTER 2023</a:t>
            </a:r>
          </a:p>
          <a:p>
            <a:pPr marL="0" indent="0" algn="ctr">
              <a:buNone/>
            </a:pPr>
            <a:endParaRPr lang="en-CA" sz="1200" b="1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CA" sz="2400" b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Marie Annharte Baker</a:t>
            </a:r>
            <a:r>
              <a:rPr lang="en-CA" sz="24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from Little Saskatchewan First Nation (</a:t>
            </a:r>
            <a:r>
              <a:rPr lang="en-CA" sz="2400" i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Coyote Columbus Cafe</a:t>
            </a:r>
            <a:r>
              <a:rPr lang="en-CA" sz="24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,1994; </a:t>
            </a:r>
            <a:r>
              <a:rPr lang="en-CA" sz="2400" i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Indigena Awry</a:t>
            </a:r>
            <a:r>
              <a:rPr lang="en-CA" sz="24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2013; </a:t>
            </a:r>
            <a:r>
              <a:rPr lang="en-CA" sz="2400" i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Miskwagoode</a:t>
            </a:r>
            <a:r>
              <a:rPr lang="en-CA" sz="24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2022)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F241B0-B534-1A7F-0EBB-BFE91719376D}"/>
              </a:ext>
            </a:extLst>
          </p:cNvPr>
          <p:cNvSpPr txBox="1"/>
          <p:nvPr/>
        </p:nvSpPr>
        <p:spPr>
          <a:xfrm>
            <a:off x="6521248" y="5288340"/>
            <a:ext cx="453696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CA" sz="2400" b="1">
                <a:latin typeface="Times New Roman" panose="02020603050405020304" pitchFamily="18" charset="0"/>
                <a:ea typeface="Calibri" panose="020F0502020204030204" pitchFamily="34" charset="0"/>
              </a:rPr>
              <a:t>Wayde Compton</a:t>
            </a:r>
            <a:r>
              <a:rPr lang="en-CA" sz="2400">
                <a:latin typeface="Times New Roman" panose="02020603050405020304" pitchFamily="18" charset="0"/>
                <a:ea typeface="Calibri" panose="020F0502020204030204" pitchFamily="34" charset="0"/>
              </a:rPr>
              <a:t>, from Vancouver</a:t>
            </a:r>
          </a:p>
          <a:p>
            <a:pPr marL="0" indent="0">
              <a:buNone/>
            </a:pPr>
            <a:r>
              <a:rPr lang="en-CA" sz="240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CA" sz="2400" i="1">
                <a:latin typeface="Times New Roman" panose="02020603050405020304" pitchFamily="18" charset="0"/>
                <a:ea typeface="Calibri" panose="020F0502020204030204" pitchFamily="34" charset="0"/>
              </a:rPr>
              <a:t>The Outer Harbour</a:t>
            </a:r>
            <a:r>
              <a:rPr lang="en-CA" sz="2400">
                <a:latin typeface="Times New Roman" panose="02020603050405020304" pitchFamily="18" charset="0"/>
                <a:ea typeface="Calibri" panose="020F0502020204030204" pitchFamily="34" charset="0"/>
              </a:rPr>
              <a:t>, 2014; </a:t>
            </a:r>
            <a:r>
              <a:rPr lang="en-CA" sz="2400" i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49th Parallel Psalm</a:t>
            </a:r>
            <a:r>
              <a:rPr lang="en-CA" sz="24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1999; </a:t>
            </a:r>
            <a:r>
              <a:rPr lang="en-CA" sz="2400" i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Performance Bond</a:t>
            </a:r>
            <a:r>
              <a:rPr lang="en-CA" sz="24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2004)</a:t>
            </a:r>
          </a:p>
        </p:txBody>
      </p:sp>
      <p:pic>
        <p:nvPicPr>
          <p:cNvPr id="2052" name="Picture 4" descr="Wayde Compton | Improvisation, Community and Social Practice">
            <a:extLst>
              <a:ext uri="{FF2B5EF4-FFF2-40B4-BE49-F238E27FC236}">
                <a16:creationId xmlns:a16="http://schemas.microsoft.com/office/drawing/2014/main" id="{43AF309D-5F20-0560-9272-21B3D69805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1"/>
          <a:stretch/>
        </p:blipFill>
        <p:spPr bwMode="auto">
          <a:xfrm>
            <a:off x="11184500" y="4933245"/>
            <a:ext cx="2253429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Worldwide Aboriginal Poets: Marie Annharte Baker (Anashinaabe Nation,  Canada) | World Poetry Movement">
            <a:extLst>
              <a:ext uri="{FF2B5EF4-FFF2-40B4-BE49-F238E27FC236}">
                <a16:creationId xmlns:a16="http://schemas.microsoft.com/office/drawing/2014/main" id="{2BA3ED80-BA8E-452D-8529-6CFE1716D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257" y="1451534"/>
            <a:ext cx="1971368" cy="246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able setting – knife | fork | book">
            <a:extLst>
              <a:ext uri="{FF2B5EF4-FFF2-40B4-BE49-F238E27FC236}">
                <a16:creationId xmlns:a16="http://schemas.microsoft.com/office/drawing/2014/main" id="{5309E76A-E613-23FE-8221-FC8854367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558" y="4732146"/>
            <a:ext cx="1762484" cy="2349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E73F1AA-32AA-79D4-9EBA-4152D6E6B3FE}"/>
              </a:ext>
            </a:extLst>
          </p:cNvPr>
          <p:cNvSpPr txBox="1"/>
          <p:nvPr/>
        </p:nvSpPr>
        <p:spPr>
          <a:xfrm>
            <a:off x="1676401" y="1443841"/>
            <a:ext cx="470780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3600" b="1" u="sng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FALL 2022</a:t>
            </a:r>
          </a:p>
          <a:p>
            <a:pPr marL="0" indent="0">
              <a:buNone/>
            </a:pPr>
            <a:endParaRPr lang="en-CA" sz="12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CA" sz="24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Toronto-based artist and writer </a:t>
            </a:r>
            <a:r>
              <a:rPr lang="en-CA" sz="2400" b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Moez Surani</a:t>
            </a:r>
            <a:r>
              <a:rPr lang="en-CA" sz="24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CA" sz="2400" i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Reticent Bodies</a:t>
            </a:r>
            <a:r>
              <a:rPr lang="en-CA" sz="24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2009); </a:t>
            </a:r>
            <a:r>
              <a:rPr lang="en-CA" sz="2400" i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Floating Life</a:t>
            </a:r>
            <a:r>
              <a:rPr lang="en-CA" sz="24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2012; </a:t>
            </a:r>
            <a:r>
              <a:rPr lang="en-CA" sz="2400" i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Are the Rivers in Your Poems Real</a:t>
            </a:r>
            <a:r>
              <a:rPr lang="en-CA" sz="24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2019), and </a:t>
            </a:r>
            <a:r>
              <a:rPr lang="en-CA" sz="2400" i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ةيلمع Operación Opération Operation Oперация</a:t>
            </a:r>
            <a:r>
              <a:rPr lang="en-CA" sz="24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2016)</a:t>
            </a:r>
          </a:p>
        </p:txBody>
      </p:sp>
      <p:pic>
        <p:nvPicPr>
          <p:cNvPr id="2058" name="Picture 10" descr="Moez Surani | Writers' Trust of Canada">
            <a:extLst>
              <a:ext uri="{FF2B5EF4-FFF2-40B4-BE49-F238E27FC236}">
                <a16:creationId xmlns:a16="http://schemas.microsoft.com/office/drawing/2014/main" id="{5AF1F7D0-9C44-45DE-A560-B29F0705A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9254" y="1814891"/>
            <a:ext cx="2133259" cy="2133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566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lowchart: Document 70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625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5" descr="Image result for BookFest windsor">
            <a:extLst>
              <a:ext uri="{FF2B5EF4-FFF2-40B4-BE49-F238E27FC236}">
                <a16:creationId xmlns:a16="http://schemas.microsoft.com/office/drawing/2014/main" id="{B4300469-ED34-4C44-AC02-A3F91631C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513" y="639763"/>
            <a:ext cx="3779838" cy="36957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A group of people in a room&#10;&#10;Description automatically generated">
            <a:extLst>
              <a:ext uri="{FF2B5EF4-FFF2-40B4-BE49-F238E27FC236}">
                <a16:creationId xmlns:a16="http://schemas.microsoft.com/office/drawing/2014/main" id="{E238D493-D1F3-4A88-A214-9BDCB94998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613" y="639763"/>
            <a:ext cx="1770063" cy="1055688"/>
          </a:xfrm>
          <a:prstGeom prst="rect">
            <a:avLst/>
          </a:prstGeom>
        </p:spPr>
      </p:pic>
      <p:pic>
        <p:nvPicPr>
          <p:cNvPr id="9" name="Picture 8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A2830ACC-276D-43F1-9D20-053581A0CE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525" y="639763"/>
            <a:ext cx="1619250" cy="1055688"/>
          </a:xfrm>
          <a:prstGeom prst="rect">
            <a:avLst/>
          </a:prstGeom>
        </p:spPr>
      </p:pic>
      <p:pic>
        <p:nvPicPr>
          <p:cNvPr id="5" name="Picture 4" descr="A picture containing book, shelf, indoor&#10;&#10;Description automatically generated">
            <a:extLst>
              <a:ext uri="{FF2B5EF4-FFF2-40B4-BE49-F238E27FC236}">
                <a16:creationId xmlns:a16="http://schemas.microsoft.com/office/drawing/2014/main" id="{6CD8E5C6-DB10-4CAA-B68D-B98CA668BC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613" y="1763713"/>
            <a:ext cx="3459163" cy="2571750"/>
          </a:xfrm>
          <a:prstGeom prst="rect">
            <a:avLst/>
          </a:prstGeom>
        </p:spPr>
      </p:pic>
      <p:pic>
        <p:nvPicPr>
          <p:cNvPr id="11" name="Picture 10" descr="A person standing posing for the camera&#10;&#10;Description automatically generated">
            <a:extLst>
              <a:ext uri="{FF2B5EF4-FFF2-40B4-BE49-F238E27FC236}">
                <a16:creationId xmlns:a16="http://schemas.microsoft.com/office/drawing/2014/main" id="{654BC009-095F-410F-A37C-B0DC89C3467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4" t="6657" r="25572" b="22475"/>
          <a:stretch/>
        </p:blipFill>
        <p:spPr>
          <a:xfrm>
            <a:off x="4227513" y="4403725"/>
            <a:ext cx="2109788" cy="1816100"/>
          </a:xfrm>
          <a:prstGeom prst="rect">
            <a:avLst/>
          </a:prstGeom>
        </p:spPr>
      </p:pic>
      <p:pic>
        <p:nvPicPr>
          <p:cNvPr id="3" name="Picture 2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86237D42-21F7-44BD-ACBB-BCB1347F98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563" y="4403725"/>
            <a:ext cx="2444750" cy="1816100"/>
          </a:xfrm>
          <a:prstGeom prst="rect">
            <a:avLst/>
          </a:prstGeom>
        </p:spPr>
      </p:pic>
      <p:pic>
        <p:nvPicPr>
          <p:cNvPr id="7" name="Picture 6" descr="A group of people holding wine glasses&#10;&#10;Description automatically generated">
            <a:extLst>
              <a:ext uri="{FF2B5EF4-FFF2-40B4-BE49-F238E27FC236}">
                <a16:creationId xmlns:a16="http://schemas.microsoft.com/office/drawing/2014/main" id="{086FEF5F-4BC7-442D-B986-4BE6480A0EC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575" y="4403725"/>
            <a:ext cx="2614613" cy="1816100"/>
          </a:xfrm>
          <a:prstGeom prst="rect">
            <a:avLst/>
          </a:prstGeom>
        </p:spPr>
      </p:pic>
      <p:sp>
        <p:nvSpPr>
          <p:cNvPr id="10242" name="Title 1">
            <a:extLst>
              <a:ext uri="{FF2B5EF4-FFF2-40B4-BE49-F238E27FC236}">
                <a16:creationId xmlns:a16="http://schemas.microsoft.com/office/drawing/2014/main" id="{5267D744-F6BA-420B-A679-3637FE5B9C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3143" y="1033923"/>
            <a:ext cx="3058087" cy="53188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100000"/>
              </a:lnSpc>
              <a:spcAft>
                <a:spcPts val="1200"/>
              </a:spcAft>
            </a:pPr>
            <a:r>
              <a:rPr lang="en-US" sz="49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Windsor BookFest</a:t>
            </a:r>
            <a:br>
              <a:rPr lang="en-US" sz="49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9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2022</a:t>
            </a:r>
            <a:br>
              <a:rPr lang="en-US" sz="3800">
                <a:solidFill>
                  <a:srgbClr val="FFFFFF"/>
                </a:solidFill>
              </a:rPr>
            </a:br>
            <a:br>
              <a:rPr lang="en-US" sz="1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October 13-16</a:t>
            </a:r>
            <a:endParaRPr lang="en-US" altLang="en-US" sz="38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Bookfest Windsor to feature 'brilliant array' of authors | CBC News">
            <a:extLst>
              <a:ext uri="{FF2B5EF4-FFF2-40B4-BE49-F238E27FC236}">
                <a16:creationId xmlns:a16="http://schemas.microsoft.com/office/drawing/2014/main" id="{5F97EB12-48F2-DA37-70DA-2DD96B904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6" y="4394227"/>
            <a:ext cx="3248025" cy="182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vase of flowers on a table&#10;&#10;Description automatically generated">
            <a:extLst>
              <a:ext uri="{FF2B5EF4-FFF2-40B4-BE49-F238E27FC236}">
                <a16:creationId xmlns:a16="http://schemas.microsoft.com/office/drawing/2014/main" id="{FF21A4B8-CD02-49C3-BC8F-DB15222F7C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3" r="-1" b="16404"/>
          <a:stretch/>
        </p:blipFill>
        <p:spPr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74" name="Freeform: Shape 73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6" name="Freeform: Shape 75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0DE10184-66A6-4E17-B3DF-28B310FAE16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6898" y="3596650"/>
            <a:ext cx="3438906" cy="79958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CA" altLang="en-US" sz="4000">
                <a:latin typeface="Garamond" panose="02020404030301010803" pitchFamily="18" charset="0"/>
              </a:rPr>
              <a:t>Now, take flight!</a:t>
            </a:r>
            <a:endParaRPr lang="en-CA" altLang="en-US" sz="1700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55A11"/>
            </a:gs>
            <a:gs pos="74001">
              <a:srgbClr val="ABC0E4"/>
            </a:gs>
            <a:gs pos="83000">
              <a:srgbClr val="ABC0E4"/>
            </a:gs>
            <a:gs pos="100000">
              <a:srgbClr val="C7D5E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E0432C06-B353-4A3A-B870-07E7A0218F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Undergraduate Advising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D3CBD-9FA4-4AC2-ABFD-4FB8D154E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4400" dirty="0">
              <a:latin typeface="Garamond" panose="02020404030301010803" pitchFamily="18" charset="0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6500" b="1" dirty="0">
                <a:latin typeface="Garamond" panose="02020404030301010803" pitchFamily="18" charset="0"/>
              </a:rPr>
              <a:t>Dr</a:t>
            </a:r>
            <a:r>
              <a:rPr lang="en-US" sz="6500" b="1">
                <a:latin typeface="Garamond" panose="02020404030301010803" pitchFamily="18" charset="0"/>
              </a:rPr>
              <a:t>. Nicole Markoti</a:t>
            </a:r>
            <a:r>
              <a:rPr lang="en-CA" sz="6500" b="0" i="0">
                <a:effectLst/>
                <a:latin typeface="Garamond" panose="02020404030301010803" pitchFamily="18" charset="0"/>
              </a:rPr>
              <a:t>ć</a:t>
            </a:r>
            <a:endParaRPr lang="en-US" sz="6500" b="1" dirty="0">
              <a:latin typeface="Garamond" panose="02020404030301010803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4300" dirty="0">
              <a:latin typeface="Garamond" panose="02020404030301010803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4300" dirty="0">
                <a:latin typeface="Garamond" panose="02020404030301010803" pitchFamily="18" charset="0"/>
              </a:rPr>
              <a:t>email</a:t>
            </a:r>
            <a:r>
              <a:rPr lang="en-US" sz="4300">
                <a:latin typeface="Garamond" panose="02020404030301010803" pitchFamily="18" charset="0"/>
              </a:rPr>
              <a:t>: </a:t>
            </a:r>
            <a:r>
              <a:rPr lang="en-US" sz="4300">
                <a:latin typeface="Garamond" panose="02020404030301010803" pitchFamily="18" charset="0"/>
                <a:hlinkClick r:id="rId2"/>
              </a:rPr>
              <a:t>markotic@</a:t>
            </a:r>
            <a:r>
              <a:rPr lang="en-US" sz="4300" dirty="0">
                <a:latin typeface="Garamond" panose="02020404030301010803" pitchFamily="18" charset="0"/>
                <a:hlinkClick r:id="rId2"/>
              </a:rPr>
              <a:t>uwindsor.ca</a:t>
            </a:r>
            <a:endParaRPr lang="en-US" sz="4300" dirty="0">
              <a:latin typeface="Garamond" panose="02020404030301010803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4300">
                <a:latin typeface="Garamond" panose="02020404030301010803" pitchFamily="18" charset="0"/>
              </a:rPr>
              <a:t>phone#: 2302</a:t>
            </a:r>
            <a:endParaRPr lang="en-US" sz="4300" dirty="0">
              <a:latin typeface="Garamond" panose="02020404030301010803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4300" dirty="0">
                <a:latin typeface="Garamond" panose="02020404030301010803" pitchFamily="18" charset="0"/>
              </a:rPr>
              <a:t>office hours</a:t>
            </a:r>
            <a:r>
              <a:rPr lang="en-US" sz="4300">
                <a:latin typeface="Garamond" panose="02020404030301010803" pitchFamily="18" charset="0"/>
              </a:rPr>
              <a:t>: Online – by appointment</a:t>
            </a:r>
            <a:endParaRPr lang="en-CA" sz="4300" dirty="0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DD38EE57-B708-47C9-A4A4-E25F09FAB0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57A28182-58A5-4DBB-8F64-BD944BCA8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75" name="Freeform 44">
              <a:extLst>
                <a:ext uri="{FF2B5EF4-FFF2-40B4-BE49-F238E27FC236}">
                  <a16:creationId xmlns:a16="http://schemas.microsoft.com/office/drawing/2014/main" id="{E4A9080E-7BA6-45FC-8677-8B9D5F4DA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45">
              <a:extLst>
                <a:ext uri="{FF2B5EF4-FFF2-40B4-BE49-F238E27FC236}">
                  <a16:creationId xmlns:a16="http://schemas.microsoft.com/office/drawing/2014/main" id="{2163D516-75D4-4DE0-AC27-63719125A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46">
              <a:extLst>
                <a:ext uri="{FF2B5EF4-FFF2-40B4-BE49-F238E27FC236}">
                  <a16:creationId xmlns:a16="http://schemas.microsoft.com/office/drawing/2014/main" id="{E74A26A5-C23A-46D4-B0FF-155FB3834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47">
              <a:extLst>
                <a:ext uri="{FF2B5EF4-FFF2-40B4-BE49-F238E27FC236}">
                  <a16:creationId xmlns:a16="http://schemas.microsoft.com/office/drawing/2014/main" id="{08E0243F-1062-43C6-AD04-130DFF668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94C5517B-1B0F-47AA-93A5-367189969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4754" name="Rectangle 2">
            <a:extLst>
              <a:ext uri="{FF2B5EF4-FFF2-40B4-BE49-F238E27FC236}">
                <a16:creationId xmlns:a16="http://schemas.microsoft.com/office/drawing/2014/main" id="{CDAD8258-CDDE-45DE-87C2-8FE2A9368C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6000" b="1">
                <a:solidFill>
                  <a:srgbClr val="FFFFFF"/>
                </a:solidFill>
                <a:latin typeface="Baskerville Old Face" pitchFamily="18" charset="0"/>
              </a:rPr>
              <a:t>Four-Year (Honours) Degree</a:t>
            </a:r>
            <a:endParaRPr lang="en-US" sz="4000" b="1">
              <a:solidFill>
                <a:srgbClr val="FFFFFF"/>
              </a:solidFill>
              <a:latin typeface="Baskerville Old Face" pitchFamily="18" charset="0"/>
            </a:endParaRP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8F4BED6C-694C-44DA-B83E-7800316B5A4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24904" y="2378076"/>
            <a:ext cx="4671096" cy="436193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 sz="2400" b="1">
              <a:latin typeface="Baskerville Old Face" pitchFamily="18" charset="0"/>
            </a:endParaRPr>
          </a:p>
          <a:p>
            <a:pPr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600" b="1">
                <a:latin typeface="Baskerville Old Face" pitchFamily="18" charset="0"/>
              </a:rPr>
              <a:t>40 courses (3.0 credit = 1 semester course)</a:t>
            </a:r>
          </a:p>
          <a:p>
            <a:pPr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600" b="1">
                <a:latin typeface="Baskerville Old Face" pitchFamily="18" charset="0"/>
              </a:rPr>
              <a:t>20-24 in your major</a:t>
            </a:r>
          </a:p>
          <a:p>
            <a:pPr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600" b="1">
                <a:latin typeface="Baskerville Old Face" pitchFamily="18" charset="0"/>
              </a:rPr>
              <a:t>16-20 in other subjects, including 7 required options/electives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02D747-E573-43D3-B473-2412BE9ECB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49" r="-242"/>
          <a:stretch/>
        </p:blipFill>
        <p:spPr>
          <a:xfrm>
            <a:off x="6727920" y="2492376"/>
            <a:ext cx="3544348" cy="356337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38000">
              <a:schemeClr val="accent1">
                <a:lumMod val="45000"/>
                <a:lumOff val="55000"/>
              </a:schemeClr>
            </a:gs>
            <a:gs pos="46000">
              <a:schemeClr val="accent1">
                <a:lumMod val="45000"/>
                <a:lumOff val="55000"/>
              </a:schemeClr>
            </a:gs>
            <a:gs pos="51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011BD7AE-87B1-430A-95FE-A64EF51B72D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15617" y="3733041"/>
            <a:ext cx="11317357" cy="2387600"/>
          </a:xfrm>
        </p:spPr>
        <p:txBody>
          <a:bodyPr/>
          <a:lstStyle/>
          <a:p>
            <a:pPr algn="l">
              <a:lnSpc>
                <a:spcPct val="100000"/>
              </a:lnSpc>
              <a:spcAft>
                <a:spcPts val="1200"/>
              </a:spcAft>
            </a:pPr>
            <a:r>
              <a:rPr lang="en-US" sz="4400" b="1" u="dbl" dirty="0">
                <a:latin typeface="Garamond" panose="02020404030301010803" pitchFamily="18" charset="0"/>
              </a:rPr>
              <a:t>REQUIRED</a:t>
            </a:r>
            <a:r>
              <a:rPr lang="en-US" sz="4400" b="1" dirty="0">
                <a:latin typeface="Garamond" panose="02020404030301010803" pitchFamily="18" charset="0"/>
              </a:rPr>
              <a:t> (HONOURS) COURSES:</a:t>
            </a:r>
            <a:br>
              <a:rPr lang="en-US" sz="4400" b="1" dirty="0">
                <a:latin typeface="Garamond" panose="02020404030301010803" pitchFamily="18" charset="0"/>
              </a:rPr>
            </a:br>
            <a:br>
              <a:rPr lang="en-US" sz="4400" b="1" dirty="0">
                <a:latin typeface="Garamond" panose="02020404030301010803" pitchFamily="18" charset="0"/>
              </a:rPr>
            </a:br>
            <a:r>
              <a:rPr lang="en-US" sz="4400" dirty="0">
                <a:latin typeface="Garamond" panose="02020404030301010803" pitchFamily="18" charset="0"/>
              </a:rPr>
              <a:t>* 3 1000-level courses: 1002, 1003 &amp; 1004</a:t>
            </a:r>
            <a:br>
              <a:rPr lang="en-US" sz="4400" dirty="0">
                <a:latin typeface="Garamond" panose="02020404030301010803" pitchFamily="18" charset="0"/>
              </a:rPr>
            </a:br>
            <a:r>
              <a:rPr lang="en-US" sz="4400" dirty="0">
                <a:latin typeface="Garamond" panose="02020404030301010803" pitchFamily="18" charset="0"/>
              </a:rPr>
              <a:t>* GART 1500 (but not GART 1510)</a:t>
            </a:r>
            <a:br>
              <a:rPr lang="en-US" sz="4400" dirty="0">
                <a:latin typeface="Garamond" panose="02020404030301010803" pitchFamily="18" charset="0"/>
              </a:rPr>
            </a:br>
            <a:r>
              <a:rPr lang="en-US" sz="4400">
                <a:latin typeface="Garamond" panose="02020404030301010803" pitchFamily="18" charset="0"/>
              </a:rPr>
              <a:t>* 5 (specific) 2000-level courses</a:t>
            </a:r>
            <a:br>
              <a:rPr lang="en-US" sz="4400">
                <a:latin typeface="Garamond" panose="02020404030301010803" pitchFamily="18" charset="0"/>
              </a:rPr>
            </a:br>
            <a:r>
              <a:rPr lang="en-US" sz="4400">
                <a:latin typeface="Garamond" panose="02020404030301010803" pitchFamily="18" charset="0"/>
              </a:rPr>
              <a:t>* 2 more ENGL courses (2000-level or up)</a:t>
            </a:r>
            <a:br>
              <a:rPr lang="en-US" sz="4400">
                <a:latin typeface="Garamond" panose="02020404030301010803" pitchFamily="18" charset="0"/>
              </a:rPr>
            </a:br>
            <a:r>
              <a:rPr lang="en-US" sz="4400">
                <a:latin typeface="Garamond" panose="02020404030301010803" pitchFamily="18" charset="0"/>
              </a:rPr>
              <a:t>* </a:t>
            </a:r>
            <a:r>
              <a:rPr lang="en-US" sz="4400" dirty="0">
                <a:latin typeface="Garamond" panose="02020404030301010803" pitchFamily="18" charset="0"/>
              </a:rPr>
              <a:t>8 (anything) 3000-level (or 4000-level</a:t>
            </a:r>
            <a:r>
              <a:rPr lang="en-US" sz="4400">
                <a:latin typeface="Garamond" panose="02020404030301010803" pitchFamily="18" charset="0"/>
              </a:rPr>
              <a:t>) courses</a:t>
            </a:r>
            <a:br>
              <a:rPr lang="en-US" sz="4400">
                <a:latin typeface="Garamond" panose="02020404030301010803" pitchFamily="18" charset="0"/>
              </a:rPr>
            </a:br>
            <a:r>
              <a:rPr lang="en-US" sz="4400">
                <a:latin typeface="Garamond" panose="02020404030301010803" pitchFamily="18" charset="0"/>
              </a:rPr>
              <a:t>* 2 4000-level courses</a:t>
            </a:r>
            <a:br>
              <a:rPr lang="en-US" sz="4400" dirty="0">
                <a:latin typeface="Garamond" panose="02020404030301010803" pitchFamily="18" charset="0"/>
              </a:rPr>
            </a:br>
            <a:r>
              <a:rPr lang="en-US" sz="4400" dirty="0">
                <a:latin typeface="Garamond" panose="02020404030301010803" pitchFamily="18" charset="0"/>
              </a:rPr>
              <a:t>* </a:t>
            </a:r>
            <a:r>
              <a:rPr lang="en-US" sz="4400">
                <a:latin typeface="Garamond" panose="02020404030301010803" pitchFamily="18" charset="0"/>
              </a:rPr>
              <a:t>6 (area-specific) </a:t>
            </a:r>
            <a:r>
              <a:rPr lang="en-US" sz="4400" dirty="0">
                <a:latin typeface="Garamond" panose="02020404030301010803" pitchFamily="18" charset="0"/>
              </a:rPr>
              <a:t>courses outside ENGL</a:t>
            </a:r>
            <a:br>
              <a:rPr lang="en-US" sz="4400">
                <a:latin typeface="Garamond" panose="02020404030301010803" pitchFamily="18" charset="0"/>
              </a:rPr>
            </a:br>
            <a:r>
              <a:rPr lang="en-US" sz="4400">
                <a:latin typeface="Garamond" panose="02020404030301010803" pitchFamily="18" charset="0"/>
              </a:rPr>
              <a:t>* </a:t>
            </a:r>
            <a:r>
              <a:rPr lang="en-US" sz="4400" dirty="0">
                <a:latin typeface="Garamond" panose="02020404030301010803" pitchFamily="18" charset="0"/>
              </a:rPr>
              <a:t>9 other courses </a:t>
            </a:r>
            <a:r>
              <a:rPr lang="en-US" sz="4400">
                <a:latin typeface="Garamond" panose="02020404030301010803" pitchFamily="18" charset="0"/>
              </a:rPr>
              <a:t>outside ENGL</a:t>
            </a:r>
            <a:br>
              <a:rPr lang="en-US" sz="4400">
                <a:latin typeface="Garamond" panose="02020404030301010803" pitchFamily="18" charset="0"/>
              </a:rPr>
            </a:br>
            <a:r>
              <a:rPr lang="en-US" sz="4400">
                <a:latin typeface="Garamond" panose="02020404030301010803" pitchFamily="18" charset="0"/>
              </a:rPr>
              <a:t>* 4 other courses (ENGL or other)</a:t>
            </a:r>
            <a:endParaRPr lang="en-CA" altLang="en-US" sz="4400" dirty="0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D4993743-B10A-433C-9996-3035D2C3A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Freeform 45">
            <a:extLst>
              <a:ext uri="{FF2B5EF4-FFF2-40B4-BE49-F238E27FC236}">
                <a16:creationId xmlns:a16="http://schemas.microsoft.com/office/drawing/2014/main" id="{BB3B8946-A0AA-42D4-8A24-639DC6EA1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" name="Freeform 46">
            <a:extLst>
              <a:ext uri="{FF2B5EF4-FFF2-40B4-BE49-F238E27FC236}">
                <a16:creationId xmlns:a16="http://schemas.microsoft.com/office/drawing/2014/main" id="{AB1038E6-06EF-4DCB-B52E-D3825C50F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" name="Freeform 47">
            <a:extLst>
              <a:ext uri="{FF2B5EF4-FFF2-40B4-BE49-F238E27FC236}">
                <a16:creationId xmlns:a16="http://schemas.microsoft.com/office/drawing/2014/main" id="{5C7EF35C-8B7D-4026-8F09-8B2B22505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" name="Freeform 44">
            <a:extLst>
              <a:ext uri="{FF2B5EF4-FFF2-40B4-BE49-F238E27FC236}">
                <a16:creationId xmlns:a16="http://schemas.microsoft.com/office/drawing/2014/main" id="{5F24A71D-C0A9-49AC-B2D1-5A9EA2BD3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348538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14280C55-570C-4284-9850-B2BA33DB6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7033095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30" name="Rectangle 2">
            <a:extLst>
              <a:ext uri="{FF2B5EF4-FFF2-40B4-BE49-F238E27FC236}">
                <a16:creationId xmlns:a16="http://schemas.microsoft.com/office/drawing/2014/main" id="{839E8586-260D-4869-BE63-7BBDDF4CCC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4760" y="804328"/>
            <a:ext cx="6091312" cy="1205821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6000" b="1">
                <a:solidFill>
                  <a:srgbClr val="FEFFFF"/>
                </a:solidFill>
                <a:latin typeface="Baskerville Old Face" pitchFamily="18" charset="0"/>
              </a:rPr>
              <a:t>Degree Programs</a:t>
            </a:r>
            <a:endParaRPr lang="en-US" sz="4000" b="1">
              <a:solidFill>
                <a:srgbClr val="FEFFFF"/>
              </a:solidFill>
              <a:latin typeface="Baskerville Old Face" pitchFamily="18" charset="0"/>
            </a:endParaRP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584ED59D-79CB-49FA-9427-FDD0F78C300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7508" y="2551355"/>
            <a:ext cx="5773883" cy="3563159"/>
          </a:xfrm>
        </p:spPr>
        <p:txBody>
          <a:bodyPr rtlCol="0">
            <a:no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600" b="1">
                <a:latin typeface="Baskerville Old Face" pitchFamily="18" charset="0"/>
              </a:rPr>
              <a:t>B.A. Honours English Language and Literature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600" b="1">
                <a:latin typeface="Baskerville Old Face" pitchFamily="18" charset="0"/>
              </a:rPr>
              <a:t>B.A. Honours English and Creative Writing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600" b="1">
                <a:latin typeface="Baskerville Old Face" pitchFamily="18" charset="0"/>
              </a:rPr>
              <a:t>B.A. Combined Honours	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600" b="1">
                <a:latin typeface="Baskerville Old Face" pitchFamily="18" charset="0"/>
              </a:rPr>
              <a:t>B.A./B.Ed. Concurrent</a:t>
            </a:r>
          </a:p>
        </p:txBody>
      </p:sp>
      <p:pic>
        <p:nvPicPr>
          <p:cNvPr id="5125" name="Picture 5" descr="Image result for english honours degree">
            <a:extLst>
              <a:ext uri="{FF2B5EF4-FFF2-40B4-BE49-F238E27FC236}">
                <a16:creationId xmlns:a16="http://schemas.microsoft.com/office/drawing/2014/main" id="{491050F8-FDC8-4A90-9EEC-E08F62C79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95291" y="1239420"/>
            <a:ext cx="4077044" cy="1541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funny creative writing meme">
            <a:extLst>
              <a:ext uri="{FF2B5EF4-FFF2-40B4-BE49-F238E27FC236}">
                <a16:creationId xmlns:a16="http://schemas.microsoft.com/office/drawing/2014/main" id="{42276980-E830-4282-9AF7-E3192030E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11496" y="3480422"/>
            <a:ext cx="4077043" cy="308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38000">
              <a:schemeClr val="accent1">
                <a:lumMod val="45000"/>
                <a:lumOff val="55000"/>
              </a:schemeClr>
            </a:gs>
            <a:gs pos="46000">
              <a:schemeClr val="accent1">
                <a:lumMod val="45000"/>
                <a:lumOff val="55000"/>
              </a:schemeClr>
            </a:gs>
            <a:gs pos="51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1FF03A0-430C-4533-896C-11F42740A8FB}"/>
              </a:ext>
            </a:extLst>
          </p:cNvPr>
          <p:cNvSpPr/>
          <p:nvPr/>
        </p:nvSpPr>
        <p:spPr>
          <a:xfrm>
            <a:off x="0" y="0"/>
            <a:ext cx="1219200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4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Important </a:t>
            </a:r>
            <a:r>
              <a:rPr lang="en-US" sz="440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Dates:</a:t>
            </a:r>
            <a:endParaRPr lang="en-US" sz="18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endParaRPr lang="en-US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r>
              <a:rPr lang="en-US" sz="2800">
                <a:latin typeface="Garamond" panose="02020404030301010803" pitchFamily="18" charset="0"/>
                <a:ea typeface="MS Mincho" panose="02020609040205080304" pitchFamily="49" charset="-128"/>
              </a:rPr>
              <a:t>* September 21: </a:t>
            </a:r>
            <a:r>
              <a:rPr lang="en-US" sz="2800" dirty="0">
                <a:latin typeface="Garamond" panose="02020404030301010803" pitchFamily="18" charset="0"/>
                <a:ea typeface="MS Mincho" panose="02020609040205080304" pitchFamily="49" charset="-128"/>
              </a:rPr>
              <a:t>Last day for late registration &amp; change of courses (add/drop </a:t>
            </a:r>
            <a:r>
              <a:rPr lang="en-US" sz="2800">
                <a:latin typeface="Garamond" panose="02020404030301010803" pitchFamily="18" charset="0"/>
                <a:ea typeface="MS Mincho" panose="02020609040205080304" pitchFamily="49" charset="-128"/>
              </a:rPr>
              <a:t>date)</a:t>
            </a:r>
          </a:p>
          <a:p>
            <a:endParaRPr lang="en-US" sz="2800" u="sng">
              <a:latin typeface="Garamond" panose="02020404030301010803" pitchFamily="18" charset="0"/>
              <a:ea typeface="MS Mincho" panose="02020609040205080304" pitchFamily="49" charset="-128"/>
            </a:endParaRPr>
          </a:p>
          <a:p>
            <a:r>
              <a:rPr lang="en-US" sz="2800">
                <a:latin typeface="Garamond" panose="02020404030301010803" pitchFamily="18" charset="0"/>
                <a:ea typeface="MS Mincho" panose="02020609040205080304" pitchFamily="49" charset="-128"/>
              </a:rPr>
              <a:t>* Oct 4: Financial Drop Date</a:t>
            </a:r>
            <a:endParaRPr lang="en-US" sz="2800" dirty="0">
              <a:latin typeface="Garamond" panose="02020404030301010803" pitchFamily="18" charset="0"/>
              <a:ea typeface="MS Mincho" panose="02020609040205080304" pitchFamily="49" charset="-128"/>
            </a:endParaRPr>
          </a:p>
          <a:p>
            <a:endParaRPr lang="en-US" sz="2800" dirty="0">
              <a:latin typeface="Garamond" panose="02020404030301010803" pitchFamily="18" charset="0"/>
              <a:ea typeface="MS Mincho" panose="02020609040205080304" pitchFamily="49" charset="-128"/>
            </a:endParaRPr>
          </a:p>
          <a:p>
            <a:r>
              <a:rPr lang="en-US" sz="2800" dirty="0">
                <a:latin typeface="Garamond" panose="02020404030301010803" pitchFamily="18" charset="0"/>
                <a:ea typeface="MS Mincho" panose="02020609040205080304" pitchFamily="49" charset="-128"/>
              </a:rPr>
              <a:t>* </a:t>
            </a:r>
            <a:r>
              <a:rPr lang="en-US" sz="2800">
                <a:latin typeface="Garamond" panose="02020404030301010803" pitchFamily="18" charset="0"/>
                <a:ea typeface="MS Mincho" panose="02020609040205080304" pitchFamily="49" charset="-128"/>
              </a:rPr>
              <a:t>October 10-14: </a:t>
            </a:r>
            <a:r>
              <a:rPr lang="en-US" sz="2800" dirty="0">
                <a:latin typeface="Garamond" panose="02020404030301010803" pitchFamily="18" charset="0"/>
                <a:ea typeface="MS Mincho" panose="02020609040205080304" pitchFamily="49" charset="-128"/>
              </a:rPr>
              <a:t>Reading Week (study hard, but also take some time off!)</a:t>
            </a:r>
          </a:p>
          <a:p>
            <a:endParaRPr lang="en-US" sz="2800" dirty="0">
              <a:latin typeface="Garamond" panose="02020404030301010803" pitchFamily="18" charset="0"/>
              <a:ea typeface="MS Mincho" panose="02020609040205080304" pitchFamily="49" charset="-128"/>
            </a:endParaRPr>
          </a:p>
          <a:p>
            <a:r>
              <a:rPr lang="en-US" sz="2800">
                <a:latin typeface="Garamond" panose="02020404030301010803" pitchFamily="18" charset="0"/>
                <a:ea typeface="MS Mincho" panose="02020609040205080304" pitchFamily="49" charset="-128"/>
              </a:rPr>
              <a:t>* November 16: </a:t>
            </a:r>
            <a:r>
              <a:rPr lang="en-US" sz="2800" dirty="0">
                <a:effectLst/>
                <a:latin typeface="Garamond" panose="02020404030301010803" pitchFamily="18" charset="0"/>
                <a:ea typeface="MS Mincho" panose="02020609040205080304" pitchFamily="49" charset="-128"/>
              </a:rPr>
              <a:t>Voluntary Withdrawal Date</a:t>
            </a:r>
          </a:p>
          <a:p>
            <a:endParaRPr lang="en-US" sz="2800" dirty="0">
              <a:latin typeface="Garamond" panose="02020404030301010803" pitchFamily="18" charset="0"/>
              <a:ea typeface="MS Mincho" panose="02020609040205080304" pitchFamily="49" charset="-128"/>
            </a:endParaRPr>
          </a:p>
          <a:p>
            <a:r>
              <a:rPr lang="en-US" sz="2800" dirty="0">
                <a:latin typeface="Garamond" panose="02020404030301010803" pitchFamily="18" charset="0"/>
                <a:ea typeface="MS Mincho" panose="02020609040205080304" pitchFamily="49" charset="-128"/>
              </a:rPr>
              <a:t>* </a:t>
            </a:r>
            <a:r>
              <a:rPr lang="en-US" sz="2800">
                <a:latin typeface="Garamond" panose="02020404030301010803" pitchFamily="18" charset="0"/>
                <a:ea typeface="MS Mincho" panose="02020609040205080304" pitchFamily="49" charset="-128"/>
              </a:rPr>
              <a:t>December 7: </a:t>
            </a:r>
            <a:r>
              <a:rPr lang="en-US" sz="2800" dirty="0">
                <a:latin typeface="Garamond" panose="02020404030301010803" pitchFamily="18" charset="0"/>
                <a:ea typeface="MS Mincho" panose="02020609040205080304" pitchFamily="49" charset="-128"/>
              </a:rPr>
              <a:t>Last Day </a:t>
            </a:r>
            <a:r>
              <a:rPr lang="en-US" sz="2800">
                <a:latin typeface="Garamond" panose="02020404030301010803" pitchFamily="18" charset="0"/>
                <a:ea typeface="MS Mincho" panose="02020609040205080304" pitchFamily="49" charset="-128"/>
              </a:rPr>
              <a:t>of Fall Classes</a:t>
            </a:r>
            <a:endParaRPr lang="en-US" sz="2800" dirty="0">
              <a:latin typeface="Garamond" panose="02020404030301010803" pitchFamily="18" charset="0"/>
              <a:ea typeface="MS Mincho" panose="02020609040205080304" pitchFamily="49" charset="-128"/>
            </a:endParaRPr>
          </a:p>
          <a:p>
            <a:endParaRPr lang="en-US" sz="2800" dirty="0">
              <a:latin typeface="Garamond" panose="02020404030301010803" pitchFamily="18" charset="0"/>
              <a:ea typeface="MS Mincho" panose="02020609040205080304" pitchFamily="49" charset="-128"/>
            </a:endParaRPr>
          </a:p>
          <a:p>
            <a:r>
              <a:rPr lang="en-US" sz="2800" dirty="0">
                <a:latin typeface="Garamond" panose="02020404030301010803" pitchFamily="18" charset="0"/>
                <a:ea typeface="MS Mincho" panose="02020609040205080304" pitchFamily="49" charset="-128"/>
              </a:rPr>
              <a:t>* </a:t>
            </a:r>
            <a:r>
              <a:rPr lang="en-US" sz="2800">
                <a:latin typeface="Garamond" panose="02020404030301010803" pitchFamily="18" charset="0"/>
                <a:ea typeface="MS Mincho" panose="02020609040205080304" pitchFamily="49" charset="-128"/>
              </a:rPr>
              <a:t>December 10-21: </a:t>
            </a:r>
            <a:r>
              <a:rPr lang="en-US" sz="2800" dirty="0">
                <a:latin typeface="Garamond" panose="02020404030301010803" pitchFamily="18" charset="0"/>
                <a:ea typeface="MS Mincho" panose="02020609040205080304" pitchFamily="49" charset="-128"/>
              </a:rPr>
              <a:t>Exam Period</a:t>
            </a:r>
          </a:p>
          <a:p>
            <a:endParaRPr lang="en-US" sz="2800" dirty="0">
              <a:latin typeface="Garamond" panose="02020404030301010803" pitchFamily="18" charset="0"/>
              <a:ea typeface="MS Mincho" panose="02020609040205080304" pitchFamily="49" charset="-128"/>
            </a:endParaRPr>
          </a:p>
          <a:p>
            <a:r>
              <a:rPr lang="en-US" sz="2800" dirty="0">
                <a:latin typeface="Garamond" panose="02020404030301010803" pitchFamily="18" charset="0"/>
                <a:ea typeface="MS Mincho" panose="02020609040205080304" pitchFamily="49" charset="-128"/>
              </a:rPr>
              <a:t>* </a:t>
            </a:r>
            <a:r>
              <a:rPr lang="en-US" sz="2800">
                <a:latin typeface="Garamond" panose="02020404030301010803" pitchFamily="18" charset="0"/>
                <a:ea typeface="MS Mincho" panose="02020609040205080304" pitchFamily="49" charset="-128"/>
              </a:rPr>
              <a:t>January 5: Winter Classes </a:t>
            </a:r>
            <a:r>
              <a:rPr lang="en-US" sz="2800" dirty="0">
                <a:latin typeface="Garamond" panose="02020404030301010803" pitchFamily="18" charset="0"/>
                <a:ea typeface="MS Mincho" panose="02020609040205080304" pitchFamily="49" charset="-128"/>
              </a:rPr>
              <a:t>begin…</a:t>
            </a:r>
          </a:p>
          <a:p>
            <a:endParaRPr lang="en-CA" dirty="0"/>
          </a:p>
          <a:p>
            <a:endParaRPr lang="en-CA" dirty="0"/>
          </a:p>
        </p:txBody>
      </p:sp>
      <p:pic>
        <p:nvPicPr>
          <p:cNvPr id="13314" name="Picture 2" descr="Image result for funny calendar images">
            <a:extLst>
              <a:ext uri="{FF2B5EF4-FFF2-40B4-BE49-F238E27FC236}">
                <a16:creationId xmlns:a16="http://schemas.microsoft.com/office/drawing/2014/main" id="{AB25A4D3-3B40-43DF-ACA0-D21A02AA7D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61"/>
          <a:stretch/>
        </p:blipFill>
        <p:spPr bwMode="auto">
          <a:xfrm>
            <a:off x="7543214" y="3247806"/>
            <a:ext cx="3260773" cy="322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DD38EE57-B708-47C9-A4A4-E25F09FAB0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57A28182-58A5-4DBB-8F64-BD944BCA8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77" name="Freeform 44">
              <a:extLst>
                <a:ext uri="{FF2B5EF4-FFF2-40B4-BE49-F238E27FC236}">
                  <a16:creationId xmlns:a16="http://schemas.microsoft.com/office/drawing/2014/main" id="{E4A9080E-7BA6-45FC-8677-8B9D5F4DA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45">
              <a:extLst>
                <a:ext uri="{FF2B5EF4-FFF2-40B4-BE49-F238E27FC236}">
                  <a16:creationId xmlns:a16="http://schemas.microsoft.com/office/drawing/2014/main" id="{2163D516-75D4-4DE0-AC27-63719125A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46">
              <a:extLst>
                <a:ext uri="{FF2B5EF4-FFF2-40B4-BE49-F238E27FC236}">
                  <a16:creationId xmlns:a16="http://schemas.microsoft.com/office/drawing/2014/main" id="{E74A26A5-C23A-46D4-B0FF-155FB3834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47">
              <a:extLst>
                <a:ext uri="{FF2B5EF4-FFF2-40B4-BE49-F238E27FC236}">
                  <a16:creationId xmlns:a16="http://schemas.microsoft.com/office/drawing/2014/main" id="{08E0243F-1062-43C6-AD04-130DFF668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94C5517B-1B0F-47AA-93A5-367189969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290" name="Title 1">
            <a:extLst>
              <a:ext uri="{FF2B5EF4-FFF2-40B4-BE49-F238E27FC236}">
                <a16:creationId xmlns:a16="http://schemas.microsoft.com/office/drawing/2014/main" id="{B569B3FF-30B4-44C6-A988-B350DEFA4F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CA" altLang="en-US" sz="6000">
                <a:solidFill>
                  <a:srgbClr val="FFFFFF"/>
                </a:solidFill>
                <a:latin typeface="Garamond" panose="02020404030301010803" pitchFamily="18" charset="0"/>
              </a:rPr>
              <a:t>Creative Writing Classes:</a:t>
            </a:r>
            <a:endParaRPr lang="en-CA" altLang="en-US" sz="4000">
              <a:solidFill>
                <a:srgbClr val="FFFFFF"/>
              </a:solidFill>
              <a:latin typeface="Garamond" panose="02020404030301010803" pitchFamily="18" charset="0"/>
            </a:endParaRP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57AC8288-3C6D-4083-97FA-39306B8BF4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7640" y="2381455"/>
            <a:ext cx="7227117" cy="4141854"/>
          </a:xfrm>
        </p:spPr>
        <p:txBody>
          <a:bodyPr>
            <a:noAutofit/>
          </a:bodyPr>
          <a:lstStyle/>
          <a:p>
            <a:pPr marL="265113"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600">
                <a:latin typeface="Garamond" panose="02020404030301010803" pitchFamily="18" charset="0"/>
              </a:rPr>
              <a:t>Creative Writing begins in your </a:t>
            </a:r>
            <a:r>
              <a:rPr lang="en-US" sz="2600" u="sng">
                <a:latin typeface="Garamond" panose="02020404030301010803" pitchFamily="18" charset="0"/>
              </a:rPr>
              <a:t>second</a:t>
            </a:r>
            <a:r>
              <a:rPr lang="en-US" sz="2600">
                <a:latin typeface="Garamond" panose="02020404030301010803" pitchFamily="18" charset="0"/>
              </a:rPr>
              <a:t> year, with the two-term 2710. Spend your first year reading widely, going to public readings, and visiting the WIR. </a:t>
            </a:r>
          </a:p>
          <a:p>
            <a:pPr marL="265113"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600">
                <a:latin typeface="Garamond" panose="02020404030301010803" pitchFamily="18" charset="0"/>
              </a:rPr>
              <a:t>Admission to CW workshop courses is by portfolio </a:t>
            </a:r>
            <a:r>
              <a:rPr lang="en-US" sz="2600" u="sng">
                <a:latin typeface="Garamond" panose="02020404030301010803" pitchFamily="18" charset="0"/>
              </a:rPr>
              <a:t>only</a:t>
            </a:r>
            <a:r>
              <a:rPr lang="en-US" sz="2600">
                <a:latin typeface="Garamond" panose="02020404030301010803" pitchFamily="18" charset="0"/>
              </a:rPr>
              <a:t> — for 2710, this is a 15-20 page sample of your very best work, submitted in May, right after end of first year.</a:t>
            </a:r>
          </a:p>
          <a:p>
            <a:pPr marL="265113"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600">
                <a:latin typeface="Garamond" panose="02020404030301010803" pitchFamily="18" charset="0"/>
              </a:rPr>
              <a:t>Note that “ENGL 1006: Writing Creatively” counts towards the English degree but </a:t>
            </a:r>
            <a:r>
              <a:rPr lang="en-US" sz="2600" u="sng">
                <a:latin typeface="Garamond" panose="02020404030301010803" pitchFamily="18" charset="0"/>
              </a:rPr>
              <a:t>not</a:t>
            </a:r>
            <a:r>
              <a:rPr lang="en-US" sz="2600">
                <a:latin typeface="Garamond" panose="02020404030301010803" pitchFamily="18" charset="0"/>
              </a:rPr>
              <a:t> as a CW course. It is open to any student and requires no portfolio.</a:t>
            </a:r>
          </a:p>
        </p:txBody>
      </p:sp>
      <p:pic>
        <p:nvPicPr>
          <p:cNvPr id="12293" name="Picture 5" descr="Image result for note to self: be creative">
            <a:extLst>
              <a:ext uri="{FF2B5EF4-FFF2-40B4-BE49-F238E27FC236}">
                <a16:creationId xmlns:a16="http://schemas.microsoft.com/office/drawing/2014/main" id="{3EA55160-3BBA-4531-830E-BB445F57A2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1"/>
          <a:stretch/>
        </p:blipFill>
        <p:spPr bwMode="auto">
          <a:xfrm>
            <a:off x="8652826" y="2354090"/>
            <a:ext cx="2894513" cy="4282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006E2F-F746-4AD7-9336-AA8D9791EC3F}"/>
              </a:ext>
            </a:extLst>
          </p:cNvPr>
          <p:cNvSpPr txBox="1"/>
          <p:nvPr/>
        </p:nvSpPr>
        <p:spPr>
          <a:xfrm rot="21386257">
            <a:off x="9388699" y="3837775"/>
            <a:ext cx="1923452" cy="13388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CA" sz="3000">
                <a:latin typeface="Chiller" panose="04020404031007020602" pitchFamily="82" charset="0"/>
              </a:rPr>
              <a:t>Be </a:t>
            </a:r>
            <a:r>
              <a:rPr lang="en-CA" sz="3000" dirty="0">
                <a:latin typeface="Chiller" panose="04020404031007020602" pitchFamily="82" charset="0"/>
              </a:rPr>
              <a:t>creative… and  eat </a:t>
            </a:r>
            <a:r>
              <a:rPr lang="en-CA" sz="3000">
                <a:latin typeface="Chiller" panose="04020404031007020602" pitchFamily="82" charset="0"/>
              </a:rPr>
              <a:t>cake!</a:t>
            </a:r>
          </a:p>
          <a:p>
            <a:pPr>
              <a:spcAft>
                <a:spcPts val="600"/>
              </a:spcAft>
            </a:pPr>
            <a:endParaRPr lang="en-CA" sz="1600">
              <a:latin typeface="Chiller" panose="04020404031007020602" pitchFamily="82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61848-28D7-4210-B798-9B118F341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879" y="1153066"/>
            <a:ext cx="10030239" cy="132556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br>
              <a:rPr lang="en-CA" dirty="0">
                <a:latin typeface="Garamond" panose="02020404030301010803" pitchFamily="18" charset="0"/>
              </a:rPr>
            </a:br>
            <a:r>
              <a:rPr lang="en-CA" dirty="0">
                <a:latin typeface="Garamond" panose="02020404030301010803" pitchFamily="18" charset="0"/>
              </a:rPr>
              <a:t>2710 (two-semester)</a:t>
            </a:r>
            <a:br>
              <a:rPr lang="en-CA" dirty="0">
                <a:latin typeface="Garamond" panose="02020404030301010803" pitchFamily="18" charset="0"/>
              </a:rPr>
            </a:br>
            <a:r>
              <a:rPr lang="en-CA" dirty="0">
                <a:latin typeface="Garamond" panose="02020404030301010803" pitchFamily="18" charset="0"/>
              </a:rPr>
              <a:t>3710 </a:t>
            </a:r>
            <a:r>
              <a:rPr lang="en-CA">
                <a:latin typeface="Garamond" panose="02020404030301010803" pitchFamily="18" charset="0"/>
              </a:rPr>
              <a:t>(one-semester, can repeat)</a:t>
            </a:r>
            <a:br>
              <a:rPr lang="en-CA" dirty="0">
                <a:latin typeface="Garamond" panose="02020404030301010803" pitchFamily="18" charset="0"/>
              </a:rPr>
            </a:br>
            <a:r>
              <a:rPr lang="en-CA" dirty="0">
                <a:latin typeface="Garamond" panose="02020404030301010803" pitchFamily="18" charset="0"/>
              </a:rPr>
              <a:t>4710 (two-semester)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78FF9-2068-4083-95F1-41108A702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357" y="3356251"/>
            <a:ext cx="11393556" cy="3501749"/>
          </a:xfrm>
        </p:spPr>
        <p:txBody>
          <a:bodyPr/>
          <a:lstStyle/>
          <a:p>
            <a:r>
              <a:rPr lang="en-CA" dirty="0">
                <a:latin typeface="Garamond" panose="02020404030301010803" pitchFamily="18" charset="0"/>
              </a:rPr>
              <a:t>Sometime in February or March, the English Department presents a seminar on “How to Apply for 2710,” as well as tips on how to prepare a portfolio, what to expect from the classes, etc. You will receive an email about this information seminar.</a:t>
            </a:r>
          </a:p>
          <a:p>
            <a:r>
              <a:rPr lang="en-CA" dirty="0">
                <a:latin typeface="Garamond" panose="02020404030301010803" pitchFamily="18" charset="0"/>
              </a:rPr>
              <a:t>Some tips for how to submit a “winning” portfolio:</a:t>
            </a:r>
          </a:p>
          <a:p>
            <a:pPr marL="914400" lvl="2" indent="0">
              <a:spcBef>
                <a:spcPts val="0"/>
              </a:spcBef>
              <a:buNone/>
            </a:pPr>
            <a:r>
              <a:rPr lang="en-CA" sz="2800" dirty="0">
                <a:latin typeface="Garamond" panose="02020404030301010803" pitchFamily="18" charset="0"/>
              </a:rPr>
              <a:t>Go to as many readings as you can. Write NEW stuff! Try experimenting in different styles. Read contemporary writers. Meet with the Writer-in-Residence to discuss your material. READ. WRITE. READ.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37D681-3A9E-4EFF-B297-16AAB9C93844}"/>
              </a:ext>
            </a:extLst>
          </p:cNvPr>
          <p:cNvSpPr/>
          <p:nvPr/>
        </p:nvSpPr>
        <p:spPr>
          <a:xfrm>
            <a:off x="0" y="207848"/>
            <a:ext cx="12191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800" b="1" dirty="0">
                <a:latin typeface="Garamond" panose="02020404030301010803" pitchFamily="18" charset="0"/>
              </a:rPr>
              <a:t>CW Courses:</a:t>
            </a:r>
            <a:endParaRPr lang="en-CA" sz="4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79F103-A3E0-49BE-8CD8-2B835E75D0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9" t="6838" r="3369" b="15869"/>
          <a:stretch/>
        </p:blipFill>
        <p:spPr>
          <a:xfrm>
            <a:off x="8278322" y="-213150"/>
            <a:ext cx="4520884" cy="261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234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2" descr="Daphne_Marlatt">
            <a:extLst>
              <a:ext uri="{FF2B5EF4-FFF2-40B4-BE49-F238E27FC236}">
                <a16:creationId xmlns:a16="http://schemas.microsoft.com/office/drawing/2014/main" id="{BE848E70-21E7-4487-8287-44404EBEE295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15563" y="469900"/>
            <a:ext cx="1746250" cy="2189163"/>
          </a:xfrm>
        </p:spPr>
      </p:pic>
      <p:pic>
        <p:nvPicPr>
          <p:cNvPr id="7171" name="Picture 4">
            <a:extLst>
              <a:ext uri="{FF2B5EF4-FFF2-40B4-BE49-F238E27FC236}">
                <a16:creationId xmlns:a16="http://schemas.microsoft.com/office/drawing/2014/main" id="{AAD80CDF-6019-4033-9908-8D1906AFA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3992" y="3919179"/>
            <a:ext cx="2651125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Content Placeholder 6">
            <a:extLst>
              <a:ext uri="{FF2B5EF4-FFF2-40B4-BE49-F238E27FC236}">
                <a16:creationId xmlns:a16="http://schemas.microsoft.com/office/drawing/2014/main" id="{86203202-7724-49BE-9988-D5784FBC05F5}"/>
              </a:ext>
            </a:extLst>
          </p:cNvPr>
          <p:cNvSpPr>
            <a:spLocks noGrp="1" noChangeArrowheads="1"/>
          </p:cNvSpPr>
          <p:nvPr>
            <p:ph sz="quarter" idx="3"/>
          </p:nvPr>
        </p:nvSpPr>
        <p:spPr>
          <a:xfrm>
            <a:off x="117475" y="2593975"/>
            <a:ext cx="3775075" cy="630238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CA" altLang="en-US" sz="2600">
                <a:latin typeface="Garamond" panose="02020404030301010803" pitchFamily="18" charset="0"/>
              </a:rPr>
              <a:t>Lillian Allen</a:t>
            </a:r>
          </a:p>
        </p:txBody>
      </p:sp>
      <p:pic>
        <p:nvPicPr>
          <p:cNvPr id="7173" name="Picture 2" descr="Image result for lillian allen">
            <a:extLst>
              <a:ext uri="{FF2B5EF4-FFF2-40B4-BE49-F238E27FC236}">
                <a16:creationId xmlns:a16="http://schemas.microsoft.com/office/drawing/2014/main" id="{525376BE-DB79-4F61-B969-CBECD6FF2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-234950"/>
            <a:ext cx="3775075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Rectangle 7">
            <a:extLst>
              <a:ext uri="{FF2B5EF4-FFF2-40B4-BE49-F238E27FC236}">
                <a16:creationId xmlns:a16="http://schemas.microsoft.com/office/drawing/2014/main" id="{C9A725F6-B971-4DD4-B9E1-F22D7DCBE1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0100" y="2593975"/>
            <a:ext cx="27670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CA" altLang="en-US" sz="2600">
                <a:latin typeface="Garamond" panose="02020404030301010803" pitchFamily="18" charset="0"/>
              </a:rPr>
              <a:t>Daphne Marlatt</a:t>
            </a:r>
          </a:p>
        </p:txBody>
      </p:sp>
      <p:sp>
        <p:nvSpPr>
          <p:cNvPr id="7175" name="Rectangle 8">
            <a:extLst>
              <a:ext uri="{FF2B5EF4-FFF2-40B4-BE49-F238E27FC236}">
                <a16:creationId xmlns:a16="http://schemas.microsoft.com/office/drawing/2014/main" id="{3C9892D6-2717-4B7E-A5F7-BD5A84D5B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2138" y="2430463"/>
            <a:ext cx="24288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CA" altLang="en-US" sz="2600">
                <a:latin typeface="Garamond" panose="02020404030301010803" pitchFamily="18" charset="0"/>
              </a:rPr>
              <a:t>Nino Ricci</a:t>
            </a:r>
          </a:p>
        </p:txBody>
      </p:sp>
      <p:pic>
        <p:nvPicPr>
          <p:cNvPr id="7176" name="Picture 8" descr="Image result for nino ricci">
            <a:extLst>
              <a:ext uri="{FF2B5EF4-FFF2-40B4-BE49-F238E27FC236}">
                <a16:creationId xmlns:a16="http://schemas.microsoft.com/office/drawing/2014/main" id="{08A6CE2E-B3D0-4701-99EC-FE97DEEB0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988" y="509588"/>
            <a:ext cx="242887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Rectangle 10">
            <a:extLst>
              <a:ext uri="{FF2B5EF4-FFF2-40B4-BE49-F238E27FC236}">
                <a16:creationId xmlns:a16="http://schemas.microsoft.com/office/drawing/2014/main" id="{9B12FC70-2088-4975-8685-657CBCBAE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" y="6286500"/>
            <a:ext cx="26543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CA" altLang="en-US" sz="2600">
                <a:latin typeface="Garamond" panose="02020404030301010803" pitchFamily="18" charset="0"/>
              </a:rPr>
              <a:t>Scott Chantler</a:t>
            </a:r>
          </a:p>
        </p:txBody>
      </p:sp>
      <p:sp>
        <p:nvSpPr>
          <p:cNvPr id="7178" name="Rectangle 12">
            <a:extLst>
              <a:ext uri="{FF2B5EF4-FFF2-40B4-BE49-F238E27FC236}">
                <a16:creationId xmlns:a16="http://schemas.microsoft.com/office/drawing/2014/main" id="{90150F8F-C11D-4044-9F80-F48DDA407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6913" y="6345238"/>
            <a:ext cx="26543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CA" altLang="en-US" sz="2600">
                <a:latin typeface="Garamond" panose="02020404030301010803" pitchFamily="18" charset="0"/>
              </a:rPr>
              <a:t>Alistair MacLeod</a:t>
            </a:r>
          </a:p>
        </p:txBody>
      </p:sp>
      <p:sp>
        <p:nvSpPr>
          <p:cNvPr id="7179" name="Rectangle 13">
            <a:extLst>
              <a:ext uri="{FF2B5EF4-FFF2-40B4-BE49-F238E27FC236}">
                <a16:creationId xmlns:a16="http://schemas.microsoft.com/office/drawing/2014/main" id="{7234E055-528C-4D42-9C4E-D028AE11DF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1638" y="3370263"/>
            <a:ext cx="34686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CA" altLang="en-US" sz="2600">
                <a:latin typeface="Garamond" panose="02020404030301010803" pitchFamily="18" charset="0"/>
              </a:rPr>
              <a:t>Marlene NourbeSe Philip</a:t>
            </a:r>
          </a:p>
        </p:txBody>
      </p:sp>
      <p:pic>
        <p:nvPicPr>
          <p:cNvPr id="7180" name="Picture 10" descr="Image result for Marlene NourbeSe Philip">
            <a:extLst>
              <a:ext uri="{FF2B5EF4-FFF2-40B4-BE49-F238E27FC236}">
                <a16:creationId xmlns:a16="http://schemas.microsoft.com/office/drawing/2014/main" id="{CB2FDE3B-2903-4540-89E0-2EB42422F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963" y="201613"/>
            <a:ext cx="2146300" cy="322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2" descr="Image result for Alistair MacLeod">
            <a:extLst>
              <a:ext uri="{FF2B5EF4-FFF2-40B4-BE49-F238E27FC236}">
                <a16:creationId xmlns:a16="http://schemas.microsoft.com/office/drawing/2014/main" id="{8EDBEB5E-12DA-4515-9343-49DDDF5D5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2763" y="4067175"/>
            <a:ext cx="3054350" cy="230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Picture 14" descr="Image result for university of windsor nasser hussain">
            <a:extLst>
              <a:ext uri="{FF2B5EF4-FFF2-40B4-BE49-F238E27FC236}">
                <a16:creationId xmlns:a16="http://schemas.microsoft.com/office/drawing/2014/main" id="{684CBA32-C985-470E-936D-2EA4A9E50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488" y="4310063"/>
            <a:ext cx="3232150" cy="215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5" name="Rectangle 16">
            <a:extLst>
              <a:ext uri="{FF2B5EF4-FFF2-40B4-BE49-F238E27FC236}">
                <a16:creationId xmlns:a16="http://schemas.microsoft.com/office/drawing/2014/main" id="{8F7F997C-2ADA-47AA-8029-E362D7E467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5488" y="6423025"/>
            <a:ext cx="32321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CA" altLang="en-US" sz="2600">
                <a:latin typeface="Garamond" panose="02020404030301010803" pitchFamily="18" charset="0"/>
              </a:rPr>
              <a:t>Nasser Hussain</a:t>
            </a:r>
            <a:endParaRPr lang="en-CA" altLang="en-US" sz="26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8212F5-7FB4-09FA-726F-DEAE8DD60BF9}"/>
              </a:ext>
            </a:extLst>
          </p:cNvPr>
          <p:cNvSpPr txBox="1"/>
          <p:nvPr/>
        </p:nvSpPr>
        <p:spPr>
          <a:xfrm>
            <a:off x="2757868" y="3252926"/>
            <a:ext cx="251936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>
                <a:solidFill>
                  <a:srgbClr val="FF0000"/>
                </a:solidFill>
                <a:latin typeface="Georgia" panose="02040502050405020303" pitchFamily="18" charset="0"/>
              </a:rPr>
              <a:t>Past WIR authors at  University of Windsor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WW - basic information  -  Compatibility Mode" id="{7E872D67-686E-4559-9E22-261FA8A53464}" vid="{CD298F49-C2BF-4168-8874-F074FF6699D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1485</TotalTime>
  <Words>766</Words>
  <Application>Microsoft Office PowerPoint</Application>
  <PresentationFormat>Widescreen</PresentationFormat>
  <Paragraphs>70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Baskerville Old Face</vt:lpstr>
      <vt:lpstr>Calibri</vt:lpstr>
      <vt:lpstr>Calibri Light</vt:lpstr>
      <vt:lpstr>Chiller</vt:lpstr>
      <vt:lpstr>Garamond</vt:lpstr>
      <vt:lpstr>Georgia</vt:lpstr>
      <vt:lpstr>Times New Roman</vt:lpstr>
      <vt:lpstr>Office Theme</vt:lpstr>
      <vt:lpstr>Welcome to ENGL!</vt:lpstr>
      <vt:lpstr>Undergraduate Advising</vt:lpstr>
      <vt:lpstr>Four-Year (Honours) Degree</vt:lpstr>
      <vt:lpstr>REQUIRED (HONOURS) COURSES:  * 3 1000-level courses: 1002, 1003 &amp; 1004 * GART 1500 (but not GART 1510) * 5 (specific) 2000-level courses * 2 more ENGL courses (2000-level or up) * 8 (anything) 3000-level (or 4000-level) courses * 2 4000-level courses * 6 (area-specific) courses outside ENGL * 9 other courses outside ENGL * 4 other courses (ENGL or other)</vt:lpstr>
      <vt:lpstr>Degree Programs</vt:lpstr>
      <vt:lpstr>PowerPoint Presentation</vt:lpstr>
      <vt:lpstr>Creative Writing Classes:</vt:lpstr>
      <vt:lpstr> 2710 (two-semester) 3710 (one-semester, can repeat) 4710 (two-semester)</vt:lpstr>
      <vt:lpstr>PowerPoint Presentation</vt:lpstr>
      <vt:lpstr>Winter 2023 WIR: Cole Pauls</vt:lpstr>
      <vt:lpstr>This academic year, ENGL is pleased to present FOUR writers who will give public (online) readings, talks, Q&amp;A, or offer open, class visits:</vt:lpstr>
      <vt:lpstr>Windsor BookFest 2022  October 13-16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ENGL!</dc:title>
  <dc:creator>Nicole Markotic</dc:creator>
  <cp:lastModifiedBy>Nicole Markotić</cp:lastModifiedBy>
  <cp:revision>11</cp:revision>
  <dcterms:created xsi:type="dcterms:W3CDTF">2019-09-03T21:20:22Z</dcterms:created>
  <dcterms:modified xsi:type="dcterms:W3CDTF">2022-07-27T18:56:04Z</dcterms:modified>
</cp:coreProperties>
</file>