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9_4BF89DA7.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33_49002078.xml" ContentType="application/vnd.ms-powerpoint.comments+xml"/>
  <Override PartName="/ppt/notesSlides/notesSlide9.xml" ContentType="application/vnd.openxmlformats-officedocument.presentationml.notesSlide+xml"/>
  <Override PartName="/ppt/comments/modernComment_111_1CD76592.xml" ContentType="application/vnd.ms-powerpoint.comments+xml"/>
  <Override PartName="/ppt/notesSlides/notesSlide10.xml" ContentType="application/vnd.openxmlformats-officedocument.presentationml.notesSlide+xml"/>
  <Override PartName="/ppt/comments/modernComment_11C_8E4F0E59.xml" ContentType="application/vnd.ms-powerpoint.comments+xml"/>
  <Override PartName="/ppt/notesSlides/notesSlide11.xml" ContentType="application/vnd.openxmlformats-officedocument.presentationml.notesSlide+xml"/>
  <Override PartName="/ppt/comments/modernComment_10F_6CD845.xml" ContentType="application/vnd.ms-powerpoint.comments+xml"/>
  <Override PartName="/ppt/notesSlides/notesSlide12.xml" ContentType="application/vnd.openxmlformats-officedocument.presentationml.notesSlide+xml"/>
  <Override PartName="/ppt/comments/modernComment_115_3987BEA4.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12_B8F22490.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684" r:id="rId5"/>
    <p:sldMasterId id="2147483672" r:id="rId6"/>
  </p:sldMasterIdLst>
  <p:notesMasterIdLst>
    <p:notesMasterId r:id="rId46"/>
  </p:notesMasterIdLst>
  <p:sldIdLst>
    <p:sldId id="257" r:id="rId7"/>
    <p:sldId id="269" r:id="rId8"/>
    <p:sldId id="316" r:id="rId9"/>
    <p:sldId id="317" r:id="rId10"/>
    <p:sldId id="281" r:id="rId11"/>
    <p:sldId id="278" r:id="rId12"/>
    <p:sldId id="279" r:id="rId13"/>
    <p:sldId id="307" r:id="rId14"/>
    <p:sldId id="273" r:id="rId15"/>
    <p:sldId id="284" r:id="rId16"/>
    <p:sldId id="271" r:id="rId17"/>
    <p:sldId id="277" r:id="rId18"/>
    <p:sldId id="275" r:id="rId19"/>
    <p:sldId id="274" r:id="rId20"/>
    <p:sldId id="280" r:id="rId21"/>
    <p:sldId id="283" r:id="rId22"/>
    <p:sldId id="312" r:id="rId23"/>
    <p:sldId id="315" r:id="rId24"/>
    <p:sldId id="309" r:id="rId25"/>
    <p:sldId id="314" r:id="rId26"/>
    <p:sldId id="313" r:id="rId27"/>
    <p:sldId id="310" r:id="rId28"/>
    <p:sldId id="289" r:id="rId29"/>
    <p:sldId id="292" r:id="rId30"/>
    <p:sldId id="293" r:id="rId31"/>
    <p:sldId id="294" r:id="rId32"/>
    <p:sldId id="295" r:id="rId33"/>
    <p:sldId id="303" r:id="rId34"/>
    <p:sldId id="304" r:id="rId35"/>
    <p:sldId id="305" r:id="rId36"/>
    <p:sldId id="296" r:id="rId37"/>
    <p:sldId id="297" r:id="rId38"/>
    <p:sldId id="298" r:id="rId39"/>
    <p:sldId id="299" r:id="rId40"/>
    <p:sldId id="300" r:id="rId41"/>
    <p:sldId id="301" r:id="rId42"/>
    <p:sldId id="302" r:id="rId43"/>
    <p:sldId id="288" r:id="rId44"/>
    <p:sldId id="287"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61C413-557F-CDF2-AA35-B85F48220785}" name="Danielle Thomas" initials="DT" userId="S::thomasda@uwindsor.ca::a2a60eb6-fd49-49b8-9579-949fb24aef69" providerId="AD"/>
  <p188:author id="{070B9A15-73D2-B5EA-75C5-E1725EC3BC53}" name="Isabel Giurdanella" initials="" userId="S::isabelg@uwindsor.ca::064d1d6e-131b-4a5a-a56b-29fadcc4346d" providerId="AD"/>
  <p188:author id="{510EF73A-C81B-69B0-938B-D206760A5A04}" name="Jenifer Gritke" initials="JG" userId="S::jgritke@uwindsor.ca::304e435f-b6b4-4a93-b955-9cc9d325910d" providerId="AD"/>
  <p188:author id="{DFBBEF63-3272-D580-2784-01BBCFB78506}" name="Miguel Pebenito" initials="MP" userId="S::miguelp@uwindsor.ca::50836a28-0cf5-4347-b645-1e5ec2a01fc2" providerId="AD"/>
  <p188:author id="{066C4068-167E-2B0D-B6A0-A0EEB7739A1C}" name="Ana Jain" initials="AJ" userId="S::anajain@uwindsor.ca::c28825d6-0d4a-4ede-acd0-70362296de2d" providerId="AD"/>
  <p188:author id="{59C1FD79-2818-EC12-115D-44B28F30248B}" name="Lynsey Millman" initials="" userId="S::millmanl@uwindsor.ca::6429148c-2ab5-4828-a8c0-06bdcc33b17e" providerId="AD"/>
  <p188:author id="{A438F97E-A2CB-8D93-7A7C-686BA67B4D80}" name="Lili Smallwood Da Graca" initials="" userId="S::lsdagrac@uwindsor.ca::903ec2d1-3072-4e34-b034-152568cc72f1" providerId="AD"/>
  <p188:author id="{47ED9699-27DE-CC09-90E6-F21C8DD06D73}" name="Paige Sowerby" initials="PS" userId="S::paige040@uwindsor.ca::375eda4e-4c21-4755-8ee8-4f8640b73659" providerId="AD"/>
  <p188:author id="{756DFFA4-A4BB-DC6F-9267-2DF85B5E49E6}" name="Rachel McRae" initials="RM" userId="S::warnockr@uwindsor.ca::31ecc9e1-9d49-4c6f-9cb0-0e5a34624c9f" providerId="AD"/>
  <p188:author id="{5FFE85CA-D99E-D256-8AD6-728B9303621A}" name="Dario Pavia" initials="" userId="S::dpavia@uwindsor.ca::927b9d32-369e-40e8-9a9f-2a0ddaf36e77" providerId="AD"/>
  <p188:author id="{58512BD3-780A-989D-742E-4DF457B34EAB}" name="Eric Gee" initials="" userId="S::ericgee@uwindsor.ca::630fef87-1ed4-4c4e-84ed-3141b67d2d8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chel McRae" initials="RM" lastIdx="1" clrIdx="0">
    <p:extLst>
      <p:ext uri="{19B8F6BF-5375-455C-9EA6-DF929625EA0E}">
        <p15:presenceInfo xmlns:p15="http://schemas.microsoft.com/office/powerpoint/2012/main" userId="S::warnockr@uwindsor.ca::31ecc9e1-9d49-4c6f-9cb0-0e5a34624c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F05"/>
    <a:srgbClr val="075698"/>
    <a:srgbClr val="005596"/>
    <a:srgbClr val="005396"/>
    <a:srgbClr val="EE453F"/>
    <a:srgbClr val="E72C2D"/>
    <a:srgbClr val="006FC0"/>
    <a:srgbClr val="E1002D"/>
    <a:srgbClr val="5858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196" autoAdjust="0"/>
  </p:normalViewPr>
  <p:slideViewPr>
    <p:cSldViewPr snapToGrid="0">
      <p:cViewPr varScale="1">
        <p:scale>
          <a:sx n="70" d="100"/>
          <a:sy n="70" d="100"/>
        </p:scale>
        <p:origin x="19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omments/modernComment_10F_6CD845.xml><?xml version="1.0" encoding="utf-8"?>
<p188:cmLst xmlns:a="http://schemas.openxmlformats.org/drawingml/2006/main" xmlns:r="http://schemas.openxmlformats.org/officeDocument/2006/relationships" xmlns:p188="http://schemas.microsoft.com/office/powerpoint/2018/8/main">
  <p188:cm id="{1ED4873F-A27B-43E3-A253-8B28D70B35B4}" authorId="{510EF73A-C81B-69B0-938B-D206760A5A04}" status="resolved" created="2026-04-10T12:49:34.736" startDate="2026-04-10T12:49:34.736" dueDate="2026-04-10T12:49:34.736" assignedTo="{58512BD3-780A-989D-742E-4DF457B34EAB}" complete="100000" title="@Eric Gee for your review">
    <pc:sldMkLst xmlns:pc="http://schemas.microsoft.com/office/powerpoint/2013/main/command">
      <pc:docMk/>
      <pc:sldMk cId="7133253" sldId="271"/>
    </pc:sldMkLst>
    <p188:txBody>
      <a:bodyPr/>
      <a:lstStyle/>
      <a:p>
        <a:r>
          <a:rPr lang="en-CA"/>
          <a:t>[@Eric Gee] for your review</a:t>
        </a:r>
      </a:p>
    </p188:txBody>
    <p188:extLst>
      <p:ext xmlns:p="http://schemas.openxmlformats.org/presentationml/2006/main" uri="{5BB2D875-25FF-4072-B9AC-8F64D62656EB}">
        <p228:taskDetails xmlns:p228="http://schemas.microsoft.com/office/powerpoint/2022/08/main">
          <p228:history>
            <p228:event time="2026-04-10T12:49:34.736" id="{71A9E755-4E86-4D06-B9F3-5CF6D6C15BE4}">
              <p228:atrbtn authorId="{510EF73A-C81B-69B0-938B-D206760A5A04}"/>
              <p228:anchr>
                <p228:comment id="{1ED4873F-A27B-43E3-A253-8B28D70B35B4}"/>
              </p228:anchr>
              <p228:add/>
            </p228:event>
            <p228:event time="2026-04-10T12:49:34.736" id="{D866C6FE-02D0-4C95-B637-F5B50B8643A6}">
              <p228:atrbtn authorId="{510EF73A-C81B-69B0-938B-D206760A5A04}"/>
              <p228:anchr>
                <p228:comment id="{1ED4873F-A27B-43E3-A253-8B28D70B35B4}"/>
              </p228:anchr>
              <p228:asgn authorId="{58512BD3-780A-989D-742E-4DF457B34EAB}"/>
            </p228:event>
            <p228:event time="2026-04-10T12:49:34.736" id="{C079B269-F834-4CD2-8C39-6B2169A67996}">
              <p228:atrbtn authorId="{510EF73A-C81B-69B0-938B-D206760A5A04}"/>
              <p228:anchr>
                <p228:comment id="{1ED4873F-A27B-43E3-A253-8B28D70B35B4}"/>
              </p228:anchr>
              <p228:title val="@Eric Gee for your review"/>
            </p228:event>
            <p228:event time="2026-04-10T12:49:34.736" id="{5E99CF30-C5BE-4730-A4FF-DBF20F7B64DA}">
              <p228:atrbtn authorId="{510EF73A-C81B-69B0-938B-D206760A5A04}"/>
              <p228:anchr>
                <p228:comment id="{1ED4873F-A27B-43E3-A253-8B28D70B35B4}"/>
              </p228:anchr>
              <p228:date stDt="2026-04-10T12:49:34.736" endDt="2026-04-10T12:49:34.736"/>
            </p228:event>
            <p228:event time="2026-04-14T14:23:41.965" id="{0A1E8C3C-E897-41FB-A93B-FB9A76DF12AF}">
              <p228:atrbtn authorId="{510EF73A-C81B-69B0-938B-D206760A5A04}"/>
              <p228:anchr>
                <p228:comment id="{00000000-0000-0000-0000-000000000000}"/>
              </p228:anchr>
              <p228:pcntCmplt val="100000"/>
            </p228:event>
          </p228:history>
        </p228:taskDetails>
      </p:ext>
    </p188:extLst>
  </p188:cm>
</p188:cmLst>
</file>

<file path=ppt/comments/modernComment_111_1CD76592.xml><?xml version="1.0" encoding="utf-8"?>
<p188:cmLst xmlns:a="http://schemas.openxmlformats.org/drawingml/2006/main" xmlns:r="http://schemas.openxmlformats.org/officeDocument/2006/relationships" xmlns:p188="http://schemas.microsoft.com/office/powerpoint/2018/8/main">
  <p188:cm id="{5C2B0B1D-91B2-49CE-B166-C780FAC1204D}" authorId="{510EF73A-C81B-69B0-938B-D206760A5A04}" status="resolved" created="2026-04-10T12:25:16.558" startDate="2026-04-10T12:25:16.558" dueDate="2026-04-10T12:25:16.558" assignedTo="{070B9A15-73D2-B5EA-75C5-E1725EC3BC53}" complete="100000" title="@Isabel Giurdanella for your review">
    <pc:sldMkLst xmlns:pc="http://schemas.microsoft.com/office/powerpoint/2013/main/command">
      <pc:docMk/>
      <pc:sldMk cId="483878290" sldId="273"/>
    </pc:sldMkLst>
    <p188:txBody>
      <a:bodyPr/>
      <a:lstStyle/>
      <a:p>
        <a:r>
          <a:rPr lang="en-CA"/>
          <a:t>[@Isabel Giurdanella] for your review</a:t>
        </a:r>
      </a:p>
    </p188:txBody>
    <p188:extLst>
      <p:ext xmlns:p="http://schemas.openxmlformats.org/presentationml/2006/main" uri="{5BB2D875-25FF-4072-B9AC-8F64D62656EB}">
        <p228:taskDetails xmlns:p228="http://schemas.microsoft.com/office/powerpoint/2022/08/main">
          <p228:history>
            <p228:event time="2026-04-10T12:25:16.558" id="{879A979F-B9EC-4230-AA32-3A89E4BED6CD}">
              <p228:atrbtn authorId="{510EF73A-C81B-69B0-938B-D206760A5A04}"/>
              <p228:anchr>
                <p228:comment id="{5C2B0B1D-91B2-49CE-B166-C780FAC1204D}"/>
              </p228:anchr>
              <p228:add/>
            </p228:event>
            <p228:event time="2026-04-10T12:25:16.558" id="{1F41AFBF-8ADA-4A5E-AF5E-9AC079EC648F}">
              <p228:atrbtn authorId="{510EF73A-C81B-69B0-938B-D206760A5A04}"/>
              <p228:anchr>
                <p228:comment id="{5C2B0B1D-91B2-49CE-B166-C780FAC1204D}"/>
              </p228:anchr>
              <p228:asgn authorId="{070B9A15-73D2-B5EA-75C5-E1725EC3BC53}"/>
            </p228:event>
            <p228:event time="2026-04-10T12:25:16.558" id="{0226B617-E6FE-4A5E-9D31-3C1C0DFC5528}">
              <p228:atrbtn authorId="{510EF73A-C81B-69B0-938B-D206760A5A04}"/>
              <p228:anchr>
                <p228:comment id="{5C2B0B1D-91B2-49CE-B166-C780FAC1204D}"/>
              </p228:anchr>
              <p228:title val="@Isabel Giurdanella for your review"/>
            </p228:event>
            <p228:event time="2026-04-10T12:25:16.558" id="{764B531E-0424-42E8-BB48-F2AF829B0748}">
              <p228:atrbtn authorId="{510EF73A-C81B-69B0-938B-D206760A5A04}"/>
              <p228:anchr>
                <p228:comment id="{5C2B0B1D-91B2-49CE-B166-C780FAC1204D}"/>
              </p228:anchr>
              <p228:date stDt="2026-04-10T12:25:16.558" endDt="2026-04-10T12:25:16.558"/>
            </p228:event>
            <p228:event time="2026-04-14T14:21:21.299" id="{6ECCD7C2-90C1-4259-8FA8-B6D7024FBF08}">
              <p228:atrbtn authorId="{510EF73A-C81B-69B0-938B-D206760A5A04}"/>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6-04-10T18:05:08.955" authorId="{070B9A15-73D2-B5EA-75C5-E1725EC3BC53}"/>
          </p223:rxn>
        </p223:reactions>
      </p:ext>
    </p188:extLst>
  </p188:cm>
</p188:cmLst>
</file>

<file path=ppt/comments/modernComment_112_B8F22490.xml><?xml version="1.0" encoding="utf-8"?>
<p188:cmLst xmlns:a="http://schemas.openxmlformats.org/drawingml/2006/main" xmlns:r="http://schemas.openxmlformats.org/officeDocument/2006/relationships" xmlns:p188="http://schemas.microsoft.com/office/powerpoint/2018/8/main">
  <p188:cm id="{E4AFDC63-A597-417A-B0DA-A5422C600C87}" authorId="{510EF73A-C81B-69B0-938B-D206760A5A04}" status="resolved" created="2026-04-10T13:14:40.684" startDate="2026-04-10T13:14:40.684" dueDate="2026-04-10T13:14:40.684" assignedTo="{58512BD3-780A-989D-742E-4DF457B34EAB}" complete="100000" title="@Eric Gee for your review">
    <pc:sldMkLst xmlns:pc="http://schemas.microsoft.com/office/powerpoint/2013/main/command">
      <pc:docMk/>
      <pc:sldMk cId="3102876816" sldId="274"/>
    </pc:sldMkLst>
    <p188:txBody>
      <a:bodyPr/>
      <a:lstStyle/>
      <a:p>
        <a:r>
          <a:rPr lang="en-CA"/>
          <a:t>[@Eric Gee] for your review</a:t>
        </a:r>
      </a:p>
    </p188:txBody>
    <p188:extLst>
      <p:ext xmlns:p="http://schemas.openxmlformats.org/presentationml/2006/main" uri="{5BB2D875-25FF-4072-B9AC-8F64D62656EB}">
        <p228:taskDetails xmlns:p228="http://schemas.microsoft.com/office/powerpoint/2022/08/main">
          <p228:history>
            <p228:event time="2026-04-10T13:14:40.684" id="{EBFA6006-E3AA-4582-B999-B6666D652684}">
              <p228:atrbtn authorId="{510EF73A-C81B-69B0-938B-D206760A5A04}"/>
              <p228:anchr>
                <p228:comment id="{E4AFDC63-A597-417A-B0DA-A5422C600C87}"/>
              </p228:anchr>
              <p228:add/>
            </p228:event>
            <p228:event time="2026-04-10T13:14:40.684" id="{6502465A-3A6F-491B-9752-0F47C74BFB2F}">
              <p228:atrbtn authorId="{510EF73A-C81B-69B0-938B-D206760A5A04}"/>
              <p228:anchr>
                <p228:comment id="{E4AFDC63-A597-417A-B0DA-A5422C600C87}"/>
              </p228:anchr>
              <p228:asgn authorId="{58512BD3-780A-989D-742E-4DF457B34EAB}"/>
            </p228:event>
            <p228:event time="2026-04-10T13:14:40.684" id="{2EE830A1-2FE1-4FDC-9864-B6DCCC2A8DEE}">
              <p228:atrbtn authorId="{510EF73A-C81B-69B0-938B-D206760A5A04}"/>
              <p228:anchr>
                <p228:comment id="{E4AFDC63-A597-417A-B0DA-A5422C600C87}"/>
              </p228:anchr>
              <p228:title val="@Eric Gee for your review"/>
            </p228:event>
            <p228:event time="2026-04-10T13:14:40.684" id="{8C540F8F-05C6-42CF-9A11-6A164A46CF1E}">
              <p228:atrbtn authorId="{510EF73A-C81B-69B0-938B-D206760A5A04}"/>
              <p228:anchr>
                <p228:comment id="{E4AFDC63-A597-417A-B0DA-A5422C600C87}"/>
              </p228:anchr>
              <p228:date stDt="2026-04-10T13:14:40.684" endDt="2026-04-10T13:14:40.684"/>
            </p228:event>
            <p228:event time="2026-04-14T14:23:31.691" id="{77408ACF-13AF-438D-B964-C6E5A01809F9}">
              <p228:atrbtn authorId="{510EF73A-C81B-69B0-938B-D206760A5A04}"/>
              <p228:anchr>
                <p228:comment id="{00000000-0000-0000-0000-000000000000}"/>
              </p228:anchr>
              <p228:pcntCmplt val="100000"/>
            </p228:event>
          </p228:history>
        </p228:taskDetails>
      </p:ext>
    </p188:extLst>
  </p188:cm>
</p188:cmLst>
</file>

<file path=ppt/comments/modernComment_115_3987BEA4.xml><?xml version="1.0" encoding="utf-8"?>
<p188:cmLst xmlns:a="http://schemas.openxmlformats.org/drawingml/2006/main" xmlns:r="http://schemas.openxmlformats.org/officeDocument/2006/relationships" xmlns:p188="http://schemas.microsoft.com/office/powerpoint/2018/8/main">
  <p188:cm id="{4F385A1E-9BAF-49B3-BE95-5C8DDCCD0E12}" authorId="{510EF73A-C81B-69B0-938B-D206760A5A04}" status="resolved" created="2026-04-10T13:00:05.062" startDate="2026-04-10T13:00:05.063" dueDate="2026-04-10T13:00:05.063" assignedTo="{58512BD3-780A-989D-742E-4DF457B34EAB}" complete="100000" title="@Eric Gee for your review">
    <pc:sldMkLst xmlns:pc="http://schemas.microsoft.com/office/powerpoint/2013/main/command">
      <pc:docMk/>
      <pc:sldMk cId="965197476" sldId="277"/>
    </pc:sldMkLst>
    <p188:txBody>
      <a:bodyPr/>
      <a:lstStyle/>
      <a:p>
        <a:r>
          <a:rPr lang="en-CA"/>
          <a:t>[@Eric Gee] for your review</a:t>
        </a:r>
      </a:p>
    </p188:txBody>
    <p188:extLst>
      <p:ext xmlns:p="http://schemas.openxmlformats.org/presentationml/2006/main" uri="{5BB2D875-25FF-4072-B9AC-8F64D62656EB}">
        <p228:taskDetails xmlns:p228="http://schemas.microsoft.com/office/powerpoint/2022/08/main">
          <p228:history>
            <p228:event time="2026-04-10T13:00:05.062" id="{EB550AE6-448D-4ABD-B730-32ED9DAC9118}">
              <p228:atrbtn authorId="{510EF73A-C81B-69B0-938B-D206760A5A04}"/>
              <p228:anchr>
                <p228:comment id="{4F385A1E-9BAF-49B3-BE95-5C8DDCCD0E12}"/>
              </p228:anchr>
              <p228:add/>
            </p228:event>
            <p228:event time="2026-04-10T13:00:05.062" id="{65C1BBFB-E3E0-4B78-86C5-020990BEF346}">
              <p228:atrbtn authorId="{510EF73A-C81B-69B0-938B-D206760A5A04}"/>
              <p228:anchr>
                <p228:comment id="{4F385A1E-9BAF-49B3-BE95-5C8DDCCD0E12}"/>
              </p228:anchr>
              <p228:asgn authorId="{58512BD3-780A-989D-742E-4DF457B34EAB}"/>
            </p228:event>
            <p228:event time="2026-04-10T13:00:05.062" id="{0AB9193F-BF5B-4956-A786-34F036F3675D}">
              <p228:atrbtn authorId="{510EF73A-C81B-69B0-938B-D206760A5A04}"/>
              <p228:anchr>
                <p228:comment id="{4F385A1E-9BAF-49B3-BE95-5C8DDCCD0E12}"/>
              </p228:anchr>
              <p228:title val="@Eric Gee for your review"/>
            </p228:event>
            <p228:event time="2026-04-10T13:00:05.062" id="{146911D9-40D1-4425-802A-7581858E30B7}">
              <p228:atrbtn authorId="{510EF73A-C81B-69B0-938B-D206760A5A04}"/>
              <p228:anchr>
                <p228:comment id="{4F385A1E-9BAF-49B3-BE95-5C8DDCCD0E12}"/>
              </p228:anchr>
              <p228:date stDt="2026-04-10T13:00:05.063" endDt="2026-04-10T13:00:05.063"/>
            </p228:event>
            <p228:event time="2026-04-14T14:23:44.980" id="{C019AD60-4ACA-4873-BD49-F2D0B0F1C5F0}">
              <p228:atrbtn authorId="{510EF73A-C81B-69B0-938B-D206760A5A04}"/>
              <p228:anchr>
                <p228:comment id="{00000000-0000-0000-0000-000000000000}"/>
              </p228:anchr>
              <p228:pcntCmplt val="100000"/>
            </p228:event>
          </p228:history>
        </p228:taskDetails>
      </p:ext>
    </p188:extLst>
  </p188:cm>
</p188:cmLst>
</file>

<file path=ppt/comments/modernComment_119_4BF89DA7.xml><?xml version="1.0" encoding="utf-8"?>
<p188:cmLst xmlns:a="http://schemas.openxmlformats.org/drawingml/2006/main" xmlns:r="http://schemas.openxmlformats.org/officeDocument/2006/relationships" xmlns:p188="http://schemas.microsoft.com/office/powerpoint/2018/8/main">
  <p188:cm id="{25125B4E-FE79-48FF-879B-847E0C2D28D8}" authorId="{510EF73A-C81B-69B0-938B-D206760A5A04}" status="resolved" created="2026-04-10T12:03:38.911" complete="100000">
    <pc:sldMkLst xmlns:pc="http://schemas.microsoft.com/office/powerpoint/2013/main/command">
      <pc:docMk/>
      <pc:sldMk cId="1274584487" sldId="281"/>
    </pc:sldMkLst>
    <p188:txBody>
      <a:bodyPr/>
      <a:lstStyle/>
      <a:p>
        <a:r>
          <a:rPr lang="en-CA"/>
          <a:t>[@Dario Pavia] [@Paige Sowerby] I have split this slide up between Dario, discussing PO’s, and Paige, discussing the accounting/accrual of invoices.  Please review for any changes you wish to make.</a:t>
        </a:r>
      </a:p>
    </p188:txBody>
  </p188:cm>
  <p188:cm id="{F99F8AA8-4F2F-4476-B00D-FB972368634B}" authorId="{510EF73A-C81B-69B0-938B-D206760A5A04}" status="resolved" created="2026-04-10T12:36:54.853" complete="100000">
    <ac:txMkLst xmlns:ac="http://schemas.microsoft.com/office/drawing/2013/main/command">
      <pc:docMk xmlns:pc="http://schemas.microsoft.com/office/powerpoint/2013/main/command"/>
      <pc:sldMk xmlns:pc="http://schemas.microsoft.com/office/powerpoint/2013/main/command" cId="1274584487" sldId="281"/>
      <ac:spMk id="7" creationId="{00000000-0000-0000-0000-000000000000}"/>
      <ac:txMk cp="348" len="21">
        <ac:context len="417" hash="191929957"/>
      </ac:txMk>
    </ac:txMkLst>
    <p188:pos x="6615364" y="1853732"/>
    <p188:replyLst>
      <p188:reply id="{39C3C1B0-135C-4BF6-A0C1-606D8CC3E3EB}" authorId="{47ED9699-27DE-CC09-90E6-F21C8DD06D73}" created="2026-04-15T12:17:45.919">
        <p188:txBody>
          <a:bodyPr/>
          <a:lstStyle/>
          <a:p>
            <a:r>
              <a:rPr lang="en-CA"/>
              <a:t>Left it in</a:t>
            </a:r>
          </a:p>
        </p188:txBody>
      </p188:reply>
    </p188:replyLst>
    <p188:txBody>
      <a:bodyPr/>
      <a:lstStyle/>
      <a:p>
        <a:r>
          <a:rPr lang="en-CA"/>
          <a:t>[@Paige Sowerby] this is the link to the finance booking page we’ve discussed in the past.  If you do not wish to have this go live, I will need to change the link on the A/P slide to their links.  They have been using this for months and really like it.</a:t>
        </a:r>
      </a:p>
    </p188:txBody>
  </p188:cm>
</p188:cmLst>
</file>

<file path=ppt/comments/modernComment_11C_8E4F0E59.xml><?xml version="1.0" encoding="utf-8"?>
<p188:cmLst xmlns:a="http://schemas.openxmlformats.org/drawingml/2006/main" xmlns:r="http://schemas.openxmlformats.org/officeDocument/2006/relationships" xmlns:p188="http://schemas.microsoft.com/office/powerpoint/2018/8/main">
  <p188:cm id="{96158932-4F36-47FD-B25F-1FB029C7F1C9}" authorId="{510EF73A-C81B-69B0-938B-D206760A5A04}" status="resolved" created="2026-04-10T12:37:11.588" startDate="2026-04-10T12:37:11.588" dueDate="2026-04-10T12:37:11.588" assignedTo="{070B9A15-73D2-B5EA-75C5-E1725EC3BC53}" complete="100000" title="@Isabel Giurdanella for your review">
    <pc:sldMkLst xmlns:pc="http://schemas.microsoft.com/office/powerpoint/2013/main/command">
      <pc:docMk/>
      <pc:sldMk cId="2387545689" sldId="284"/>
    </pc:sldMkLst>
    <p188:txBody>
      <a:bodyPr/>
      <a:lstStyle/>
      <a:p>
        <a:r>
          <a:rPr lang="en-CA"/>
          <a:t>[@Isabel Giurdanella] for your review</a:t>
        </a:r>
      </a:p>
    </p188:txBody>
    <p188:extLst>
      <p:ext xmlns:p="http://schemas.openxmlformats.org/presentationml/2006/main" uri="{5BB2D875-25FF-4072-B9AC-8F64D62656EB}">
        <p228:taskDetails xmlns:p228="http://schemas.microsoft.com/office/powerpoint/2022/08/main">
          <p228:history>
            <p228:event time="2026-04-10T12:37:11.588" id="{8E30F7D5-C7B1-4002-8A44-E306D037F48C}">
              <p228:atrbtn authorId="{510EF73A-C81B-69B0-938B-D206760A5A04}"/>
              <p228:anchr>
                <p228:comment id="{96158932-4F36-47FD-B25F-1FB029C7F1C9}"/>
              </p228:anchr>
              <p228:add/>
            </p228:event>
            <p228:event time="2026-04-10T12:37:11.588" id="{E818B1FE-6589-4273-972A-22B46BCED388}">
              <p228:atrbtn authorId="{510EF73A-C81B-69B0-938B-D206760A5A04}"/>
              <p228:anchr>
                <p228:comment id="{96158932-4F36-47FD-B25F-1FB029C7F1C9}"/>
              </p228:anchr>
              <p228:asgn authorId="{070B9A15-73D2-B5EA-75C5-E1725EC3BC53}"/>
            </p228:event>
            <p228:event time="2026-04-10T12:37:11.588" id="{01F30126-81A5-4B08-B572-E5E7AAC0A9AE}">
              <p228:atrbtn authorId="{510EF73A-C81B-69B0-938B-D206760A5A04}"/>
              <p228:anchr>
                <p228:comment id="{96158932-4F36-47FD-B25F-1FB029C7F1C9}"/>
              </p228:anchr>
              <p228:title val="@Isabel Giurdanella for your review"/>
            </p228:event>
            <p228:event time="2026-04-10T12:37:11.588" id="{0199B8CD-8E8D-4C8F-B5EB-62AD62955EAA}">
              <p228:atrbtn authorId="{510EF73A-C81B-69B0-938B-D206760A5A04}"/>
              <p228:anchr>
                <p228:comment id="{96158932-4F36-47FD-B25F-1FB029C7F1C9}"/>
              </p228:anchr>
              <p228:date stDt="2026-04-10T12:37:11.588" endDt="2026-04-10T12:37:11.588"/>
            </p228:event>
            <p228:event time="2026-04-14T14:21:28.769" id="{AB8FF294-FBE7-4889-8216-4E7666D280B0}">
              <p228:atrbtn authorId="{510EF73A-C81B-69B0-938B-D206760A5A04}"/>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6-04-10T18:05:55.995" authorId="{070B9A15-73D2-B5EA-75C5-E1725EC3BC53}"/>
          </p223:rxn>
        </p223:reactions>
      </p:ext>
    </p188:extLst>
  </p188:cm>
</p188:cmLst>
</file>

<file path=ppt/comments/modernComment_133_49002078.xml><?xml version="1.0" encoding="utf-8"?>
<p188:cmLst xmlns:a="http://schemas.openxmlformats.org/drawingml/2006/main" xmlns:r="http://schemas.openxmlformats.org/officeDocument/2006/relationships" xmlns:p188="http://schemas.microsoft.com/office/powerpoint/2018/8/main">
  <p188:cm id="{385E9CBC-601B-4BAF-81DD-7F9F0D2044B2}" authorId="{510EF73A-C81B-69B0-938B-D206760A5A04}" status="resolved" created="2026-04-10T12:21:32.055" startDate="2026-04-10T12:21:32.055" dueDate="2026-04-10T12:21:32.055" assignedTo="{070B9A15-73D2-B5EA-75C5-E1725EC3BC53}" complete="100000" title="@Isabel Giurdanella for your review">
    <pc:sldMkLst xmlns:pc="http://schemas.microsoft.com/office/powerpoint/2013/main/command">
      <pc:docMk/>
      <pc:sldMk cId="1224745080" sldId="307"/>
    </pc:sldMkLst>
    <p188:txBody>
      <a:bodyPr/>
      <a:lstStyle/>
      <a:p>
        <a:r>
          <a:rPr lang="en-CA"/>
          <a:t>[@Isabel Giurdanella] for your review</a:t>
        </a:r>
      </a:p>
    </p188:txBody>
    <p188:extLst>
      <p:ext xmlns:p="http://schemas.openxmlformats.org/presentationml/2006/main" uri="{5BB2D875-25FF-4072-B9AC-8F64D62656EB}">
        <p228:taskDetails xmlns:p228="http://schemas.microsoft.com/office/powerpoint/2022/08/main">
          <p228:history>
            <p228:event time="2026-04-10T12:21:32.055" id="{A85A7EA0-34F1-450C-9CC2-B70136F33656}">
              <p228:atrbtn authorId="{510EF73A-C81B-69B0-938B-D206760A5A04}"/>
              <p228:anchr>
                <p228:comment id="{385E9CBC-601B-4BAF-81DD-7F9F0D2044B2}"/>
              </p228:anchr>
              <p228:add/>
            </p228:event>
            <p228:event time="2026-04-10T12:21:32.055" id="{D9421151-E041-465F-AA80-2FFA60CB959E}">
              <p228:atrbtn authorId="{510EF73A-C81B-69B0-938B-D206760A5A04}"/>
              <p228:anchr>
                <p228:comment id="{385E9CBC-601B-4BAF-81DD-7F9F0D2044B2}"/>
              </p228:anchr>
              <p228:asgn authorId="{070B9A15-73D2-B5EA-75C5-E1725EC3BC53}"/>
            </p228:event>
            <p228:event time="2026-04-10T12:21:32.055" id="{48A14DE9-A7D7-4D28-BE82-7D5455AA0179}">
              <p228:atrbtn authorId="{510EF73A-C81B-69B0-938B-D206760A5A04}"/>
              <p228:anchr>
                <p228:comment id="{385E9CBC-601B-4BAF-81DD-7F9F0D2044B2}"/>
              </p228:anchr>
              <p228:title val="@Isabel Giurdanella for your review"/>
            </p228:event>
            <p228:event time="2026-04-10T12:21:32.055" id="{5880980E-AD37-4752-9C6E-AC75513B796C}">
              <p228:atrbtn authorId="{510EF73A-C81B-69B0-938B-D206760A5A04}"/>
              <p228:anchr>
                <p228:comment id="{385E9CBC-601B-4BAF-81DD-7F9F0D2044B2}"/>
              </p228:anchr>
              <p228:date stDt="2026-04-10T12:21:32.055" endDt="2026-04-10T12:21:32.055"/>
            </p228:event>
            <p228:event time="2026-04-14T14:20:46.054" id="{D4A853AD-1E02-42D3-B9CB-FF8CD40AF61A}">
              <p228:atrbtn authorId="{510EF73A-C81B-69B0-938B-D206760A5A04}"/>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6-04-10T18:02:12.549" authorId="{070B9A15-73D2-B5EA-75C5-E1725EC3BC53}"/>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1BD8519-A6FE-4ED4-9C69-2F72E1C824FF}" type="datetimeFigureOut">
              <a:rPr lang="en-CA" smtClean="0"/>
              <a:t>2026-04-14</a:t>
            </a:fld>
            <a:endParaRPr lang="en-CA"/>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CF11C4C-C8A2-4E0C-9426-759EE3891B75}" type="slidenum">
              <a:rPr lang="en-CA" smtClean="0"/>
              <a:t>‹#›</a:t>
            </a:fld>
            <a:endParaRPr lang="en-CA"/>
          </a:p>
        </p:txBody>
      </p:sp>
    </p:spTree>
    <p:extLst>
      <p:ext uri="{BB962C8B-B14F-4D97-AF65-F5344CB8AC3E}">
        <p14:creationId xmlns:p14="http://schemas.microsoft.com/office/powerpoint/2010/main" val="2767307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n01.safelinks.protection.outlook.com/?url=https%3A%2F%2Fuwindsor.teamdynamix.com%2FTDClient%2F1975%2FPortal%2FRequests%2FServiceDet%3FID%3D32684&amp;data=05%7C02%7Csonali%40uwindsor.ca%7Caaab47c650e945b67e0308dd7c2db1ab%7C12f933b33d614b199a4d689021de8cc9%7C0%7C0%7C638803257863965373%7CUnknown%7CTWFpbGZsb3d8eyJFbXB0eU1hcGkiOnRydWUsIlYiOiIwLjAuMDAwMCIsIlAiOiJXaW4zMiIsIkFOIjoiTWFpbCIsIldUIjoyfQ%3D%3D%7C0%7C%7C%7C&amp;sdata=vFiOahw8xV7pH3qNqE652eZbJqfjWfdVT9JciSoXVNI%3D&amp;reserved=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apinvoices@uwindsor.c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CF11C4C-C8A2-4E0C-9426-759EE3891B75}" type="slidenum">
              <a:rPr lang="en-CA" smtClean="0"/>
              <a:t>1</a:t>
            </a:fld>
            <a:endParaRPr lang="en-CA"/>
          </a:p>
        </p:txBody>
      </p:sp>
    </p:spTree>
    <p:extLst>
      <p:ext uri="{BB962C8B-B14F-4D97-AF65-F5344CB8AC3E}">
        <p14:creationId xmlns:p14="http://schemas.microsoft.com/office/powerpoint/2010/main" val="381969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Isabel</a:t>
            </a:r>
          </a:p>
          <a:p>
            <a:r>
              <a:rPr lang="en-US" dirty="0"/>
              <a:t>This slide just shows you how to look up the status of your submitted expense reports. Finance is now offering in person or online expense claim or travel advance training.  The booking link is shown on the slides.  They can be individual or group sessions.  We ask that each individual attending uses the booking link to book the time so it is known who will be in attendance.</a:t>
            </a:r>
          </a:p>
          <a:p>
            <a:endParaRPr lang="en-US" dirty="0"/>
          </a:p>
          <a:p>
            <a:r>
              <a:rPr lang="en-US" dirty="0"/>
              <a:t>Thank you for listening and I’m always available to help through our booking portal.  I will now move the presentation to Eric Gee, Senior Accountant, who will discuss Accounts Receivable and General Accounting related topics.</a:t>
            </a:r>
            <a:endParaRPr lang="en-CA" dirty="0"/>
          </a:p>
        </p:txBody>
      </p:sp>
      <p:sp>
        <p:nvSpPr>
          <p:cNvPr id="4" name="Slide Number Placeholder 3"/>
          <p:cNvSpPr>
            <a:spLocks noGrp="1"/>
          </p:cNvSpPr>
          <p:nvPr>
            <p:ph type="sldNum" sz="quarter" idx="5"/>
          </p:nvPr>
        </p:nvSpPr>
        <p:spPr/>
        <p:txBody>
          <a:bodyPr/>
          <a:lstStyle/>
          <a:p>
            <a:fld id="{3CF11C4C-C8A2-4E0C-9426-759EE3891B75}" type="slidenum">
              <a:rPr lang="en-CA" smtClean="0"/>
              <a:t>10</a:t>
            </a:fld>
            <a:endParaRPr lang="en-CA"/>
          </a:p>
        </p:txBody>
      </p:sp>
    </p:spTree>
    <p:extLst>
      <p:ext uri="{BB962C8B-B14F-4D97-AF65-F5344CB8AC3E}">
        <p14:creationId xmlns:p14="http://schemas.microsoft.com/office/powerpoint/2010/main" val="1261362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Eric</a:t>
            </a:r>
          </a:p>
          <a:p>
            <a:r>
              <a:rPr lang="en-US" b="1"/>
              <a:t>Thanks</a:t>
            </a:r>
            <a:r>
              <a:rPr lang="en-US" b="1" dirty="0"/>
              <a:t> Isabel</a:t>
            </a:r>
          </a:p>
          <a:p>
            <a:endParaRPr lang="en-US" b="1" dirty="0"/>
          </a:p>
          <a:p>
            <a:pPr>
              <a:lnSpc>
                <a:spcPct val="107000"/>
              </a:lnSpc>
              <a:spcAft>
                <a:spcPts val="800"/>
              </a:spcAft>
              <a:buNone/>
            </a:pPr>
            <a:r>
              <a:rPr lang="en-CA" sz="1800" dirty="0">
                <a:effectLst/>
                <a:latin typeface="Times New Roman" panose="02020603050405020304" pitchFamily="18" charset="0"/>
                <a:ea typeface="Aptos" panose="020B0004020202020204" pitchFamily="34" charset="0"/>
              </a:rPr>
              <a:t>If your department needs to issue an invoice for </a:t>
            </a:r>
            <a:r>
              <a:rPr lang="en-CA" sz="1800" b="1" dirty="0">
                <a:effectLst/>
                <a:latin typeface="Times New Roman" panose="02020603050405020304" pitchFamily="18" charset="0"/>
                <a:ea typeface="Aptos" panose="020B0004020202020204" pitchFamily="34" charset="0"/>
              </a:rPr>
              <a:t>any goods or services rendered in </a:t>
            </a:r>
            <a:r>
              <a:rPr lang="en-CA" sz="1800" b="1">
                <a:effectLst/>
                <a:latin typeface="Times New Roman" panose="02020603050405020304" pitchFamily="18" charset="0"/>
                <a:ea typeface="Aptos" panose="020B0004020202020204" pitchFamily="34" charset="0"/>
              </a:rPr>
              <a:t>the 25-26 </a:t>
            </a:r>
            <a:r>
              <a:rPr lang="en-CA" sz="1800" b="1" dirty="0">
                <a:effectLst/>
                <a:latin typeface="Times New Roman" panose="02020603050405020304" pitchFamily="18" charset="0"/>
                <a:ea typeface="Aptos" panose="020B0004020202020204" pitchFamily="34" charset="0"/>
              </a:rPr>
              <a:t>fiscal year</a:t>
            </a:r>
            <a:r>
              <a:rPr lang="en-CA" sz="1800" dirty="0">
                <a:effectLst/>
                <a:latin typeface="Times New Roman" panose="02020603050405020304" pitchFamily="18" charset="0"/>
                <a:ea typeface="Aptos" panose="020B0004020202020204" pitchFamily="34" charset="0"/>
              </a:rPr>
              <a:t>, you must send the request to </a:t>
            </a:r>
            <a:r>
              <a:rPr lang="en-CA" sz="1800">
                <a:effectLst/>
                <a:latin typeface="Times New Roman" panose="02020603050405020304" pitchFamily="18" charset="0"/>
                <a:ea typeface="Aptos" panose="020B0004020202020204" pitchFamily="34" charset="0"/>
              </a:rPr>
              <a:t>Accounts Receivable </a:t>
            </a:r>
            <a:r>
              <a:rPr lang="en-CA" sz="1800" dirty="0">
                <a:effectLst/>
                <a:latin typeface="Times New Roman" panose="02020603050405020304" pitchFamily="18" charset="0"/>
                <a:ea typeface="Aptos" panose="020B0004020202020204" pitchFamily="34" charset="0"/>
              </a:rPr>
              <a:t>by </a:t>
            </a:r>
            <a:r>
              <a:rPr lang="en-CA" sz="1800" b="1">
                <a:effectLst/>
                <a:latin typeface="Times New Roman" panose="02020603050405020304" pitchFamily="18" charset="0"/>
                <a:ea typeface="Aptos" panose="020B0004020202020204" pitchFamily="34" charset="0"/>
              </a:rPr>
              <a:t>Wednesday, </a:t>
            </a:r>
            <a:r>
              <a:rPr lang="en-CA" sz="1800" b="1" dirty="0">
                <a:effectLst/>
                <a:latin typeface="Times New Roman" panose="02020603050405020304" pitchFamily="18" charset="0"/>
                <a:ea typeface="Aptos" panose="020B0004020202020204" pitchFamily="34" charset="0"/>
              </a:rPr>
              <a:t>May 6</a:t>
            </a:r>
            <a:r>
              <a:rPr lang="en-CA" sz="1800" b="1" baseline="30000">
                <a:effectLst/>
                <a:latin typeface="Times New Roman" panose="02020603050405020304" pitchFamily="18" charset="0"/>
                <a:ea typeface="Aptos" panose="020B0004020202020204" pitchFamily="34" charset="0"/>
              </a:rPr>
              <a:t>th</a:t>
            </a:r>
            <a:r>
              <a:rPr lang="en-CA" sz="1800" dirty="0">
                <a:effectLst/>
                <a:latin typeface="Times New Roman" panose="02020603050405020304" pitchFamily="18" charset="0"/>
                <a:ea typeface="Aptos" panose="020B0004020202020204" pitchFamily="34" charset="0"/>
              </a:rPr>
              <a:t>. </a:t>
            </a:r>
            <a:r>
              <a:rPr lang="en-CA" sz="1800">
                <a:effectLst/>
                <a:latin typeface="Times New Roman" panose="02020603050405020304" pitchFamily="18" charset="0"/>
                <a:ea typeface="Aptos" panose="020B0004020202020204" pitchFamily="34" charset="0"/>
              </a:rPr>
              <a:t>When requesting invoices, please</a:t>
            </a:r>
            <a:r>
              <a:rPr lang="en-CA" sz="1800" dirty="0">
                <a:effectLst/>
                <a:latin typeface="Times New Roman" panose="02020603050405020304" pitchFamily="18" charset="0"/>
                <a:ea typeface="Aptos" panose="020B0004020202020204" pitchFamily="34" charset="0"/>
              </a:rPr>
              <a:t> ensure </a:t>
            </a:r>
            <a:r>
              <a:rPr lang="en-CA" sz="1800">
                <a:effectLst/>
                <a:latin typeface="Times New Roman" panose="02020603050405020304" pitchFamily="18" charset="0"/>
                <a:ea typeface="Aptos" panose="020B0004020202020204" pitchFamily="34" charset="0"/>
              </a:rPr>
              <a:t>you are</a:t>
            </a:r>
            <a:r>
              <a:rPr lang="en-CA" sz="1800" dirty="0">
                <a:effectLst/>
                <a:latin typeface="Times New Roman" panose="02020603050405020304" pitchFamily="18" charset="0"/>
                <a:ea typeface="Aptos" panose="020B0004020202020204" pitchFamily="34" charset="0"/>
              </a:rPr>
              <a:t> using the </a:t>
            </a:r>
            <a:r>
              <a:rPr lang="en-CA" sz="1800" b="1" dirty="0">
                <a:effectLst/>
                <a:latin typeface="Times New Roman" panose="02020603050405020304" pitchFamily="18" charset="0"/>
                <a:ea typeface="Aptos" panose="020B0004020202020204" pitchFamily="34" charset="0"/>
              </a:rPr>
              <a:t>invoice request template</a:t>
            </a:r>
            <a:r>
              <a:rPr lang="en-CA" sz="1800" dirty="0">
                <a:effectLst/>
                <a:latin typeface="Times New Roman" panose="02020603050405020304" pitchFamily="18" charset="0"/>
                <a:ea typeface="Aptos" panose="020B0004020202020204" pitchFamily="34" charset="0"/>
              </a:rPr>
              <a:t>, </a:t>
            </a:r>
            <a:r>
              <a:rPr lang="en-CA" sz="1800">
                <a:effectLst/>
                <a:latin typeface="Times New Roman" panose="02020603050405020304" pitchFamily="18" charset="0"/>
                <a:ea typeface="Aptos" panose="020B0004020202020204" pitchFamily="34" charset="0"/>
              </a:rPr>
              <a:t>it</a:t>
            </a:r>
            <a:r>
              <a:rPr lang="en-CA" sz="1800" dirty="0">
                <a:effectLst/>
                <a:latin typeface="Times New Roman" panose="02020603050405020304" pitchFamily="18" charset="0"/>
                <a:ea typeface="Aptos" panose="020B0004020202020204" pitchFamily="34" charset="0"/>
              </a:rPr>
              <a:t> is available </a:t>
            </a:r>
            <a:r>
              <a:rPr lang="en-CA" sz="1800">
                <a:effectLst/>
                <a:latin typeface="Times New Roman" panose="02020603050405020304" pitchFamily="18" charset="0"/>
                <a:ea typeface="Aptos" panose="020B0004020202020204" pitchFamily="34" charset="0"/>
              </a:rPr>
              <a:t>online in </a:t>
            </a:r>
            <a:r>
              <a:rPr lang="en-CA" sz="1800" dirty="0">
                <a:effectLst/>
                <a:latin typeface="Times New Roman" panose="02020603050405020304" pitchFamily="18" charset="0"/>
                <a:ea typeface="Aptos" panose="020B0004020202020204" pitchFamily="34" charset="0"/>
              </a:rPr>
              <a:t>the </a:t>
            </a:r>
            <a:r>
              <a:rPr lang="en-CA" sz="1800">
                <a:effectLst/>
                <a:latin typeface="Times New Roman" panose="02020603050405020304" pitchFamily="18" charset="0"/>
                <a:ea typeface="Aptos" panose="020B0004020202020204" pitchFamily="34" charset="0"/>
              </a:rPr>
              <a:t>Accounts Receivable section of UWIN Finance</a:t>
            </a:r>
            <a:r>
              <a:rPr lang="en-CA" sz="1800" dirty="0">
                <a:effectLst/>
                <a:latin typeface="Times New Roman" panose="02020603050405020304" pitchFamily="18" charset="0"/>
                <a:ea typeface="Aptos" panose="020B0004020202020204" pitchFamily="34" charset="0"/>
              </a:rPr>
              <a:t>.</a:t>
            </a:r>
            <a:r>
              <a:rPr lang="en-CA" sz="1800">
                <a:effectLst/>
                <a:latin typeface="Times New Roman" panose="02020603050405020304" pitchFamily="18" charset="0"/>
                <a:ea typeface="Aptos" panose="020B0004020202020204" pitchFamily="34" charset="0"/>
              </a:rPr>
              <a:t> </a:t>
            </a:r>
            <a:r>
              <a:rPr lang="en-CA" sz="1800" dirty="0">
                <a:effectLst/>
                <a:latin typeface="Times New Roman" panose="02020603050405020304" pitchFamily="18" charset="0"/>
                <a:ea typeface="Aptos" panose="020B0004020202020204" pitchFamily="34" charset="0"/>
              </a:rPr>
              <a:t>If invoices </a:t>
            </a:r>
            <a:r>
              <a:rPr lang="en-CA" sz="1800">
                <a:effectLst/>
                <a:latin typeface="Times New Roman" panose="02020603050405020304" pitchFamily="18" charset="0"/>
                <a:ea typeface="Aptos" panose="020B0004020202020204" pitchFamily="34" charset="0"/>
              </a:rPr>
              <a:t>are not </a:t>
            </a:r>
            <a:r>
              <a:rPr lang="en-CA" sz="1800" dirty="0">
                <a:effectLst/>
                <a:latin typeface="Times New Roman" panose="02020603050405020304" pitchFamily="18" charset="0"/>
                <a:ea typeface="Aptos" panose="020B0004020202020204" pitchFamily="34" charset="0"/>
              </a:rPr>
              <a:t>submitted on time or </a:t>
            </a:r>
            <a:r>
              <a:rPr lang="en-CA" sz="1800">
                <a:effectLst/>
                <a:latin typeface="Times New Roman" panose="02020603050405020304" pitchFamily="18" charset="0"/>
                <a:ea typeface="Aptos" panose="020B0004020202020204" pitchFamily="34" charset="0"/>
              </a:rPr>
              <a:t>do not contain</a:t>
            </a:r>
            <a:r>
              <a:rPr lang="en-CA" sz="1800" dirty="0">
                <a:effectLst/>
                <a:latin typeface="Times New Roman" panose="02020603050405020304" pitchFamily="18" charset="0"/>
                <a:ea typeface="Aptos" panose="020B0004020202020204" pitchFamily="34" charset="0"/>
              </a:rPr>
              <a:t> the correct information, </a:t>
            </a:r>
            <a:r>
              <a:rPr lang="en-CA" sz="1800">
                <a:effectLst/>
                <a:latin typeface="Times New Roman" panose="02020603050405020304" pitchFamily="18" charset="0"/>
                <a:ea typeface="Aptos" panose="020B0004020202020204" pitchFamily="34" charset="0"/>
              </a:rPr>
              <a:t>there is a </a:t>
            </a:r>
            <a:r>
              <a:rPr lang="en-CA" sz="1800" dirty="0">
                <a:effectLst/>
                <a:latin typeface="Times New Roman" panose="02020603050405020304" pitchFamily="18" charset="0"/>
                <a:ea typeface="Aptos" panose="020B0004020202020204" pitchFamily="34" charset="0"/>
              </a:rPr>
              <a:t>risk </a:t>
            </a:r>
            <a:r>
              <a:rPr lang="en-CA" sz="1800">
                <a:effectLst/>
                <a:latin typeface="Times New Roman" panose="02020603050405020304" pitchFamily="18" charset="0"/>
                <a:ea typeface="Aptos" panose="020B0004020202020204" pitchFamily="34" charset="0"/>
              </a:rPr>
              <a:t>that </a:t>
            </a:r>
            <a:r>
              <a:rPr lang="en-CA" sz="1800" dirty="0">
                <a:effectLst/>
                <a:latin typeface="Times New Roman" panose="02020603050405020304" pitchFamily="18" charset="0"/>
                <a:ea typeface="Aptos" panose="020B0004020202020204" pitchFamily="34" charset="0"/>
              </a:rPr>
              <a:t>revenue </a:t>
            </a:r>
            <a:r>
              <a:rPr lang="en-CA" sz="1800">
                <a:effectLst/>
                <a:latin typeface="Times New Roman" panose="02020603050405020304" pitchFamily="18" charset="0"/>
                <a:ea typeface="Aptos" panose="020B0004020202020204" pitchFamily="34" charset="0"/>
              </a:rPr>
              <a:t>will not be</a:t>
            </a:r>
            <a:r>
              <a:rPr lang="en-CA" sz="1800" dirty="0">
                <a:effectLst/>
                <a:latin typeface="Times New Roman" panose="02020603050405020304" pitchFamily="18" charset="0"/>
                <a:ea typeface="Aptos" panose="020B0004020202020204" pitchFamily="34" charset="0"/>
              </a:rPr>
              <a:t> recorded in the proper fiscal year.</a:t>
            </a:r>
          </a:p>
          <a:p>
            <a:pPr>
              <a:lnSpc>
                <a:spcPct val="107000"/>
              </a:lnSpc>
              <a:spcAft>
                <a:spcPts val="800"/>
              </a:spcAft>
              <a:buNone/>
            </a:pPr>
            <a:endParaRPr lang="en-CA" sz="1800" dirty="0">
              <a:effectLst/>
              <a:latin typeface="Times New Roman" panose="02020603050405020304" pitchFamily="18" charset="0"/>
              <a:ea typeface="Aptos" panose="020B0004020202020204" pitchFamily="34" charset="0"/>
            </a:endParaRPr>
          </a:p>
          <a:p>
            <a:pPr>
              <a:lnSpc>
                <a:spcPct val="107000"/>
              </a:lnSpc>
              <a:spcAft>
                <a:spcPts val="800"/>
              </a:spcAft>
              <a:buNone/>
            </a:pPr>
            <a:r>
              <a:rPr lang="en-CA" sz="1800">
                <a:effectLst/>
                <a:latin typeface="Times New Roman" panose="02020603050405020304" pitchFamily="18" charset="0"/>
                <a:ea typeface="Aptos" panose="020B0004020202020204" pitchFamily="34" charset="0"/>
              </a:rPr>
              <a:t>Even </a:t>
            </a:r>
            <a:r>
              <a:rPr lang="en-CA" sz="1800" dirty="0">
                <a:effectLst/>
                <a:latin typeface="Times New Roman" panose="02020603050405020304" pitchFamily="18" charset="0"/>
                <a:ea typeface="Aptos" panose="020B0004020202020204" pitchFamily="34" charset="0"/>
              </a:rPr>
              <a:t>though </a:t>
            </a:r>
            <a:r>
              <a:rPr lang="en-CA" sz="1800">
                <a:effectLst/>
                <a:latin typeface="Times New Roman" panose="02020603050405020304" pitchFamily="18" charset="0"/>
                <a:ea typeface="Aptos" panose="020B0004020202020204" pitchFamily="34" charset="0"/>
              </a:rPr>
              <a:t>we have </a:t>
            </a:r>
            <a:r>
              <a:rPr lang="en-CA" sz="1800" dirty="0">
                <a:effectLst/>
                <a:latin typeface="Times New Roman" panose="02020603050405020304" pitchFamily="18" charset="0"/>
                <a:ea typeface="Aptos" panose="020B0004020202020204" pitchFamily="34" charset="0"/>
              </a:rPr>
              <a:t>moved to a cashless model, there may be rare instances </a:t>
            </a:r>
            <a:r>
              <a:rPr lang="en-CA" sz="1800">
                <a:effectLst/>
                <a:latin typeface="Times New Roman" panose="02020603050405020304" pitchFamily="18" charset="0"/>
                <a:ea typeface="Aptos" panose="020B0004020202020204" pitchFamily="34" charset="0"/>
              </a:rPr>
              <a:t>still </a:t>
            </a:r>
            <a:r>
              <a:rPr lang="en-CA" sz="1800" dirty="0">
                <a:effectLst/>
                <a:latin typeface="Times New Roman" panose="02020603050405020304" pitchFamily="18" charset="0"/>
                <a:ea typeface="Aptos" panose="020B0004020202020204" pitchFamily="34" charset="0"/>
              </a:rPr>
              <a:t>where cash is used</a:t>
            </a:r>
            <a:r>
              <a:rPr lang="en-CA" sz="1800">
                <a:effectLst/>
                <a:latin typeface="Times New Roman" panose="02020603050405020304" pitchFamily="18" charset="0"/>
                <a:ea typeface="Aptos" panose="020B0004020202020204" pitchFamily="34" charset="0"/>
              </a:rPr>
              <a:t> on campus</a:t>
            </a:r>
            <a:r>
              <a:rPr lang="en-CA" sz="1800" dirty="0">
                <a:effectLst/>
                <a:latin typeface="Times New Roman" panose="02020603050405020304" pitchFamily="18" charset="0"/>
                <a:ea typeface="Aptos" panose="020B0004020202020204" pitchFamily="34" charset="0"/>
              </a:rPr>
              <a:t>. In those cases, </a:t>
            </a:r>
            <a:r>
              <a:rPr lang="en-CA" sz="1800">
                <a:effectLst/>
                <a:latin typeface="Times New Roman" panose="02020603050405020304" pitchFamily="18" charset="0"/>
                <a:ea typeface="Aptos" panose="020B0004020202020204" pitchFamily="34" charset="0"/>
              </a:rPr>
              <a:t>we request that </a:t>
            </a:r>
            <a:r>
              <a:rPr lang="en-CA" sz="1800" dirty="0">
                <a:effectLst/>
                <a:latin typeface="Times New Roman" panose="02020603050405020304" pitchFamily="18" charset="0"/>
                <a:ea typeface="Aptos" panose="020B0004020202020204" pitchFamily="34" charset="0"/>
              </a:rPr>
              <a:t>departments must submit a formal request for approval at least </a:t>
            </a:r>
            <a:r>
              <a:rPr lang="en-CA" sz="1800" b="1">
                <a:effectLst/>
                <a:latin typeface="Times New Roman" panose="02020603050405020304" pitchFamily="18" charset="0"/>
                <a:ea typeface="Aptos" panose="020B0004020202020204" pitchFamily="34" charset="0"/>
              </a:rPr>
              <a:t>5</a:t>
            </a:r>
            <a:r>
              <a:rPr lang="en-CA" sz="1800" b="1" dirty="0">
                <a:effectLst/>
                <a:latin typeface="Times New Roman" panose="02020603050405020304" pitchFamily="18" charset="0"/>
                <a:ea typeface="Aptos" panose="020B0004020202020204" pitchFamily="34" charset="0"/>
              </a:rPr>
              <a:t> business days in advance</a:t>
            </a:r>
            <a:r>
              <a:rPr lang="en-CA" sz="1800" dirty="0">
                <a:effectLst/>
                <a:latin typeface="Times New Roman" panose="02020603050405020304" pitchFamily="18" charset="0"/>
                <a:ea typeface="Aptos" panose="020B0004020202020204" pitchFamily="34" charset="0"/>
              </a:rPr>
              <a:t>. </a:t>
            </a:r>
            <a:r>
              <a:rPr lang="en-CA" sz="1800">
                <a:effectLst/>
                <a:latin typeface="Times New Roman" panose="02020603050405020304" pitchFamily="18" charset="0"/>
                <a:ea typeface="Aptos" panose="020B0004020202020204" pitchFamily="34" charset="0"/>
              </a:rPr>
              <a:t>The cash</a:t>
            </a:r>
            <a:r>
              <a:rPr lang="en-CA" sz="1800" dirty="0">
                <a:effectLst/>
                <a:latin typeface="Times New Roman" panose="02020603050405020304" pitchFamily="18" charset="0"/>
                <a:ea typeface="Aptos" panose="020B0004020202020204" pitchFamily="34" charset="0"/>
              </a:rPr>
              <a:t> request </a:t>
            </a:r>
            <a:r>
              <a:rPr lang="en-CA" sz="1800">
                <a:effectLst/>
                <a:latin typeface="Times New Roman" panose="02020603050405020304" pitchFamily="18" charset="0"/>
                <a:ea typeface="Aptos" panose="020B0004020202020204" pitchFamily="34" charset="0"/>
              </a:rPr>
              <a:t>can be sent </a:t>
            </a:r>
            <a:r>
              <a:rPr lang="en-CA" sz="1800" dirty="0">
                <a:effectLst/>
                <a:latin typeface="Times New Roman" panose="02020603050405020304" pitchFamily="18" charset="0"/>
                <a:ea typeface="Aptos" panose="020B0004020202020204" pitchFamily="34" charset="0"/>
              </a:rPr>
              <a:t>to </a:t>
            </a:r>
            <a:r>
              <a:rPr lang="en-CA" sz="1800" b="1" dirty="0">
                <a:effectLst/>
                <a:latin typeface="Times New Roman" panose="02020603050405020304" pitchFamily="18" charset="0"/>
                <a:ea typeface="Aptos" panose="020B0004020202020204" pitchFamily="34" charset="0"/>
              </a:rPr>
              <a:t>myself or Jenifer Gritke. </a:t>
            </a:r>
            <a:endParaRPr lang="en-CA" sz="1800" b="1">
              <a:effectLst/>
              <a:latin typeface="Times New Roman" panose="02020603050405020304" pitchFamily="18" charset="0"/>
              <a:ea typeface="Aptos" panose="020B0004020202020204" pitchFamily="34" charset="0"/>
            </a:endParaRPr>
          </a:p>
          <a:p>
            <a:pPr>
              <a:lnSpc>
                <a:spcPct val="107000"/>
              </a:lnSpc>
              <a:spcAft>
                <a:spcPts val="800"/>
              </a:spcAft>
              <a:buNone/>
            </a:pPr>
            <a:endParaRPr lang="en-CA" sz="1800">
              <a:effectLst/>
              <a:latin typeface="Times New Roman" panose="02020603050405020304" pitchFamily="18" charset="0"/>
              <a:ea typeface="Aptos" panose="020B0004020202020204" pitchFamily="34" charset="0"/>
            </a:endParaRPr>
          </a:p>
          <a:p>
            <a:pPr>
              <a:lnSpc>
                <a:spcPct val="107000"/>
              </a:lnSpc>
              <a:spcAft>
                <a:spcPts val="800"/>
              </a:spcAft>
            </a:pPr>
            <a:r>
              <a:rPr lang="en-CA" sz="1800" dirty="0">
                <a:effectLst/>
                <a:latin typeface="Times New Roman" panose="02020603050405020304" pitchFamily="18" charset="0"/>
                <a:ea typeface="Aptos" panose="020B0004020202020204" pitchFamily="34" charset="0"/>
              </a:rPr>
              <a:t>If you have any </a:t>
            </a:r>
            <a:r>
              <a:rPr lang="en-CA" sz="1800" b="1" dirty="0">
                <a:effectLst/>
                <a:latin typeface="Times New Roman" panose="02020603050405020304" pitchFamily="18" charset="0"/>
                <a:ea typeface="Aptos" panose="020B0004020202020204" pitchFamily="34" charset="0"/>
              </a:rPr>
              <a:t>cheques </a:t>
            </a:r>
            <a:r>
              <a:rPr lang="en-CA" sz="1800" b="0">
                <a:effectLst/>
                <a:latin typeface="Times New Roman" panose="02020603050405020304" pitchFamily="18" charset="0"/>
                <a:ea typeface="Aptos" panose="020B0004020202020204" pitchFamily="34" charset="0"/>
              </a:rPr>
              <a:t>on hand,</a:t>
            </a:r>
            <a:r>
              <a:rPr lang="en-CA" sz="1800" b="1">
                <a:effectLst/>
                <a:latin typeface="Times New Roman" panose="02020603050405020304" pitchFamily="18" charset="0"/>
                <a:ea typeface="Aptos" panose="020B0004020202020204" pitchFamily="34" charset="0"/>
              </a:rPr>
              <a:t> </a:t>
            </a:r>
            <a:r>
              <a:rPr lang="en-CA" sz="1800" b="0">
                <a:effectLst/>
                <a:latin typeface="Times New Roman" panose="02020603050405020304" pitchFamily="18" charset="0"/>
                <a:ea typeface="Aptos" panose="020B0004020202020204" pitchFamily="34" charset="0"/>
              </a:rPr>
              <a:t>please</a:t>
            </a:r>
            <a:r>
              <a:rPr lang="en-CA" sz="1800" b="1">
                <a:effectLst/>
                <a:latin typeface="Times New Roman" panose="02020603050405020304" pitchFamily="18" charset="0"/>
                <a:ea typeface="Aptos" panose="020B0004020202020204" pitchFamily="34" charset="0"/>
              </a:rPr>
              <a:t> </a:t>
            </a:r>
            <a:r>
              <a:rPr lang="en-CA" sz="1800">
                <a:effectLst/>
                <a:latin typeface="Times New Roman" panose="02020603050405020304" pitchFamily="18" charset="0"/>
                <a:ea typeface="Aptos" panose="020B0004020202020204" pitchFamily="34" charset="0"/>
              </a:rPr>
              <a:t>review </a:t>
            </a:r>
            <a:r>
              <a:rPr lang="en-CA" sz="1800" dirty="0">
                <a:effectLst/>
                <a:latin typeface="Times New Roman" panose="02020603050405020304" pitchFamily="18" charset="0"/>
                <a:ea typeface="Aptos" panose="020B0004020202020204" pitchFamily="34" charset="0"/>
              </a:rPr>
              <a:t>the </a:t>
            </a:r>
            <a:r>
              <a:rPr lang="en-CA" sz="1800" b="1" dirty="0">
                <a:effectLst/>
                <a:latin typeface="Times New Roman" panose="02020603050405020304" pitchFamily="18" charset="0"/>
                <a:ea typeface="Aptos" panose="020B0004020202020204" pitchFamily="34" charset="0"/>
              </a:rPr>
              <a:t>issue date</a:t>
            </a:r>
            <a:r>
              <a:rPr lang="en-CA" sz="1800" dirty="0">
                <a:effectLst/>
                <a:latin typeface="Times New Roman" panose="02020603050405020304" pitchFamily="18" charset="0"/>
                <a:ea typeface="Aptos" panose="020B0004020202020204" pitchFamily="34" charset="0"/>
              </a:rPr>
              <a:t> before submitting to </a:t>
            </a:r>
            <a:r>
              <a:rPr lang="en-CA" sz="1800" b="1" dirty="0">
                <a:effectLst/>
                <a:latin typeface="Times New Roman" panose="02020603050405020304" pitchFamily="18" charset="0"/>
                <a:ea typeface="Aptos" panose="020B0004020202020204" pitchFamily="34" charset="0"/>
              </a:rPr>
              <a:t>Accounts Receivable</a:t>
            </a:r>
            <a:r>
              <a:rPr lang="en-CA" sz="1800" dirty="0">
                <a:effectLst/>
                <a:latin typeface="Times New Roman" panose="02020603050405020304" pitchFamily="18" charset="0"/>
                <a:ea typeface="Aptos" panose="020B0004020202020204" pitchFamily="34" charset="0"/>
              </a:rPr>
              <a:t>. Cheques </a:t>
            </a:r>
            <a:r>
              <a:rPr lang="en-CA" sz="1800">
                <a:effectLst/>
                <a:latin typeface="Times New Roman" panose="02020603050405020304" pitchFamily="18" charset="0"/>
                <a:ea typeface="Aptos" panose="020B0004020202020204" pitchFamily="34" charset="0"/>
              </a:rPr>
              <a:t>will </a:t>
            </a:r>
            <a:r>
              <a:rPr lang="en-CA" sz="1800" dirty="0">
                <a:effectLst/>
                <a:latin typeface="Times New Roman" panose="02020603050405020304" pitchFamily="18" charset="0"/>
                <a:ea typeface="Aptos" panose="020B0004020202020204" pitchFamily="34" charset="0"/>
              </a:rPr>
              <a:t>become </a:t>
            </a:r>
            <a:r>
              <a:rPr lang="en-CA" sz="1800" b="1" dirty="0">
                <a:effectLst/>
                <a:latin typeface="Times New Roman" panose="02020603050405020304" pitchFamily="18" charset="0"/>
                <a:ea typeface="Aptos" panose="020B0004020202020204" pitchFamily="34" charset="0"/>
              </a:rPr>
              <a:t>stale-dated</a:t>
            </a:r>
            <a:r>
              <a:rPr lang="en-CA" sz="1800" b="1">
                <a:effectLst/>
                <a:latin typeface="Times New Roman" panose="02020603050405020304" pitchFamily="18" charset="0"/>
                <a:ea typeface="Aptos" panose="020B0004020202020204" pitchFamily="34" charset="0"/>
              </a:rPr>
              <a:t> after 60 days</a:t>
            </a:r>
            <a:r>
              <a:rPr lang="en-CA" sz="1800" dirty="0">
                <a:effectLst/>
                <a:latin typeface="Times New Roman" panose="02020603050405020304" pitchFamily="18" charset="0"/>
                <a:ea typeface="Aptos" panose="020B0004020202020204" pitchFamily="34" charset="0"/>
              </a:rPr>
              <a:t>, and we want to avoid delays or rejections due to timing.  </a:t>
            </a:r>
            <a:r>
              <a:rPr lang="en-CA" sz="1800">
                <a:effectLst/>
                <a:latin typeface="Times New Roman" panose="02020603050405020304" pitchFamily="18" charset="0"/>
                <a:ea typeface="Aptos" panose="020B0004020202020204" pitchFamily="34" charset="0"/>
              </a:rPr>
              <a:t>Please note cheques </a:t>
            </a:r>
            <a:r>
              <a:rPr lang="en-CA" sz="1800" b="1">
                <a:effectLst/>
                <a:latin typeface="Times New Roman" panose="02020603050405020304" pitchFamily="18" charset="0"/>
                <a:ea typeface="Aptos" panose="020B0004020202020204" pitchFamily="34" charset="0"/>
              </a:rPr>
              <a:t>must</a:t>
            </a:r>
            <a:r>
              <a:rPr lang="en-CA" sz="1800" dirty="0">
                <a:effectLst/>
                <a:latin typeface="Times New Roman" panose="02020603050405020304" pitchFamily="18" charset="0"/>
                <a:ea typeface="Aptos" panose="020B0004020202020204" pitchFamily="34" charset="0"/>
              </a:rPr>
              <a:t> also be made out to the University of Windsor</a:t>
            </a:r>
            <a:r>
              <a:rPr lang="en-CA" sz="1800">
                <a:effectLst/>
                <a:latin typeface="Times New Roman" panose="02020603050405020304" pitchFamily="18" charset="0"/>
                <a:ea typeface="Aptos" panose="020B0004020202020204" pitchFamily="34" charset="0"/>
              </a:rPr>
              <a:t> in order to be processed</a:t>
            </a:r>
            <a:r>
              <a:rPr lang="en-CA" sz="1800" dirty="0">
                <a:effectLst/>
                <a:latin typeface="Times New Roman" panose="02020603050405020304" pitchFamily="18" charset="0"/>
                <a:ea typeface="Aptos" panose="020B0004020202020204" pitchFamily="34" charset="0"/>
              </a:rPr>
              <a:t>. </a:t>
            </a:r>
            <a:r>
              <a:rPr lang="en-CA" sz="1800">
                <a:effectLst/>
                <a:latin typeface="Times New Roman" panose="02020603050405020304" pitchFamily="18" charset="0"/>
                <a:ea typeface="Aptos" panose="020B0004020202020204" pitchFamily="34" charset="0"/>
              </a:rPr>
              <a:t>Any</a:t>
            </a:r>
            <a:r>
              <a:rPr lang="en-CA" sz="1800" dirty="0">
                <a:effectLst/>
                <a:latin typeface="Times New Roman" panose="02020603050405020304" pitchFamily="18" charset="0"/>
                <a:ea typeface="Aptos" panose="020B0004020202020204" pitchFamily="34" charset="0"/>
              </a:rPr>
              <a:t> cheques made out to a faculty, trust or research </a:t>
            </a:r>
            <a:r>
              <a:rPr lang="en-CA" sz="1800">
                <a:effectLst/>
                <a:latin typeface="Times New Roman" panose="02020603050405020304" pitchFamily="18" charset="0"/>
                <a:ea typeface="Aptos" panose="020B0004020202020204" pitchFamily="34" charset="0"/>
              </a:rPr>
              <a:t>accounts</a:t>
            </a:r>
            <a:r>
              <a:rPr lang="en-CA" sz="1800" dirty="0">
                <a:effectLst/>
                <a:latin typeface="Times New Roman" panose="02020603050405020304" pitchFamily="18" charset="0"/>
                <a:ea typeface="Aptos" panose="020B0004020202020204" pitchFamily="34" charset="0"/>
              </a:rPr>
              <a:t>, will need to be reissued </a:t>
            </a:r>
            <a:r>
              <a:rPr lang="en-CA" sz="1800">
                <a:effectLst/>
                <a:latin typeface="Times New Roman" panose="02020603050405020304" pitchFamily="18" charset="0"/>
                <a:ea typeface="Aptos" panose="020B0004020202020204" pitchFamily="34" charset="0"/>
              </a:rPr>
              <a:t>as payable </a:t>
            </a:r>
            <a:r>
              <a:rPr lang="en-CA" sz="1800" dirty="0">
                <a:effectLst/>
                <a:latin typeface="Times New Roman" panose="02020603050405020304" pitchFamily="18" charset="0"/>
                <a:ea typeface="Aptos" panose="020B0004020202020204" pitchFamily="34" charset="0"/>
              </a:rPr>
              <a:t>to the University of Windsor.</a:t>
            </a:r>
          </a:p>
          <a:p>
            <a:endParaRPr lang="en-US" b="1" dirty="0"/>
          </a:p>
          <a:p>
            <a:r>
              <a:rPr lang="en-US" b="1"/>
              <a:t>Cash Deadline: April 24, 2026</a:t>
            </a:r>
          </a:p>
        </p:txBody>
      </p:sp>
      <p:sp>
        <p:nvSpPr>
          <p:cNvPr id="4" name="Slide Number Placeholder 3"/>
          <p:cNvSpPr>
            <a:spLocks noGrp="1"/>
          </p:cNvSpPr>
          <p:nvPr>
            <p:ph type="sldNum" sz="quarter" idx="5"/>
          </p:nvPr>
        </p:nvSpPr>
        <p:spPr/>
        <p:txBody>
          <a:bodyPr/>
          <a:lstStyle/>
          <a:p>
            <a:fld id="{3CF11C4C-C8A2-4E0C-9426-759EE3891B75}" type="slidenum">
              <a:rPr lang="en-CA" smtClean="0"/>
              <a:t>11</a:t>
            </a:fld>
            <a:endParaRPr lang="en-CA"/>
          </a:p>
        </p:txBody>
      </p:sp>
    </p:spTree>
    <p:extLst>
      <p:ext uri="{BB962C8B-B14F-4D97-AF65-F5344CB8AC3E}">
        <p14:creationId xmlns:p14="http://schemas.microsoft.com/office/powerpoint/2010/main" val="1610100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Eric</a:t>
            </a:r>
            <a:endParaRPr lang="en-CA" b="1" dirty="0">
              <a:cs typeface="Calibri" panose="020F0502020204030204"/>
            </a:endParaRPr>
          </a:p>
          <a:p>
            <a:endParaRPr lang="en-US" b="1" dirty="0">
              <a:cs typeface="Calibri"/>
            </a:endParaRPr>
          </a:p>
          <a:p>
            <a:pPr>
              <a:lnSpc>
                <a:spcPct val="107000"/>
              </a:lnSpc>
              <a:spcAft>
                <a:spcPts val="800"/>
              </a:spcAft>
              <a:buNone/>
            </a:pPr>
            <a:r>
              <a:rPr lang="en-CA" sz="1800" dirty="0">
                <a:effectLst/>
                <a:latin typeface="Times New Roman" panose="02020603050405020304" pitchFamily="18" charset="0"/>
                <a:ea typeface="Aptos" panose="020B0004020202020204" pitchFamily="34" charset="0"/>
              </a:rPr>
              <a:t>Any </a:t>
            </a:r>
            <a:r>
              <a:rPr lang="en-CA" sz="1800">
                <a:effectLst/>
                <a:latin typeface="Times New Roman" panose="02020603050405020304" pitchFamily="18" charset="0"/>
                <a:ea typeface="Aptos" panose="020B0004020202020204" pitchFamily="34" charset="0"/>
              </a:rPr>
              <a:t>revenue-based </a:t>
            </a:r>
            <a:r>
              <a:rPr lang="en-CA" sz="1800" dirty="0">
                <a:effectLst/>
                <a:latin typeface="Times New Roman" panose="02020603050405020304" pitchFamily="18" charset="0"/>
                <a:ea typeface="Aptos" panose="020B0004020202020204" pitchFamily="34" charset="0"/>
              </a:rPr>
              <a:t>transactions such as </a:t>
            </a:r>
            <a:r>
              <a:rPr lang="en-CA" sz="1800">
                <a:effectLst/>
                <a:latin typeface="Times New Roman" panose="02020603050405020304" pitchFamily="18" charset="0"/>
                <a:ea typeface="Aptos" panose="020B0004020202020204" pitchFamily="34" charset="0"/>
              </a:rPr>
              <a:t>deposit </a:t>
            </a:r>
            <a:r>
              <a:rPr lang="en-CA" sz="1800" dirty="0">
                <a:effectLst/>
                <a:latin typeface="Times New Roman" panose="02020603050405020304" pitchFamily="18" charset="0"/>
                <a:ea typeface="Aptos" panose="020B0004020202020204" pitchFamily="34" charset="0"/>
              </a:rPr>
              <a:t>summaries must be sent </a:t>
            </a:r>
            <a:r>
              <a:rPr lang="en-CA" sz="1800">
                <a:effectLst/>
                <a:latin typeface="Times New Roman" panose="02020603050405020304" pitchFamily="18" charset="0"/>
                <a:ea typeface="Aptos" panose="020B0004020202020204" pitchFamily="34" charset="0"/>
              </a:rPr>
              <a:t>to </a:t>
            </a:r>
            <a:r>
              <a:rPr lang="en-CA" sz="1800" dirty="0">
                <a:effectLst/>
                <a:latin typeface="Times New Roman" panose="02020603050405020304" pitchFamily="18" charset="0"/>
                <a:ea typeface="Aptos" panose="020B0004020202020204" pitchFamily="34" charset="0"/>
              </a:rPr>
              <a:t>the Accounts Receivable department by </a:t>
            </a:r>
            <a:r>
              <a:rPr lang="en-CA" sz="1800" b="1" dirty="0">
                <a:effectLst/>
                <a:latin typeface="Times New Roman" panose="02020603050405020304" pitchFamily="18" charset="0"/>
                <a:ea typeface="Aptos" panose="020B0004020202020204" pitchFamily="34" charset="0"/>
              </a:rPr>
              <a:t>May 6th</a:t>
            </a:r>
            <a:endParaRPr lang="en-CA" sz="1800" dirty="0">
              <a:effectLst/>
              <a:latin typeface="Times New Roman" panose="02020603050405020304" pitchFamily="18" charset="0"/>
              <a:ea typeface="Aptos" panose="020B0004020202020204" pitchFamily="34" charset="0"/>
            </a:endParaRPr>
          </a:p>
          <a:p>
            <a:pPr>
              <a:buNone/>
            </a:pPr>
            <a:endParaRPr lang="en-CA" sz="1800" kern="1200">
              <a:effectLst/>
              <a:latin typeface="Times New Roman" panose="02020603050405020304" pitchFamily="18" charset="0"/>
              <a:ea typeface="Aptos" panose="020B0004020202020204" pitchFamily="34" charset="0"/>
            </a:endParaRPr>
          </a:p>
          <a:p>
            <a:pPr>
              <a:buNone/>
            </a:pPr>
            <a:r>
              <a:rPr lang="en-CA" sz="1800" kern="0" dirty="0">
                <a:effectLst/>
                <a:latin typeface="Times New Roman" panose="02020603050405020304" pitchFamily="18" charset="0"/>
                <a:ea typeface="Aptos" panose="020B0004020202020204" pitchFamily="34" charset="0"/>
              </a:rPr>
              <a:t>If alternate arrangements</a:t>
            </a:r>
            <a:r>
              <a:rPr lang="en-CA" sz="1800" kern="0">
                <a:effectLst/>
                <a:latin typeface="Times New Roman" panose="02020603050405020304" pitchFamily="18" charset="0"/>
                <a:ea typeface="Aptos" panose="020B0004020202020204" pitchFamily="34" charset="0"/>
              </a:rPr>
              <a:t> are needed</a:t>
            </a:r>
            <a:r>
              <a:rPr lang="en-CA" sz="1800" kern="0" dirty="0">
                <a:effectLst/>
                <a:latin typeface="Times New Roman" panose="02020603050405020304" pitchFamily="18" charset="0"/>
                <a:ea typeface="Aptos" panose="020B0004020202020204" pitchFamily="34" charset="0"/>
              </a:rPr>
              <a:t>—</a:t>
            </a:r>
            <a:r>
              <a:rPr lang="en-CA" sz="1800" kern="0">
                <a:effectLst/>
                <a:latin typeface="Times New Roman" panose="02020603050405020304" pitchFamily="18" charset="0"/>
                <a:ea typeface="Aptos" panose="020B0004020202020204" pitchFamily="34" charset="0"/>
              </a:rPr>
              <a:t>for example,</a:t>
            </a:r>
            <a:r>
              <a:rPr lang="en-CA" sz="1800" kern="0" dirty="0">
                <a:effectLst/>
                <a:latin typeface="Times New Roman" panose="02020603050405020304" pitchFamily="18" charset="0"/>
                <a:ea typeface="Aptos" panose="020B0004020202020204" pitchFamily="34" charset="0"/>
              </a:rPr>
              <a:t> if </a:t>
            </a:r>
            <a:r>
              <a:rPr lang="en-CA" sz="1800" kern="0">
                <a:effectLst/>
                <a:latin typeface="Times New Roman" panose="02020603050405020304" pitchFamily="18" charset="0"/>
                <a:ea typeface="Aptos" panose="020B0004020202020204" pitchFamily="34" charset="0"/>
              </a:rPr>
              <a:t>you are</a:t>
            </a:r>
            <a:r>
              <a:rPr lang="en-CA" sz="1800" kern="0" dirty="0">
                <a:effectLst/>
                <a:latin typeface="Times New Roman" panose="02020603050405020304" pitchFamily="18" charset="0"/>
                <a:ea typeface="Aptos" panose="020B0004020202020204" pitchFamily="34" charset="0"/>
              </a:rPr>
              <a:t> offsite or expecting a large deposit—please coordinate in advance with </a:t>
            </a:r>
            <a:r>
              <a:rPr lang="en-CA" sz="1800" b="1" kern="0" dirty="0">
                <a:effectLst/>
                <a:latin typeface="Times New Roman" panose="02020603050405020304" pitchFamily="18" charset="0"/>
                <a:ea typeface="Aptos" panose="020B0004020202020204" pitchFamily="34" charset="0"/>
              </a:rPr>
              <a:t>Gail Puskas</a:t>
            </a:r>
            <a:r>
              <a:rPr lang="en-CA" sz="1800" kern="0" dirty="0">
                <a:effectLst/>
                <a:latin typeface="Times New Roman" panose="02020603050405020304" pitchFamily="18" charset="0"/>
                <a:ea typeface="Aptos" panose="020B0004020202020204" pitchFamily="34" charset="0"/>
              </a:rPr>
              <a:t> in Accounts Receivable.</a:t>
            </a:r>
          </a:p>
          <a:p>
            <a:pPr>
              <a:buNone/>
            </a:pPr>
            <a:endParaRPr lang="en-CA" sz="1800" b="1" kern="0" dirty="0">
              <a:effectLst/>
              <a:latin typeface="Times New Roman" panose="02020603050405020304" pitchFamily="18" charset="0"/>
              <a:cs typeface="Calibri"/>
            </a:endParaRPr>
          </a:p>
          <a:p>
            <a:pPr>
              <a:buNone/>
            </a:pPr>
            <a:r>
              <a:rPr lang="en-CA" sz="1800" b="1" kern="0" dirty="0">
                <a:effectLst/>
                <a:latin typeface="Times New Roman" panose="02020603050405020304" pitchFamily="18" charset="0"/>
                <a:cs typeface="Calibri"/>
              </a:rPr>
              <a:t>I will now pass to Jen to discuss Journal Entries and Budget Transfer deadlines.</a:t>
            </a:r>
            <a:endParaRPr lang="en-US" b="1" dirty="0">
              <a:cs typeface="Calibri"/>
            </a:endParaRPr>
          </a:p>
        </p:txBody>
      </p:sp>
      <p:sp>
        <p:nvSpPr>
          <p:cNvPr id="4" name="Slide Number Placeholder 3"/>
          <p:cNvSpPr>
            <a:spLocks noGrp="1"/>
          </p:cNvSpPr>
          <p:nvPr>
            <p:ph type="sldNum" sz="quarter" idx="5"/>
          </p:nvPr>
        </p:nvSpPr>
        <p:spPr/>
        <p:txBody>
          <a:bodyPr/>
          <a:lstStyle/>
          <a:p>
            <a:fld id="{3CF11C4C-C8A2-4E0C-9426-759EE3891B75}" type="slidenum">
              <a:rPr lang="en-CA" smtClean="0"/>
              <a:t>12</a:t>
            </a:fld>
            <a:endParaRPr lang="en-CA"/>
          </a:p>
        </p:txBody>
      </p:sp>
    </p:spTree>
    <p:extLst>
      <p:ext uri="{BB962C8B-B14F-4D97-AF65-F5344CB8AC3E}">
        <p14:creationId xmlns:p14="http://schemas.microsoft.com/office/powerpoint/2010/main" val="3806881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Jen – Thanks Eric.</a:t>
            </a:r>
          </a:p>
          <a:p>
            <a:endParaRPr lang="en-US" b="1" dirty="0">
              <a:cs typeface="Calibri"/>
            </a:endParaRPr>
          </a:p>
          <a:p>
            <a:pPr>
              <a:lnSpc>
                <a:spcPct val="107000"/>
              </a:lnSpc>
              <a:spcAft>
                <a:spcPts val="800"/>
              </a:spcAft>
              <a:buNone/>
            </a:pPr>
            <a:r>
              <a:rPr lang="en-CA" sz="1800" dirty="0">
                <a:effectLst/>
                <a:latin typeface="Times New Roman" panose="02020603050405020304" pitchFamily="18" charset="0"/>
                <a:ea typeface="Aptos" panose="020B0004020202020204" pitchFamily="34" charset="0"/>
              </a:rPr>
              <a:t>If you're submitting journal entries for items related to </a:t>
            </a:r>
            <a:r>
              <a:rPr lang="en-CA" sz="1800" b="1" dirty="0">
                <a:effectLst/>
                <a:latin typeface="Times New Roman" panose="02020603050405020304" pitchFamily="18" charset="0"/>
                <a:ea typeface="Aptos" panose="020B0004020202020204" pitchFamily="34" charset="0"/>
              </a:rPr>
              <a:t>fiscal year 2025/2026</a:t>
            </a:r>
            <a:r>
              <a:rPr lang="en-CA" sz="1800" dirty="0">
                <a:effectLst/>
                <a:latin typeface="Times New Roman" panose="02020603050405020304" pitchFamily="18" charset="0"/>
                <a:ea typeface="Aptos" panose="020B0004020202020204" pitchFamily="34" charset="0"/>
              </a:rPr>
              <a:t>, make sure those entries are submitted via </a:t>
            </a:r>
            <a:r>
              <a:rPr lang="en-CA" sz="1800" b="1" dirty="0">
                <a:effectLst/>
                <a:latin typeface="Times New Roman" panose="02020603050405020304" pitchFamily="18" charset="0"/>
                <a:ea typeface="Aptos" panose="020B0004020202020204" pitchFamily="34" charset="0"/>
              </a:rPr>
              <a:t>Team Dynamix</a:t>
            </a:r>
            <a:r>
              <a:rPr lang="en-CA" sz="1800" dirty="0">
                <a:effectLst/>
                <a:latin typeface="Times New Roman" panose="02020603050405020304" pitchFamily="18" charset="0"/>
                <a:ea typeface="Aptos" panose="020B0004020202020204" pitchFamily="34" charset="0"/>
              </a:rPr>
              <a:t> by </a:t>
            </a:r>
            <a:r>
              <a:rPr lang="en-CA" sz="1800" b="1" dirty="0">
                <a:effectLst/>
                <a:latin typeface="Times New Roman" panose="02020603050405020304" pitchFamily="18" charset="0"/>
                <a:ea typeface="Aptos" panose="020B0004020202020204" pitchFamily="34" charset="0"/>
              </a:rPr>
              <a:t>May 8th</a:t>
            </a:r>
            <a:r>
              <a:rPr lang="en-CA" sz="1800" dirty="0">
                <a:effectLst/>
                <a:latin typeface="Times New Roman" panose="02020603050405020304" pitchFamily="18" charset="0"/>
                <a:ea typeface="Aptos" panose="020B0004020202020204" pitchFamily="34" charset="0"/>
              </a:rPr>
              <a:t>. The </a:t>
            </a:r>
            <a:r>
              <a:rPr lang="en-CA" sz="1800" b="1" dirty="0">
                <a:effectLst/>
                <a:latin typeface="Times New Roman" panose="02020603050405020304" pitchFamily="18" charset="0"/>
                <a:ea typeface="Aptos" panose="020B0004020202020204" pitchFamily="34" charset="0"/>
              </a:rPr>
              <a:t>accounting date</a:t>
            </a:r>
            <a:r>
              <a:rPr lang="en-CA" sz="1800" dirty="0">
                <a:effectLst/>
                <a:latin typeface="Times New Roman" panose="02020603050405020304" pitchFamily="18" charset="0"/>
                <a:ea typeface="Aptos" panose="020B0004020202020204" pitchFamily="34" charset="0"/>
              </a:rPr>
              <a:t> on the template must be </a:t>
            </a:r>
            <a:r>
              <a:rPr lang="en-CA" sz="1800" b="1" dirty="0">
                <a:effectLst/>
                <a:latin typeface="Times New Roman" panose="02020603050405020304" pitchFamily="18" charset="0"/>
                <a:ea typeface="Aptos" panose="020B0004020202020204" pitchFamily="34" charset="0"/>
              </a:rPr>
              <a:t>April 30th or earlier</a:t>
            </a:r>
            <a:r>
              <a:rPr lang="en-CA" sz="1800" dirty="0">
                <a:effectLst/>
                <a:latin typeface="Times New Roman" panose="02020603050405020304" pitchFamily="18" charset="0"/>
                <a:ea typeface="Aptos" panose="020B0004020202020204" pitchFamily="34" charset="0"/>
              </a:rPr>
              <a:t> for it to be posted in the correct fiscal year. This is a critical detail—please double-check it before submitting.  We have a tighter timeline with the auditors this year and we need the campus to ensure they are adhering to these deadlines.</a:t>
            </a:r>
          </a:p>
          <a:p>
            <a:pPr>
              <a:lnSpc>
                <a:spcPct val="107000"/>
              </a:lnSpc>
              <a:spcAft>
                <a:spcPts val="800"/>
              </a:spcAft>
              <a:buNone/>
            </a:pPr>
            <a:endParaRPr lang="en-CA" sz="1800" dirty="0">
              <a:effectLst/>
              <a:latin typeface="Times New Roman" panose="02020603050405020304" pitchFamily="18" charset="0"/>
              <a:ea typeface="Aptos" panose="020B0004020202020204" pitchFamily="34" charset="0"/>
            </a:endParaRPr>
          </a:p>
          <a:p>
            <a:pPr>
              <a:lnSpc>
                <a:spcPct val="107000"/>
              </a:lnSpc>
              <a:spcAft>
                <a:spcPts val="800"/>
              </a:spcAft>
              <a:buNone/>
            </a:pPr>
            <a:r>
              <a:rPr lang="en-CA" sz="1800" dirty="0">
                <a:effectLst/>
                <a:latin typeface="Times New Roman" panose="02020603050405020304" pitchFamily="18" charset="0"/>
                <a:ea typeface="Aptos" panose="020B0004020202020204" pitchFamily="34" charset="0"/>
              </a:rPr>
              <a:t>For </a:t>
            </a:r>
            <a:r>
              <a:rPr lang="en-CA" sz="1800" b="1" dirty="0">
                <a:effectLst/>
                <a:latin typeface="Times New Roman" panose="02020603050405020304" pitchFamily="18" charset="0"/>
                <a:ea typeface="Aptos" panose="020B0004020202020204" pitchFamily="34" charset="0"/>
              </a:rPr>
              <a:t>budget transfers</a:t>
            </a:r>
            <a:r>
              <a:rPr lang="en-CA" sz="1800" dirty="0">
                <a:effectLst/>
                <a:latin typeface="Times New Roman" panose="02020603050405020304" pitchFamily="18" charset="0"/>
                <a:ea typeface="Aptos" panose="020B0004020202020204" pitchFamily="34" charset="0"/>
              </a:rPr>
              <a:t>, anything related to 2025/2026 must be in by </a:t>
            </a:r>
            <a:r>
              <a:rPr lang="en-CA" sz="1800" b="1" dirty="0">
                <a:effectLst/>
                <a:latin typeface="Times New Roman" panose="02020603050405020304" pitchFamily="18" charset="0"/>
                <a:ea typeface="Aptos" panose="020B0004020202020204" pitchFamily="34" charset="0"/>
              </a:rPr>
              <a:t>May 13th</a:t>
            </a:r>
            <a:r>
              <a:rPr lang="en-CA" sz="1800" dirty="0">
                <a:effectLst/>
                <a:latin typeface="Times New Roman" panose="02020603050405020304" pitchFamily="18" charset="0"/>
                <a:ea typeface="Aptos" panose="020B0004020202020204" pitchFamily="34" charset="0"/>
              </a:rPr>
              <a:t>.</a:t>
            </a:r>
          </a:p>
          <a:p>
            <a:pPr>
              <a:lnSpc>
                <a:spcPct val="107000"/>
              </a:lnSpc>
              <a:spcAft>
                <a:spcPts val="800"/>
              </a:spcAft>
              <a:buNone/>
            </a:pPr>
            <a:endParaRPr lang="en-CA" sz="1800" dirty="0">
              <a:effectLst/>
              <a:latin typeface="Times New Roman" panose="02020603050405020304" pitchFamily="18" charset="0"/>
              <a:ea typeface="Aptos" panose="020B0004020202020204" pitchFamily="34" charset="0"/>
            </a:endParaRPr>
          </a:p>
          <a:p>
            <a:pPr>
              <a:lnSpc>
                <a:spcPct val="107000"/>
              </a:lnSpc>
              <a:spcAft>
                <a:spcPts val="800"/>
              </a:spcAft>
            </a:pPr>
            <a:r>
              <a:rPr lang="en-CA" sz="1800" dirty="0">
                <a:effectLst/>
                <a:latin typeface="Times New Roman" panose="02020603050405020304" pitchFamily="18" charset="0"/>
                <a:ea typeface="Aptos" panose="020B0004020202020204" pitchFamily="34" charset="0"/>
              </a:rPr>
              <a:t>As a reminder for anyone working with </a:t>
            </a:r>
            <a:r>
              <a:rPr lang="en-CA" sz="1800" b="1" dirty="0">
                <a:effectLst/>
                <a:latin typeface="Times New Roman" panose="02020603050405020304" pitchFamily="18" charset="0"/>
                <a:ea typeface="Aptos" panose="020B0004020202020204" pitchFamily="34" charset="0"/>
              </a:rPr>
              <a:t>trust funds (funds beginning in 04, 06, 07, or 09)</a:t>
            </a:r>
            <a:r>
              <a:rPr lang="en-CA" sz="1800" dirty="0">
                <a:effectLst/>
                <a:latin typeface="Times New Roman" panose="02020603050405020304" pitchFamily="18" charset="0"/>
                <a:ea typeface="Aptos" panose="020B0004020202020204" pitchFamily="34" charset="0"/>
              </a:rPr>
              <a:t>—there is a </a:t>
            </a:r>
            <a:r>
              <a:rPr lang="en-CA" sz="1800" b="1" dirty="0">
                <a:effectLst/>
                <a:latin typeface="Times New Roman" panose="02020603050405020304" pitchFamily="18" charset="0"/>
                <a:ea typeface="Aptos" panose="020B0004020202020204" pitchFamily="34" charset="0"/>
              </a:rPr>
              <a:t>strict no-tolerance policy</a:t>
            </a:r>
            <a:r>
              <a:rPr lang="en-CA" sz="1800" dirty="0">
                <a:effectLst/>
                <a:latin typeface="Times New Roman" panose="02020603050405020304" pitchFamily="18" charset="0"/>
                <a:ea typeface="Aptos" panose="020B0004020202020204" pitchFamily="34" charset="0"/>
              </a:rPr>
              <a:t> for late entries. If the journal entry isn't submitted on time, it will not be posted.</a:t>
            </a:r>
          </a:p>
          <a:p>
            <a:pPr>
              <a:lnSpc>
                <a:spcPct val="107000"/>
              </a:lnSpc>
              <a:spcAft>
                <a:spcPts val="800"/>
              </a:spcAft>
            </a:pPr>
            <a:endParaRPr lang="en-CA" sz="1800" dirty="0">
              <a:effectLst/>
              <a:latin typeface="Times New Roman" panose="02020603050405020304" pitchFamily="18" charset="0"/>
              <a:ea typeface="Aptos" panose="020B0004020202020204" pitchFamily="34" charset="0"/>
            </a:endParaRPr>
          </a:p>
          <a:p>
            <a:pPr>
              <a:lnSpc>
                <a:spcPct val="107000"/>
              </a:lnSpc>
              <a:spcAft>
                <a:spcPts val="800"/>
              </a:spcAft>
            </a:pPr>
            <a:r>
              <a:rPr lang="en-CA" sz="1800" dirty="0">
                <a:effectLst/>
                <a:latin typeface="Times New Roman" panose="02020603050405020304" pitchFamily="18" charset="0"/>
                <a:ea typeface="Aptos" panose="020B0004020202020204" pitchFamily="34" charset="0"/>
              </a:rPr>
              <a:t>I’ll pass the presentation back over to Eric to discuss month end reports and inventories.</a:t>
            </a:r>
          </a:p>
          <a:p>
            <a:endParaRPr lang="en-US" b="1" dirty="0">
              <a:cs typeface="Calibri"/>
            </a:endParaRPr>
          </a:p>
        </p:txBody>
      </p:sp>
      <p:sp>
        <p:nvSpPr>
          <p:cNvPr id="4" name="Slide Number Placeholder 3"/>
          <p:cNvSpPr>
            <a:spLocks noGrp="1"/>
          </p:cNvSpPr>
          <p:nvPr>
            <p:ph type="sldNum" sz="quarter" idx="5"/>
          </p:nvPr>
        </p:nvSpPr>
        <p:spPr/>
        <p:txBody>
          <a:bodyPr/>
          <a:lstStyle/>
          <a:p>
            <a:fld id="{3CF11C4C-C8A2-4E0C-9426-759EE3891B75}" type="slidenum">
              <a:rPr lang="en-CA" smtClean="0"/>
              <a:t>13</a:t>
            </a:fld>
            <a:endParaRPr lang="en-CA"/>
          </a:p>
        </p:txBody>
      </p:sp>
    </p:spTree>
    <p:extLst>
      <p:ext uri="{BB962C8B-B14F-4D97-AF65-F5344CB8AC3E}">
        <p14:creationId xmlns:p14="http://schemas.microsoft.com/office/powerpoint/2010/main" val="3817479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Eric</a:t>
            </a:r>
          </a:p>
          <a:p>
            <a:endParaRPr lang="en-US" b="1" dirty="0"/>
          </a:p>
          <a:p>
            <a:pPr>
              <a:lnSpc>
                <a:spcPct val="107000"/>
              </a:lnSpc>
              <a:spcAft>
                <a:spcPts val="800"/>
              </a:spcAft>
              <a:buNone/>
            </a:pPr>
            <a:r>
              <a:rPr lang="en-CA" sz="1800" dirty="0">
                <a:effectLst/>
                <a:latin typeface="Times New Roman" panose="02020603050405020304" pitchFamily="18" charset="0"/>
                <a:ea typeface="Aptos" panose="020B0004020202020204" pitchFamily="34" charset="0"/>
              </a:rPr>
              <a:t>On Tuesday, </a:t>
            </a:r>
            <a:r>
              <a:rPr lang="en-CA" sz="1800" b="1" dirty="0">
                <a:effectLst/>
                <a:latin typeface="Times New Roman" panose="02020603050405020304" pitchFamily="18" charset="0"/>
                <a:ea typeface="Aptos" panose="020B0004020202020204" pitchFamily="34" charset="0"/>
              </a:rPr>
              <a:t>May 5th</a:t>
            </a:r>
            <a:r>
              <a:rPr lang="en-CA" sz="1800" dirty="0">
                <a:effectLst/>
                <a:latin typeface="Times New Roman" panose="02020603050405020304" pitchFamily="18" charset="0"/>
                <a:ea typeface="Aptos" panose="020B0004020202020204" pitchFamily="34" charset="0"/>
              </a:rPr>
              <a:t>, </a:t>
            </a:r>
            <a:r>
              <a:rPr lang="en-CA" sz="1800">
                <a:effectLst/>
                <a:latin typeface="Times New Roman" panose="02020603050405020304" pitchFamily="18" charset="0"/>
                <a:ea typeface="Aptos" panose="020B0004020202020204" pitchFamily="34" charset="0"/>
              </a:rPr>
              <a:t>I</a:t>
            </a:r>
            <a:r>
              <a:rPr lang="en-CA" sz="1800" dirty="0">
                <a:effectLst/>
                <a:latin typeface="Times New Roman" panose="02020603050405020304" pitchFamily="18" charset="0"/>
                <a:ea typeface="Aptos" panose="020B0004020202020204" pitchFamily="34" charset="0"/>
              </a:rPr>
              <a:t> will be sending out </a:t>
            </a:r>
            <a:r>
              <a:rPr lang="en-CA" sz="1800" b="1" dirty="0">
                <a:effectLst/>
                <a:latin typeface="Times New Roman" panose="02020603050405020304" pitchFamily="18" charset="0"/>
                <a:ea typeface="Aptos" panose="020B0004020202020204" pitchFamily="34" charset="0"/>
              </a:rPr>
              <a:t>preliminary April month-end reports</a:t>
            </a:r>
            <a:r>
              <a:rPr lang="en-CA" sz="1800" dirty="0">
                <a:effectLst/>
                <a:latin typeface="Times New Roman" panose="02020603050405020304" pitchFamily="18" charset="0"/>
                <a:ea typeface="Aptos" panose="020B0004020202020204" pitchFamily="34" charset="0"/>
              </a:rPr>
              <a:t>. These </a:t>
            </a:r>
            <a:r>
              <a:rPr lang="en-CA" sz="1800">
                <a:effectLst/>
                <a:latin typeface="Times New Roman" panose="02020603050405020304" pitchFamily="18" charset="0"/>
                <a:ea typeface="Aptos" panose="020B0004020202020204" pitchFamily="34" charset="0"/>
              </a:rPr>
              <a:t>preliminary </a:t>
            </a:r>
            <a:r>
              <a:rPr lang="en-CA" sz="1800" dirty="0">
                <a:effectLst/>
                <a:latin typeface="Times New Roman" panose="02020603050405020304" pitchFamily="18" charset="0"/>
                <a:ea typeface="Aptos" panose="020B0004020202020204" pitchFamily="34" charset="0"/>
              </a:rPr>
              <a:t>reports are your opportunity to review activity and spot anything missing before the </a:t>
            </a:r>
            <a:r>
              <a:rPr lang="en-CA" sz="1800">
                <a:effectLst/>
                <a:latin typeface="Times New Roman" panose="02020603050405020304" pitchFamily="18" charset="0"/>
                <a:ea typeface="Aptos" panose="020B0004020202020204" pitchFamily="34" charset="0"/>
              </a:rPr>
              <a:t>FY25-26 </a:t>
            </a:r>
            <a:r>
              <a:rPr lang="en-CA" sz="1800" dirty="0">
                <a:effectLst/>
                <a:latin typeface="Times New Roman" panose="02020603050405020304" pitchFamily="18" charset="0"/>
                <a:ea typeface="Aptos" panose="020B0004020202020204" pitchFamily="34" charset="0"/>
              </a:rPr>
              <a:t>books close.</a:t>
            </a:r>
          </a:p>
          <a:p>
            <a:pPr>
              <a:lnSpc>
                <a:spcPct val="107000"/>
              </a:lnSpc>
              <a:spcAft>
                <a:spcPts val="800"/>
              </a:spcAft>
              <a:buNone/>
            </a:pPr>
            <a:endParaRPr lang="en-CA" sz="1800" dirty="0">
              <a:effectLst/>
              <a:latin typeface="Times New Roman" panose="02020603050405020304" pitchFamily="18" charset="0"/>
              <a:ea typeface="Aptos" panose="020B0004020202020204" pitchFamily="34" charset="0"/>
            </a:endParaRPr>
          </a:p>
          <a:p>
            <a:pPr>
              <a:lnSpc>
                <a:spcPct val="107000"/>
              </a:lnSpc>
              <a:spcAft>
                <a:spcPts val="800"/>
              </a:spcAft>
              <a:buNone/>
            </a:pPr>
            <a:r>
              <a:rPr lang="en-CA" sz="1800" dirty="0">
                <a:effectLst/>
                <a:latin typeface="Times New Roman" panose="02020603050405020304" pitchFamily="18" charset="0"/>
                <a:ea typeface="Aptos" panose="020B0004020202020204" pitchFamily="34" charset="0"/>
              </a:rPr>
              <a:t>If you notice an error or something has been omitted, you have until </a:t>
            </a:r>
            <a:r>
              <a:rPr lang="en-CA" sz="1800">
                <a:effectLst/>
                <a:latin typeface="Times New Roman" panose="02020603050405020304" pitchFamily="18" charset="0"/>
                <a:ea typeface="Aptos" panose="020B0004020202020204" pitchFamily="34" charset="0"/>
              </a:rPr>
              <a:t>Friday</a:t>
            </a:r>
            <a:r>
              <a:rPr lang="en-CA" sz="1800" dirty="0">
                <a:effectLst/>
                <a:latin typeface="Times New Roman" panose="02020603050405020304" pitchFamily="18" charset="0"/>
                <a:ea typeface="Aptos" panose="020B0004020202020204" pitchFamily="34" charset="0"/>
              </a:rPr>
              <a:t>, </a:t>
            </a:r>
            <a:r>
              <a:rPr lang="en-CA" sz="1800" b="1" dirty="0">
                <a:effectLst/>
                <a:latin typeface="Times New Roman" panose="02020603050405020304" pitchFamily="18" charset="0"/>
                <a:ea typeface="Aptos" panose="020B0004020202020204" pitchFamily="34" charset="0"/>
              </a:rPr>
              <a:t>May 8th</a:t>
            </a:r>
            <a:r>
              <a:rPr lang="en-CA" sz="1800" dirty="0">
                <a:effectLst/>
                <a:latin typeface="Times New Roman" panose="02020603050405020304" pitchFamily="18" charset="0"/>
                <a:ea typeface="Aptos" panose="020B0004020202020204" pitchFamily="34" charset="0"/>
              </a:rPr>
              <a:t> </a:t>
            </a:r>
            <a:r>
              <a:rPr lang="en-CA" sz="1800">
                <a:effectLst/>
                <a:latin typeface="Times New Roman" panose="02020603050405020304" pitchFamily="18" charset="0"/>
                <a:ea typeface="Aptos" panose="020B0004020202020204" pitchFamily="34" charset="0"/>
              </a:rPr>
              <a:t>(4 business days) </a:t>
            </a:r>
            <a:r>
              <a:rPr lang="en-CA" sz="1800" dirty="0">
                <a:effectLst/>
                <a:latin typeface="Times New Roman" panose="02020603050405020304" pitchFamily="18" charset="0"/>
                <a:ea typeface="Aptos" panose="020B0004020202020204" pitchFamily="34" charset="0"/>
              </a:rPr>
              <a:t>to submit the correcting entry through </a:t>
            </a:r>
            <a:r>
              <a:rPr lang="en-CA" sz="1800" b="1" dirty="0">
                <a:effectLst/>
                <a:latin typeface="Times New Roman" panose="02020603050405020304" pitchFamily="18" charset="0"/>
                <a:ea typeface="Aptos" panose="020B0004020202020204" pitchFamily="34" charset="0"/>
              </a:rPr>
              <a:t>Team Dynamix</a:t>
            </a:r>
            <a:r>
              <a:rPr lang="en-CA" sz="1800" dirty="0">
                <a:effectLst/>
                <a:latin typeface="Times New Roman" panose="02020603050405020304" pitchFamily="18" charset="0"/>
                <a:ea typeface="Aptos" panose="020B0004020202020204" pitchFamily="34" charset="0"/>
              </a:rPr>
              <a:t>.</a:t>
            </a:r>
          </a:p>
          <a:p>
            <a:pPr>
              <a:lnSpc>
                <a:spcPct val="107000"/>
              </a:lnSpc>
              <a:spcAft>
                <a:spcPts val="800"/>
              </a:spcAft>
              <a:buNone/>
            </a:pPr>
            <a:endParaRPr lang="en-CA" sz="1800" dirty="0">
              <a:effectLst/>
              <a:latin typeface="Times New Roman" panose="02020603050405020304" pitchFamily="18" charset="0"/>
              <a:ea typeface="Aptos" panose="020B0004020202020204" pitchFamily="34" charset="0"/>
            </a:endParaRPr>
          </a:p>
          <a:p>
            <a:pPr>
              <a:lnSpc>
                <a:spcPct val="107000"/>
              </a:lnSpc>
              <a:spcAft>
                <a:spcPts val="800"/>
              </a:spcAft>
            </a:pPr>
            <a:r>
              <a:rPr lang="en-CA" sz="1800" dirty="0">
                <a:effectLst/>
                <a:latin typeface="Times New Roman" panose="02020603050405020304" pitchFamily="18" charset="0"/>
                <a:ea typeface="Aptos" panose="020B0004020202020204" pitchFamily="34" charset="0"/>
              </a:rPr>
              <a:t>If you need help understanding the reports or identifying issues, feel free to reach out to your </a:t>
            </a:r>
            <a:r>
              <a:rPr lang="en-CA" sz="1800" b="1" dirty="0">
                <a:effectLst/>
                <a:latin typeface="Times New Roman" panose="02020603050405020304" pitchFamily="18" charset="0"/>
                <a:ea typeface="Aptos" panose="020B0004020202020204" pitchFamily="34" charset="0"/>
              </a:rPr>
              <a:t>Budget Analyst</a:t>
            </a:r>
            <a:r>
              <a:rPr lang="en-CA" sz="1800" dirty="0">
                <a:effectLst/>
                <a:latin typeface="Times New Roman" panose="02020603050405020304" pitchFamily="18" charset="0"/>
                <a:ea typeface="Aptos" panose="020B0004020202020204" pitchFamily="34" charset="0"/>
              </a:rPr>
              <a:t> or contact me directly to assist.</a:t>
            </a:r>
          </a:p>
          <a:p>
            <a:endParaRPr lang="en-CA" b="1" dirty="0"/>
          </a:p>
        </p:txBody>
      </p:sp>
      <p:sp>
        <p:nvSpPr>
          <p:cNvPr id="4" name="Slide Number Placeholder 3"/>
          <p:cNvSpPr>
            <a:spLocks noGrp="1"/>
          </p:cNvSpPr>
          <p:nvPr>
            <p:ph type="sldNum" sz="quarter" idx="5"/>
          </p:nvPr>
        </p:nvSpPr>
        <p:spPr/>
        <p:txBody>
          <a:bodyPr/>
          <a:lstStyle/>
          <a:p>
            <a:fld id="{3CF11C4C-C8A2-4E0C-9426-759EE3891B75}" type="slidenum">
              <a:rPr lang="en-CA" smtClean="0"/>
              <a:t>14</a:t>
            </a:fld>
            <a:endParaRPr lang="en-CA"/>
          </a:p>
        </p:txBody>
      </p:sp>
    </p:spTree>
    <p:extLst>
      <p:ext uri="{BB962C8B-B14F-4D97-AF65-F5344CB8AC3E}">
        <p14:creationId xmlns:p14="http://schemas.microsoft.com/office/powerpoint/2010/main" val="250370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Eric</a:t>
            </a:r>
          </a:p>
          <a:p>
            <a:endParaRPr lang="en-US" b="1" dirty="0"/>
          </a:p>
          <a:p>
            <a:pPr>
              <a:lnSpc>
                <a:spcPct val="107000"/>
              </a:lnSpc>
              <a:spcAft>
                <a:spcPts val="800"/>
              </a:spcAft>
              <a:buNone/>
            </a:pPr>
            <a:r>
              <a:rPr lang="en-CA" sz="1800">
                <a:effectLst/>
                <a:latin typeface="Times New Roman" panose="02020603050405020304" pitchFamily="18" charset="0"/>
                <a:ea typeface="Aptos" panose="020B0004020202020204" pitchFamily="34" charset="0"/>
              </a:rPr>
              <a:t>An </a:t>
            </a:r>
            <a:r>
              <a:rPr lang="en-CA" sz="1800" b="1" dirty="0">
                <a:effectLst/>
                <a:latin typeface="Times New Roman" panose="02020603050405020304" pitchFamily="18" charset="0"/>
                <a:ea typeface="Aptos" panose="020B0004020202020204" pitchFamily="34" charset="0"/>
              </a:rPr>
              <a:t>inventory memo</a:t>
            </a:r>
            <a:r>
              <a:rPr lang="en-CA" sz="1800" dirty="0">
                <a:effectLst/>
                <a:latin typeface="Times New Roman" panose="02020603050405020304" pitchFamily="18" charset="0"/>
                <a:ea typeface="Aptos" panose="020B0004020202020204" pitchFamily="34" charset="0"/>
              </a:rPr>
              <a:t> was sent out </a:t>
            </a:r>
            <a:r>
              <a:rPr lang="en-CA" sz="1800">
                <a:effectLst/>
                <a:latin typeface="Times New Roman" panose="02020603050405020304" pitchFamily="18" charset="0"/>
                <a:ea typeface="Aptos" panose="020B0004020202020204" pitchFamily="34" charset="0"/>
              </a:rPr>
              <a:t>at the end of March </a:t>
            </a:r>
            <a:r>
              <a:rPr lang="en-CA" sz="1800" dirty="0">
                <a:effectLst/>
                <a:latin typeface="Times New Roman" panose="02020603050405020304" pitchFamily="18" charset="0"/>
                <a:ea typeface="Aptos" panose="020B0004020202020204" pitchFamily="34" charset="0"/>
              </a:rPr>
              <a:t>to all departments that manage inventory</a:t>
            </a:r>
            <a:r>
              <a:rPr lang="en-CA" sz="1800">
                <a:effectLst/>
                <a:latin typeface="Times New Roman" panose="02020603050405020304" pitchFamily="18" charset="0"/>
                <a:ea typeface="Aptos" panose="020B0004020202020204" pitchFamily="34" charset="0"/>
              </a:rPr>
              <a:t> and provides </a:t>
            </a:r>
            <a:r>
              <a:rPr lang="en-CA" sz="1800" dirty="0">
                <a:effectLst/>
                <a:latin typeface="Times New Roman" panose="02020603050405020304" pitchFamily="18" charset="0"/>
                <a:ea typeface="Aptos" panose="020B0004020202020204" pitchFamily="34" charset="0"/>
              </a:rPr>
              <a:t>the year end inventory procedures.</a:t>
            </a:r>
            <a:r>
              <a:rPr lang="en-CA" sz="1800">
                <a:effectLst/>
                <a:latin typeface="Times New Roman" panose="02020603050405020304" pitchFamily="18" charset="0"/>
                <a:ea typeface="Aptos" panose="020B0004020202020204" pitchFamily="34" charset="0"/>
              </a:rPr>
              <a:t> </a:t>
            </a:r>
            <a:r>
              <a:rPr lang="en-CA" sz="1800" dirty="0">
                <a:effectLst/>
                <a:latin typeface="Times New Roman" panose="02020603050405020304" pitchFamily="18" charset="0"/>
                <a:ea typeface="Aptos" panose="020B0004020202020204" pitchFamily="34" charset="0"/>
              </a:rPr>
              <a:t>This includes guidance on how to perform counts, document quantities, and report results. </a:t>
            </a:r>
            <a:r>
              <a:rPr lang="en-CA" sz="1800">
                <a:effectLst/>
                <a:latin typeface="Times New Roman" panose="02020603050405020304" pitchFamily="18" charset="0"/>
                <a:ea typeface="Aptos" panose="020B0004020202020204" pitchFamily="34" charset="0"/>
              </a:rPr>
              <a:t>I will</a:t>
            </a:r>
            <a:r>
              <a:rPr lang="en-CA" sz="1800" dirty="0">
                <a:effectLst/>
                <a:latin typeface="Times New Roman" panose="02020603050405020304" pitchFamily="18" charset="0"/>
                <a:ea typeface="Aptos" panose="020B0004020202020204" pitchFamily="34" charset="0"/>
              </a:rPr>
              <a:t> be following up with those specific departments in the coming weeks to support this process.</a:t>
            </a:r>
            <a:endParaRPr lang="en-CA" sz="1800">
              <a:effectLst/>
              <a:latin typeface="Times New Roman" panose="02020603050405020304" pitchFamily="18" charset="0"/>
              <a:ea typeface="Aptos" panose="020B0004020202020204" pitchFamily="34" charset="0"/>
            </a:endParaRPr>
          </a:p>
          <a:p>
            <a:pPr>
              <a:lnSpc>
                <a:spcPct val="107000"/>
              </a:lnSpc>
              <a:spcAft>
                <a:spcPts val="800"/>
              </a:spcAft>
            </a:pPr>
            <a:endParaRPr lang="en-CA" sz="1800" dirty="0">
              <a:effectLst/>
              <a:latin typeface="Times New Roman" panose="02020603050405020304" pitchFamily="18" charset="0"/>
              <a:ea typeface="Aptos" panose="020B0004020202020204" pitchFamily="34" charset="0"/>
            </a:endParaRPr>
          </a:p>
          <a:p>
            <a:pPr>
              <a:lnSpc>
                <a:spcPct val="107000"/>
              </a:lnSpc>
              <a:spcAft>
                <a:spcPts val="800"/>
              </a:spcAft>
            </a:pPr>
            <a:r>
              <a:rPr lang="en-CA" sz="1800" dirty="0">
                <a:effectLst/>
                <a:latin typeface="Times New Roman" panose="02020603050405020304" pitchFamily="18" charset="0"/>
                <a:ea typeface="Aptos" panose="020B0004020202020204" pitchFamily="34" charset="0"/>
              </a:rPr>
              <a:t>I will</a:t>
            </a:r>
            <a:r>
              <a:rPr lang="en-CA" sz="1800">
                <a:effectLst/>
                <a:latin typeface="Times New Roman" panose="02020603050405020304" pitchFamily="18" charset="0"/>
                <a:ea typeface="Aptos" panose="020B0004020202020204" pitchFamily="34" charset="0"/>
              </a:rPr>
              <a:t> now</a:t>
            </a:r>
            <a:r>
              <a:rPr lang="en-CA" sz="1800" dirty="0">
                <a:effectLst/>
                <a:latin typeface="Times New Roman" panose="02020603050405020304" pitchFamily="18" charset="0"/>
                <a:ea typeface="Aptos" panose="020B0004020202020204" pitchFamily="34" charset="0"/>
              </a:rPr>
              <a:t> pass this back over to Jen to talk about recent updates, reminders and upcoming enhancements in Finance</a:t>
            </a:r>
          </a:p>
          <a:p>
            <a:endParaRPr lang="en-CA" b="1" dirty="0"/>
          </a:p>
          <a:p>
            <a:r>
              <a:rPr lang="en-CA" b="1"/>
              <a:t>Deadline: Thursday, May 7, 2026</a:t>
            </a:r>
          </a:p>
        </p:txBody>
      </p:sp>
      <p:sp>
        <p:nvSpPr>
          <p:cNvPr id="4" name="Slide Number Placeholder 3"/>
          <p:cNvSpPr>
            <a:spLocks noGrp="1"/>
          </p:cNvSpPr>
          <p:nvPr>
            <p:ph type="sldNum" sz="quarter" idx="5"/>
          </p:nvPr>
        </p:nvSpPr>
        <p:spPr/>
        <p:txBody>
          <a:bodyPr/>
          <a:lstStyle/>
          <a:p>
            <a:fld id="{3CF11C4C-C8A2-4E0C-9426-759EE3891B75}" type="slidenum">
              <a:rPr lang="en-CA" smtClean="0"/>
              <a:t>15</a:t>
            </a:fld>
            <a:endParaRPr lang="en-CA"/>
          </a:p>
        </p:txBody>
      </p:sp>
    </p:spTree>
    <p:extLst>
      <p:ext uri="{BB962C8B-B14F-4D97-AF65-F5344CB8AC3E}">
        <p14:creationId xmlns:p14="http://schemas.microsoft.com/office/powerpoint/2010/main" val="1634780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CA" b="1" dirty="0"/>
              <a:t>Jen</a:t>
            </a:r>
            <a:r>
              <a:rPr lang="en-CA" dirty="0"/>
              <a:t> </a:t>
            </a:r>
          </a:p>
          <a:p>
            <a:endParaRPr lang="en-CA" dirty="0"/>
          </a:p>
          <a:p>
            <a:pPr>
              <a:lnSpc>
                <a:spcPct val="107000"/>
              </a:lnSpc>
              <a:spcAft>
                <a:spcPts val="800"/>
              </a:spcAft>
            </a:pPr>
            <a:r>
              <a:rPr lang="en-CA" sz="1800" dirty="0">
                <a:effectLst/>
                <a:latin typeface="Times New Roman" panose="02020603050405020304" pitchFamily="18" charset="0"/>
                <a:ea typeface="Aptos" panose="020B0004020202020204" pitchFamily="34" charset="0"/>
              </a:rPr>
              <a:t>We have a few key updates and process reminders to share with you this year, all aimed at improving how we work together and support the University's financial operations.</a:t>
            </a:r>
          </a:p>
          <a:p>
            <a:endParaRPr lang="en-CA" dirty="0"/>
          </a:p>
        </p:txBody>
      </p:sp>
      <p:sp>
        <p:nvSpPr>
          <p:cNvPr id="4" name="Slide Number Placeholder 3"/>
          <p:cNvSpPr>
            <a:spLocks noGrp="1"/>
          </p:cNvSpPr>
          <p:nvPr>
            <p:ph type="sldNum" sz="quarter" idx="10"/>
          </p:nvPr>
        </p:nvSpPr>
        <p:spPr/>
        <p:txBody>
          <a:bodyPr/>
          <a:lstStyle/>
          <a:p>
            <a:fld id="{3CF11C4C-C8A2-4E0C-9426-759EE3891B75}" type="slidenum">
              <a:rPr lang="en-CA" smtClean="0"/>
              <a:t>16</a:t>
            </a:fld>
            <a:endParaRPr lang="en-CA"/>
          </a:p>
        </p:txBody>
      </p:sp>
    </p:spTree>
    <p:extLst>
      <p:ext uri="{BB962C8B-B14F-4D97-AF65-F5344CB8AC3E}">
        <p14:creationId xmlns:p14="http://schemas.microsoft.com/office/powerpoint/2010/main" val="3548253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Jen</a:t>
            </a:r>
            <a:endParaRPr lang="en-US" dirty="0"/>
          </a:p>
          <a:p>
            <a:endParaRPr lang="en-US" dirty="0"/>
          </a:p>
          <a:p>
            <a:pPr>
              <a:lnSpc>
                <a:spcPct val="107000"/>
              </a:lnSpc>
              <a:spcAft>
                <a:spcPts val="800"/>
              </a:spcAft>
              <a:buNone/>
            </a:pPr>
            <a:r>
              <a:rPr lang="en-CA" sz="1800" b="1" dirty="0">
                <a:effectLst/>
                <a:latin typeface="Times New Roman" panose="02020603050405020304" pitchFamily="18" charset="0"/>
                <a:ea typeface="Aptos" panose="020B0004020202020204" pitchFamily="34" charset="0"/>
              </a:rPr>
              <a:t>As we are all aware, UWinsite People officially launched on January 6, 2025.</a:t>
            </a:r>
            <a:br>
              <a:rPr lang="en-CA" sz="1800" dirty="0">
                <a:effectLst/>
                <a:latin typeface="Times New Roman" panose="02020603050405020304" pitchFamily="18" charset="0"/>
                <a:ea typeface="Aptos" panose="020B0004020202020204" pitchFamily="34" charset="0"/>
              </a:rPr>
            </a:br>
            <a:r>
              <a:rPr lang="en-CA" sz="1800" dirty="0">
                <a:effectLst/>
                <a:latin typeface="Times New Roman" panose="02020603050405020304" pitchFamily="18" charset="0"/>
                <a:ea typeface="Aptos" panose="020B0004020202020204" pitchFamily="34" charset="0"/>
              </a:rPr>
              <a:t>The project was launched in phases with the first being the hiring to payroll process for the majority of campus.  The next few phases are starting to be launched including faculty and RA recruitment.  Phase 3 involves talent management and will involve a training module.</a:t>
            </a:r>
          </a:p>
          <a:p>
            <a:pPr>
              <a:lnSpc>
                <a:spcPct val="107000"/>
              </a:lnSpc>
              <a:spcAft>
                <a:spcPts val="800"/>
              </a:spcAft>
              <a:buNone/>
            </a:pPr>
            <a:endParaRPr lang="en-CA" sz="1800" dirty="0">
              <a:effectLst/>
              <a:latin typeface="Times New Roman" panose="02020603050405020304" pitchFamily="18" charset="0"/>
              <a:ea typeface="Aptos" panose="020B0004020202020204" pitchFamily="34" charset="0"/>
            </a:endParaRPr>
          </a:p>
          <a:p>
            <a:pPr>
              <a:lnSpc>
                <a:spcPct val="107000"/>
              </a:lnSpc>
              <a:spcAft>
                <a:spcPts val="800"/>
              </a:spcAft>
              <a:buNone/>
            </a:pPr>
            <a:r>
              <a:rPr lang="en-CA" sz="1800" b="1" dirty="0">
                <a:effectLst/>
                <a:latin typeface="Times New Roman" panose="02020603050405020304" pitchFamily="18" charset="0"/>
                <a:ea typeface="Aptos" panose="020B0004020202020204" pitchFamily="34" charset="0"/>
              </a:rPr>
              <a:t>Policy changes</a:t>
            </a:r>
          </a:p>
          <a:p>
            <a:pPr>
              <a:lnSpc>
                <a:spcPct val="107000"/>
              </a:lnSpc>
              <a:spcAft>
                <a:spcPts val="800"/>
              </a:spcAft>
              <a:buNone/>
            </a:pPr>
            <a:r>
              <a:rPr lang="en-CA" sz="1800" b="0" dirty="0">
                <a:effectLst/>
                <a:latin typeface="Times New Roman" panose="02020603050405020304" pitchFamily="18" charset="0"/>
                <a:ea typeface="Aptos" panose="020B0004020202020204" pitchFamily="34" charset="0"/>
              </a:rPr>
              <a:t>In May of 2025, the board of directors approved changes to our travel, hospitality and procurement policies.  These changes have not yet been communicated to the broader campus but do remain in effect.  Communication is planned although has been slow as discussions are occurring with ELT and the Dean’s on the changes.  It is important to note that as a traveller or a member on campus that is involved in purchasing, the most up to date policies should be followed and are available on the University policies database.</a:t>
            </a:r>
          </a:p>
          <a:p>
            <a:pPr>
              <a:lnSpc>
                <a:spcPct val="107000"/>
              </a:lnSpc>
              <a:spcAft>
                <a:spcPts val="800"/>
              </a:spcAft>
              <a:buNone/>
            </a:pPr>
            <a:endParaRPr lang="en-CA" sz="1800" b="0" dirty="0">
              <a:effectLst/>
              <a:latin typeface="Times New Roman" panose="02020603050405020304" pitchFamily="18" charset="0"/>
              <a:ea typeface="Aptos" panose="020B0004020202020204" pitchFamily="34" charset="0"/>
            </a:endParaRPr>
          </a:p>
          <a:p>
            <a:pPr>
              <a:lnSpc>
                <a:spcPct val="107000"/>
              </a:lnSpc>
              <a:spcAft>
                <a:spcPts val="800"/>
              </a:spcAft>
              <a:buNone/>
            </a:pPr>
            <a:r>
              <a:rPr lang="en-CA" sz="1800" b="0" dirty="0">
                <a:effectLst/>
                <a:latin typeface="Times New Roman" panose="02020603050405020304" pitchFamily="18" charset="0"/>
                <a:ea typeface="Aptos" panose="020B0004020202020204" pitchFamily="34" charset="0"/>
              </a:rPr>
              <a:t>The major changes to take note of on the travel policy include:</a:t>
            </a:r>
          </a:p>
          <a:p>
            <a:pPr marL="342900" indent="-342900">
              <a:lnSpc>
                <a:spcPct val="107000"/>
              </a:lnSpc>
              <a:spcAft>
                <a:spcPts val="800"/>
              </a:spcAft>
              <a:buAutoNum type="arabicParenR"/>
            </a:pPr>
            <a:r>
              <a:rPr lang="en-CA" sz="1800" b="0" dirty="0">
                <a:effectLst/>
                <a:latin typeface="Times New Roman" panose="02020603050405020304" pitchFamily="18" charset="0"/>
                <a:ea typeface="Aptos" panose="020B0004020202020204" pitchFamily="34" charset="0"/>
              </a:rPr>
              <a:t>Requirement to have receipts for incidental claims</a:t>
            </a:r>
          </a:p>
          <a:p>
            <a:pPr marL="342900" indent="-342900">
              <a:lnSpc>
                <a:spcPct val="107000"/>
              </a:lnSpc>
              <a:spcAft>
                <a:spcPts val="800"/>
              </a:spcAft>
              <a:buAutoNum type="arabicParenR"/>
            </a:pPr>
            <a:r>
              <a:rPr lang="en-CA" sz="1800" b="0" dirty="0">
                <a:effectLst/>
                <a:latin typeface="Times New Roman" panose="02020603050405020304" pitchFamily="18" charset="0"/>
                <a:ea typeface="Aptos" panose="020B0004020202020204" pitchFamily="34" charset="0"/>
              </a:rPr>
              <a:t>Requirement to receive approval from a one up or budget owner for travel (this is mainly related to global safety)</a:t>
            </a:r>
          </a:p>
          <a:p>
            <a:pPr marL="342900" indent="-342900">
              <a:lnSpc>
                <a:spcPct val="107000"/>
              </a:lnSpc>
              <a:spcAft>
                <a:spcPts val="800"/>
              </a:spcAft>
              <a:buAutoNum type="arabicParenR"/>
            </a:pPr>
            <a:endParaRPr lang="en-CA" sz="1800" b="0" dirty="0">
              <a:effectLst/>
              <a:latin typeface="Times New Roman" panose="02020603050405020304" pitchFamily="18" charset="0"/>
              <a:ea typeface="Aptos" panose="020B0004020202020204" pitchFamily="34" charset="0"/>
            </a:endParaRPr>
          </a:p>
          <a:p>
            <a:pPr marL="0" indent="0">
              <a:lnSpc>
                <a:spcPct val="107000"/>
              </a:lnSpc>
              <a:spcAft>
                <a:spcPts val="800"/>
              </a:spcAft>
              <a:buNone/>
            </a:pPr>
            <a:r>
              <a:rPr lang="en-CA" sz="1800" b="0" dirty="0">
                <a:effectLst/>
                <a:latin typeface="Times New Roman" panose="02020603050405020304" pitchFamily="18" charset="0"/>
                <a:ea typeface="Aptos" panose="020B0004020202020204" pitchFamily="34" charset="0"/>
              </a:rPr>
              <a:t>I do want to point out that despite these changes; we continue to have issues with claims not having proper receipts for expenses that have NOT had changes to requirements in the policies.  Receipts missing, boarding passes not provided, lump sum claims instead of itemizing, etc. all lead to delays in claims.  These items should be reviewed by the managers prior to approval, so they are corrected prior to reaching A/P as when there are changes, it is rejected and it goes through the approval process again.</a:t>
            </a:r>
          </a:p>
          <a:p>
            <a:pPr marL="0" indent="0">
              <a:lnSpc>
                <a:spcPct val="107000"/>
              </a:lnSpc>
              <a:spcAft>
                <a:spcPts val="800"/>
              </a:spcAft>
              <a:buNone/>
            </a:pPr>
            <a:endParaRPr lang="en-CA" sz="1800" b="0" dirty="0">
              <a:effectLst/>
              <a:latin typeface="Times New Roman" panose="02020603050405020304" pitchFamily="18" charset="0"/>
              <a:ea typeface="Aptos" panose="020B0004020202020204" pitchFamily="34" charset="0"/>
            </a:endParaRPr>
          </a:p>
          <a:p>
            <a:pPr marL="0" indent="0">
              <a:lnSpc>
                <a:spcPct val="107000"/>
              </a:lnSpc>
              <a:spcAft>
                <a:spcPts val="800"/>
              </a:spcAft>
              <a:buNone/>
            </a:pPr>
            <a:r>
              <a:rPr lang="en-CA" sz="1800" b="0" dirty="0">
                <a:effectLst/>
                <a:latin typeface="Times New Roman" panose="02020603050405020304" pitchFamily="18" charset="0"/>
                <a:ea typeface="Aptos" panose="020B0004020202020204" pitchFamily="34" charset="0"/>
              </a:rPr>
              <a:t>The major changes on general expense claims and procurement:</a:t>
            </a:r>
          </a:p>
          <a:p>
            <a:pPr marL="342900" indent="-342900">
              <a:lnSpc>
                <a:spcPct val="107000"/>
              </a:lnSpc>
              <a:spcAft>
                <a:spcPts val="800"/>
              </a:spcAft>
              <a:buAutoNum type="arabicParenR"/>
            </a:pPr>
            <a:r>
              <a:rPr lang="en-CA" sz="1800" b="0" dirty="0">
                <a:effectLst/>
                <a:latin typeface="Times New Roman" panose="02020603050405020304" pitchFamily="18" charset="0"/>
                <a:ea typeface="Aptos" panose="020B0004020202020204" pitchFamily="34" charset="0"/>
              </a:rPr>
              <a:t>Any ITS related software will be going to ITS for approval.  There are many </a:t>
            </a:r>
            <a:r>
              <a:rPr lang="en-CA" sz="1800" b="0" dirty="0" err="1">
                <a:effectLst/>
                <a:latin typeface="Times New Roman" panose="02020603050405020304" pitchFamily="18" charset="0"/>
                <a:ea typeface="Aptos" panose="020B0004020202020204" pitchFamily="34" charset="0"/>
              </a:rPr>
              <a:t>softwares</a:t>
            </a:r>
            <a:r>
              <a:rPr lang="en-CA" sz="1800" b="0" dirty="0">
                <a:effectLst/>
                <a:latin typeface="Times New Roman" panose="02020603050405020304" pitchFamily="18" charset="0"/>
                <a:ea typeface="Aptos" panose="020B0004020202020204" pitchFamily="34" charset="0"/>
              </a:rPr>
              <a:t> around campus that are duplicating efforts with </a:t>
            </a:r>
            <a:r>
              <a:rPr lang="en-CA" sz="1800" b="0" dirty="0" err="1">
                <a:effectLst/>
                <a:latin typeface="Times New Roman" panose="02020603050405020304" pitchFamily="18" charset="0"/>
                <a:ea typeface="Aptos" panose="020B0004020202020204" pitchFamily="34" charset="0"/>
              </a:rPr>
              <a:t>softwares</a:t>
            </a:r>
            <a:r>
              <a:rPr lang="en-CA" sz="1800" b="0" dirty="0">
                <a:effectLst/>
                <a:latin typeface="Times New Roman" panose="02020603050405020304" pitchFamily="18" charset="0"/>
                <a:ea typeface="Aptos" panose="020B0004020202020204" pitchFamily="34" charset="0"/>
              </a:rPr>
              <a:t> we already pay for</a:t>
            </a:r>
          </a:p>
          <a:p>
            <a:pPr marL="342900" indent="-342900">
              <a:lnSpc>
                <a:spcPct val="107000"/>
              </a:lnSpc>
              <a:spcAft>
                <a:spcPts val="800"/>
              </a:spcAft>
              <a:buAutoNum type="arabicParenR"/>
            </a:pPr>
            <a:r>
              <a:rPr lang="en-CA" sz="1800" b="0" dirty="0">
                <a:effectLst/>
                <a:latin typeface="Times New Roman" panose="02020603050405020304" pitchFamily="18" charset="0"/>
                <a:ea typeface="Aptos" panose="020B0004020202020204" pitchFamily="34" charset="0"/>
              </a:rPr>
              <a:t>As at May 1, we will not be covering CHATGPT, any document storage software like Drop Box, Zoom, or any other software that we currently have available via other services such as Microsoft 365 CoPilot, Teams, </a:t>
            </a:r>
            <a:r>
              <a:rPr lang="en-CA" sz="1800" b="0" dirty="0" err="1">
                <a:effectLst/>
                <a:latin typeface="Times New Roman" panose="02020603050405020304" pitchFamily="18" charset="0"/>
                <a:ea typeface="Aptos" panose="020B0004020202020204" pitchFamily="34" charset="0"/>
              </a:rPr>
              <a:t>Sharepoint</a:t>
            </a:r>
            <a:r>
              <a:rPr lang="en-CA" sz="1800" b="0" dirty="0">
                <a:effectLst/>
                <a:latin typeface="Times New Roman" panose="02020603050405020304" pitchFamily="18" charset="0"/>
                <a:ea typeface="Aptos" panose="020B0004020202020204" pitchFamily="34" charset="0"/>
              </a:rPr>
              <a:t> and </a:t>
            </a:r>
            <a:r>
              <a:rPr lang="en-CA" sz="1800" b="0" dirty="0" err="1">
                <a:effectLst/>
                <a:latin typeface="Times New Roman" panose="02020603050405020304" pitchFamily="18" charset="0"/>
                <a:ea typeface="Aptos" panose="020B0004020202020204" pitchFamily="34" charset="0"/>
              </a:rPr>
              <a:t>BrightSpace</a:t>
            </a:r>
            <a:endParaRPr lang="en-CA" sz="1800" b="0" dirty="0">
              <a:effectLst/>
              <a:latin typeface="Times New Roman" panose="02020603050405020304" pitchFamily="18" charset="0"/>
              <a:ea typeface="Aptos" panose="020B0004020202020204" pitchFamily="34" charset="0"/>
            </a:endParaRPr>
          </a:p>
          <a:p>
            <a:pPr marL="342900" indent="-342900">
              <a:lnSpc>
                <a:spcPct val="107000"/>
              </a:lnSpc>
              <a:spcAft>
                <a:spcPts val="800"/>
              </a:spcAft>
              <a:buAutoNum type="arabicParenR"/>
            </a:pPr>
            <a:r>
              <a:rPr lang="en-CA" sz="1800" b="0" dirty="0">
                <a:effectLst/>
                <a:latin typeface="Times New Roman" panose="02020603050405020304" pitchFamily="18" charset="0"/>
                <a:ea typeface="Aptos" panose="020B0004020202020204" pitchFamily="34" charset="0"/>
              </a:rPr>
              <a:t>There was an increase to the thresholds of purchasing card purchases</a:t>
            </a:r>
          </a:p>
          <a:p>
            <a:endParaRPr lang="en-US" dirty="0"/>
          </a:p>
          <a:p>
            <a:r>
              <a:rPr lang="en-US" dirty="0"/>
              <a:t>The major change on hospitality include a preapproval prior to entertainment by the budget approval or one-up manager.  Otherwise, it was just enhancing and cleaning up wording.  That being said, as a public service body, that is, an organization that is using tax payer dollars to fund operations, it is all of our duty to utilize funds with fiduciary responsibility.  Consider the question: if I was spending this money from my own pocket, would I choose this expense?</a:t>
            </a:r>
          </a:p>
          <a:p>
            <a:endParaRPr lang="en-US" dirty="0"/>
          </a:p>
          <a:p>
            <a:r>
              <a:rPr lang="en-US" b="1" dirty="0"/>
              <a:t>Payment Frequency</a:t>
            </a:r>
          </a:p>
          <a:p>
            <a:r>
              <a:rPr lang="en-US" b="0" dirty="0"/>
              <a:t>As mentioned earlier in our presentation, Finance has implemented an additional pay run such that employee expense claims are now paid out weekly as opposed to biweekly.  The aim is to ensure our internal customers receive funds for reimbursement quicker than has been in the recent past.</a:t>
            </a:r>
          </a:p>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3CF11C4C-C8A2-4E0C-9426-759EE3891B75}" type="slidenum">
              <a:rPr lang="en-CA" smtClean="0"/>
              <a:t>17</a:t>
            </a:fld>
            <a:endParaRPr lang="en-CA"/>
          </a:p>
        </p:txBody>
      </p:sp>
    </p:spTree>
    <p:extLst>
      <p:ext uri="{BB962C8B-B14F-4D97-AF65-F5344CB8AC3E}">
        <p14:creationId xmlns:p14="http://schemas.microsoft.com/office/powerpoint/2010/main" val="782155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0C7E0-D30D-719C-81B8-2E3A0C13E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15AC3-CC80-0F97-A19F-F3A57152E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160FF-040E-264B-03D0-D6017E3533E1}"/>
              </a:ext>
            </a:extLst>
          </p:cNvPr>
          <p:cNvSpPr>
            <a:spLocks noGrp="1"/>
          </p:cNvSpPr>
          <p:nvPr>
            <p:ph type="body" idx="1"/>
          </p:nvPr>
        </p:nvSpPr>
        <p:spPr/>
        <p:txBody>
          <a:bodyPr/>
          <a:lstStyle/>
          <a:p>
            <a:r>
              <a:rPr lang="en-US" b="1" dirty="0"/>
              <a:t>Jen</a:t>
            </a:r>
            <a:endParaRPr lang="en-US" dirty="0"/>
          </a:p>
          <a:p>
            <a:endParaRPr lang="en-US" dirty="0"/>
          </a:p>
          <a:p>
            <a:pPr>
              <a:lnSpc>
                <a:spcPct val="107000"/>
              </a:lnSpc>
              <a:spcAft>
                <a:spcPts val="800"/>
              </a:spcAft>
              <a:buNone/>
            </a:pPr>
            <a:r>
              <a:rPr lang="en-US" sz="1800" b="1" dirty="0">
                <a:effectLst/>
                <a:latin typeface="Times New Roman" panose="02020603050405020304" pitchFamily="18" charset="0"/>
                <a:ea typeface="Aptos" panose="020B0004020202020204" pitchFamily="34" charset="0"/>
              </a:rPr>
              <a:t>Finance Training</a:t>
            </a:r>
          </a:p>
          <a:p>
            <a:pPr>
              <a:lnSpc>
                <a:spcPct val="107000"/>
              </a:lnSpc>
              <a:spcAft>
                <a:spcPts val="800"/>
              </a:spcAft>
              <a:buNone/>
            </a:pPr>
            <a:r>
              <a:rPr lang="en-US" sz="1800" b="0" dirty="0">
                <a:effectLst/>
                <a:latin typeface="Times New Roman" panose="02020603050405020304" pitchFamily="18" charset="0"/>
              </a:rPr>
              <a:t>We are very aware of how outdated the finance website training materials and resources are.  With the changes on campus, people in different roles, it has become quite apparent that we need an overhaul.  We are actively working on this project over the next year to streamline, update, re-imagine and provide better methods of training to the campus.  More to follow as they become available and launched.</a:t>
            </a:r>
          </a:p>
          <a:p>
            <a:pPr>
              <a:lnSpc>
                <a:spcPct val="107000"/>
              </a:lnSpc>
              <a:spcAft>
                <a:spcPts val="800"/>
              </a:spcAft>
              <a:buNone/>
            </a:pPr>
            <a:endParaRPr lang="en-US" sz="1800" b="0" dirty="0">
              <a:effectLst/>
              <a:latin typeface="Times New Roman" panose="02020603050405020304" pitchFamily="18" charset="0"/>
            </a:endParaRPr>
          </a:p>
          <a:p>
            <a:pPr>
              <a:lnSpc>
                <a:spcPct val="107000"/>
              </a:lnSpc>
              <a:spcAft>
                <a:spcPts val="800"/>
              </a:spcAft>
              <a:buNone/>
            </a:pPr>
            <a:r>
              <a:rPr lang="en-US" sz="1800" b="0" dirty="0">
                <a:effectLst/>
                <a:latin typeface="Times New Roman" panose="02020603050405020304" pitchFamily="18" charset="0"/>
              </a:rPr>
              <a:t>The first of this is live and includes our booking link for Procure to Pay services.  This provides options to book in person or online training for commonly used services in finance.</a:t>
            </a:r>
          </a:p>
          <a:p>
            <a:pPr>
              <a:lnSpc>
                <a:spcPct val="107000"/>
              </a:lnSpc>
              <a:spcAft>
                <a:spcPts val="800"/>
              </a:spcAft>
              <a:buNone/>
            </a:pPr>
            <a:endParaRPr lang="en-US" sz="1800" b="0" dirty="0">
              <a:effectLst/>
              <a:latin typeface="Times New Roman" panose="02020603050405020304" pitchFamily="18" charset="0"/>
            </a:endParaRPr>
          </a:p>
          <a:p>
            <a:pPr>
              <a:lnSpc>
                <a:spcPct val="107000"/>
              </a:lnSpc>
              <a:spcAft>
                <a:spcPts val="800"/>
              </a:spcAft>
              <a:buNone/>
            </a:pPr>
            <a:r>
              <a:rPr lang="en-US" sz="1800" b="0" dirty="0">
                <a:effectLst/>
                <a:latin typeface="Times New Roman" panose="02020603050405020304" pitchFamily="18" charset="0"/>
              </a:rPr>
              <a:t>As we go through the update on training modules, we will also be going through an upgrade of </a:t>
            </a:r>
            <a:r>
              <a:rPr lang="en-US" sz="1800" b="0" dirty="0" err="1">
                <a:effectLst/>
                <a:latin typeface="Times New Roman" panose="02020603050405020304" pitchFamily="18" charset="0"/>
              </a:rPr>
              <a:t>Uwinsite</a:t>
            </a:r>
            <a:r>
              <a:rPr lang="en-US" sz="1800" b="0" dirty="0">
                <a:effectLst/>
                <a:latin typeface="Times New Roman" panose="02020603050405020304" pitchFamily="18" charset="0"/>
              </a:rPr>
              <a:t> finance to a new look and feel.  Each module will be updated separately and is a requirement pushed through by Oracle.  As these modules are upgraded, the training materials will be updated to reflect this new look.  The first module to undergo these changes will be the procurement module.  In addition to the new look, we will be implementing what we call “punch out” catalogs where commonly purchased items will be available, such as laptops, office supplies and other commonly procured low value items.</a:t>
            </a:r>
            <a:endParaRPr lang="en-US" b="0" dirty="0"/>
          </a:p>
          <a:p>
            <a:endParaRPr lang="en-US" b="1" dirty="0">
              <a:ea typeface="Calibri"/>
              <a:cs typeface="Calibri"/>
            </a:endParaRPr>
          </a:p>
          <a:p>
            <a:r>
              <a:rPr lang="en-US" b="1" dirty="0">
                <a:ea typeface="Calibri"/>
                <a:cs typeface="Calibri"/>
              </a:rPr>
              <a:t>The next few slides relate to common reminders and procedures within finance that will help year end.  These include links to submitting journal entries, how to open a trust account, how to ask for changes on a </a:t>
            </a:r>
            <a:r>
              <a:rPr lang="en-US" b="1" dirty="0" err="1">
                <a:ea typeface="Calibri"/>
                <a:cs typeface="Calibri"/>
              </a:rPr>
              <a:t>pcard</a:t>
            </a:r>
            <a:r>
              <a:rPr lang="en-US" b="1" dirty="0">
                <a:ea typeface="Calibri"/>
                <a:cs typeface="Calibri"/>
              </a:rPr>
              <a:t>, what to do with incoming donations, how to rent a POS terminal for an event, etc.  I will not be reviewing these, however, you will all be sent these slides to go over at any time.  There are also how-to slides in this deck to review.  This concludes the formal presentation and we welcome any questions at this time.</a:t>
            </a:r>
          </a:p>
        </p:txBody>
      </p:sp>
      <p:sp>
        <p:nvSpPr>
          <p:cNvPr id="4" name="Slide Number Placeholder 3">
            <a:extLst>
              <a:ext uri="{FF2B5EF4-FFF2-40B4-BE49-F238E27FC236}">
                <a16:creationId xmlns:a16="http://schemas.microsoft.com/office/drawing/2014/main" id="{00D3D474-29EF-4763-B806-362C82538AF6}"/>
              </a:ext>
            </a:extLst>
          </p:cNvPr>
          <p:cNvSpPr>
            <a:spLocks noGrp="1"/>
          </p:cNvSpPr>
          <p:nvPr>
            <p:ph type="sldNum" sz="quarter" idx="5"/>
          </p:nvPr>
        </p:nvSpPr>
        <p:spPr/>
        <p:txBody>
          <a:bodyPr/>
          <a:lstStyle/>
          <a:p>
            <a:fld id="{3CF11C4C-C8A2-4E0C-9426-759EE3891B75}" type="slidenum">
              <a:rPr lang="en-CA" smtClean="0"/>
              <a:t>18</a:t>
            </a:fld>
            <a:endParaRPr lang="en-CA"/>
          </a:p>
        </p:txBody>
      </p:sp>
    </p:spTree>
    <p:extLst>
      <p:ext uri="{BB962C8B-B14F-4D97-AF65-F5344CB8AC3E}">
        <p14:creationId xmlns:p14="http://schemas.microsoft.com/office/powerpoint/2010/main" val="2341601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Miguel</a:t>
            </a:r>
          </a:p>
        </p:txBody>
      </p:sp>
      <p:sp>
        <p:nvSpPr>
          <p:cNvPr id="4" name="Slide Number Placeholder 3"/>
          <p:cNvSpPr>
            <a:spLocks noGrp="1"/>
          </p:cNvSpPr>
          <p:nvPr>
            <p:ph type="sldNum" sz="quarter" idx="5"/>
          </p:nvPr>
        </p:nvSpPr>
        <p:spPr/>
        <p:txBody>
          <a:bodyPr/>
          <a:lstStyle/>
          <a:p>
            <a:fld id="{3CF11C4C-C8A2-4E0C-9426-759EE3891B75}" type="slidenum">
              <a:rPr lang="en-CA" smtClean="0"/>
              <a:t>19</a:t>
            </a:fld>
            <a:endParaRPr lang="en-CA"/>
          </a:p>
        </p:txBody>
      </p:sp>
    </p:spTree>
    <p:extLst>
      <p:ext uri="{BB962C8B-B14F-4D97-AF65-F5344CB8AC3E}">
        <p14:creationId xmlns:p14="http://schemas.microsoft.com/office/powerpoint/2010/main" val="290248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Jen</a:t>
            </a:r>
          </a:p>
          <a:p>
            <a:pPr marL="0" indent="0">
              <a:buClr>
                <a:srgbClr val="005596"/>
              </a:buClr>
              <a:buFont typeface="Wingdings" panose="05000000000000000000" pitchFamily="2" charset="2"/>
              <a:buNone/>
            </a:pPr>
            <a:endParaRPr lang="en-US" sz="1200" b="1" dirty="0">
              <a:cs typeface="Calibri"/>
            </a:endParaRPr>
          </a:p>
          <a:p>
            <a:pPr>
              <a:lnSpc>
                <a:spcPct val="107000"/>
              </a:lnSpc>
              <a:spcAft>
                <a:spcPts val="800"/>
              </a:spcAft>
              <a:buNone/>
            </a:pPr>
            <a:r>
              <a:rPr lang="en-CA" sz="1800" b="1" dirty="0">
                <a:effectLst/>
                <a:latin typeface="Times New Roman" panose="02020603050405020304" pitchFamily="18" charset="0"/>
                <a:ea typeface="Aptos" panose="020B0004020202020204" pitchFamily="34" charset="0"/>
              </a:rPr>
              <a:t>Good morning, everyone, and welcome to our annual Fiscal Year End Training session.</a:t>
            </a:r>
          </a:p>
          <a:p>
            <a:pPr>
              <a:lnSpc>
                <a:spcPct val="107000"/>
              </a:lnSpc>
              <a:spcAft>
                <a:spcPts val="800"/>
              </a:spcAft>
              <a:buNone/>
            </a:pPr>
            <a:endParaRPr lang="en-CA" sz="1800" dirty="0">
              <a:effectLst/>
              <a:latin typeface="Times New Roman" panose="02020603050405020304" pitchFamily="18" charset="0"/>
              <a:ea typeface="Aptos" panose="020B0004020202020204" pitchFamily="34" charset="0"/>
            </a:endParaRPr>
          </a:p>
          <a:p>
            <a:pPr>
              <a:lnSpc>
                <a:spcPct val="107000"/>
              </a:lnSpc>
              <a:spcAft>
                <a:spcPts val="800"/>
              </a:spcAft>
              <a:buNone/>
            </a:pPr>
            <a:r>
              <a:rPr lang="en-CA" sz="1800" dirty="0">
                <a:effectLst/>
                <a:latin typeface="Times New Roman" panose="02020603050405020304" pitchFamily="18" charset="0"/>
                <a:ea typeface="Aptos" panose="020B0004020202020204" pitchFamily="34" charset="0"/>
              </a:rPr>
              <a:t>We’re thrilled to see such a great turnout again this year, and we appreciate you taking the time to join us.</a:t>
            </a:r>
          </a:p>
          <a:p>
            <a:pPr>
              <a:lnSpc>
                <a:spcPct val="107000"/>
              </a:lnSpc>
              <a:spcAft>
                <a:spcPts val="800"/>
              </a:spcAft>
              <a:buNone/>
            </a:pPr>
            <a:endParaRPr lang="en-CA" sz="1800" dirty="0">
              <a:effectLst/>
              <a:latin typeface="Times New Roman" panose="02020603050405020304" pitchFamily="18" charset="0"/>
              <a:ea typeface="Aptos" panose="020B0004020202020204" pitchFamily="34" charset="0"/>
            </a:endParaRPr>
          </a:p>
          <a:p>
            <a:pPr>
              <a:lnSpc>
                <a:spcPct val="107000"/>
              </a:lnSpc>
              <a:spcAft>
                <a:spcPts val="800"/>
              </a:spcAft>
              <a:buNone/>
            </a:pPr>
            <a:r>
              <a:rPr lang="en-CA" sz="1800" dirty="0">
                <a:effectLst/>
                <a:latin typeface="Times New Roman" panose="02020603050405020304" pitchFamily="18" charset="0"/>
                <a:ea typeface="Aptos" panose="020B0004020202020204" pitchFamily="34" charset="0"/>
              </a:rPr>
              <a:t>Today’s session is designed to walk you through the key deadlines and requirements as we approach our April 30th fiscal year end and prepare the 2025/2026 financial statements. Following the timelines outlined in this presentation is essential to help the Finance team meet our financial reporting requirements.</a:t>
            </a:r>
          </a:p>
          <a:p>
            <a:pPr>
              <a:lnSpc>
                <a:spcPct val="107000"/>
              </a:lnSpc>
              <a:spcAft>
                <a:spcPts val="800"/>
              </a:spcAft>
              <a:buNone/>
            </a:pPr>
            <a:endParaRPr lang="en-CA" sz="1800" dirty="0">
              <a:effectLst/>
              <a:latin typeface="Times New Roman" panose="02020603050405020304" pitchFamily="18" charset="0"/>
              <a:ea typeface="Aptos" panose="020B0004020202020204" pitchFamily="34" charset="0"/>
            </a:endParaRPr>
          </a:p>
          <a:p>
            <a:pPr>
              <a:lnSpc>
                <a:spcPct val="107000"/>
              </a:lnSpc>
              <a:spcAft>
                <a:spcPts val="800"/>
              </a:spcAft>
              <a:buNone/>
            </a:pPr>
            <a:r>
              <a:rPr lang="en-CA" sz="1800" dirty="0">
                <a:effectLst/>
                <a:latin typeface="Times New Roman" panose="02020603050405020304" pitchFamily="18" charset="0"/>
                <a:ea typeface="Aptos" panose="020B0004020202020204" pitchFamily="34" charset="0"/>
              </a:rPr>
              <a:t>As always, our Finance team is here to support you through this process and answer any questions you may have. Our goal is for today’s session to provide you with a clear understanding of what’s expected during this busy time of year, and to help make the year end process as smooth as possible for everyone involved.</a:t>
            </a:r>
          </a:p>
          <a:p>
            <a:pPr>
              <a:lnSpc>
                <a:spcPct val="107000"/>
              </a:lnSpc>
              <a:spcAft>
                <a:spcPts val="800"/>
              </a:spcAft>
              <a:buNone/>
            </a:pPr>
            <a:endParaRPr lang="en-CA" sz="1800" dirty="0">
              <a:effectLst/>
              <a:latin typeface="Times New Roman" panose="02020603050405020304" pitchFamily="18" charset="0"/>
              <a:ea typeface="Aptos" panose="020B0004020202020204" pitchFamily="34" charset="0"/>
            </a:endParaRPr>
          </a:p>
          <a:p>
            <a:pPr>
              <a:lnSpc>
                <a:spcPct val="107000"/>
              </a:lnSpc>
              <a:spcAft>
                <a:spcPts val="800"/>
              </a:spcAft>
              <a:buNone/>
            </a:pPr>
            <a:r>
              <a:rPr lang="en-CA" sz="1800" dirty="0">
                <a:effectLst/>
                <a:latin typeface="Times New Roman" panose="02020603050405020304" pitchFamily="18" charset="0"/>
                <a:ea typeface="Aptos" panose="020B0004020202020204" pitchFamily="34" charset="0"/>
              </a:rPr>
              <a:t>We encourage you to use this time to ask questions—but to keep things running on schedule, we kindly ask that you hold your questions until the end of the presentation. We've built in time for Q&amp;A, and any questions we don't get to can be sent to the contacts listed at the end of the slide deck. You can also submit questions in the chat throughout the presentation, and we'll address them during the Q&amp;A portion.</a:t>
            </a:r>
          </a:p>
          <a:p>
            <a:pPr>
              <a:lnSpc>
                <a:spcPct val="107000"/>
              </a:lnSpc>
              <a:spcAft>
                <a:spcPts val="800"/>
              </a:spcAft>
              <a:buNone/>
            </a:pPr>
            <a:endParaRPr lang="en-CA" sz="1800" dirty="0">
              <a:effectLst/>
              <a:latin typeface="Times New Roman" panose="02020603050405020304" pitchFamily="18" charset="0"/>
              <a:ea typeface="Aptos" panose="020B0004020202020204" pitchFamily="34" charset="0"/>
            </a:endParaRPr>
          </a:p>
          <a:p>
            <a:pPr>
              <a:lnSpc>
                <a:spcPct val="107000"/>
              </a:lnSpc>
              <a:spcAft>
                <a:spcPts val="800"/>
              </a:spcAft>
              <a:buNone/>
            </a:pPr>
            <a:r>
              <a:rPr lang="en-CA" sz="1800" dirty="0">
                <a:effectLst/>
                <a:latin typeface="Times New Roman" panose="02020603050405020304" pitchFamily="18" charset="0"/>
                <a:ea typeface="Aptos" panose="020B0004020202020204" pitchFamily="34" charset="0"/>
              </a:rPr>
              <a:t>Before diving in, I’d like to introduce the members of the Finance team who’ll be guiding you through today’s session:</a:t>
            </a:r>
          </a:p>
          <a:p>
            <a:pPr>
              <a:lnSpc>
                <a:spcPct val="107000"/>
              </a:lnSpc>
              <a:spcAft>
                <a:spcPts val="800"/>
              </a:spcAft>
              <a:buNone/>
            </a:pPr>
            <a:endParaRPr lang="en-CA" sz="1800" dirty="0">
              <a:effectLst/>
              <a:latin typeface="Times New Roman" panose="02020603050405020304" pitchFamily="18" charset="0"/>
              <a:ea typeface="Aptos" panose="020B00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b="1" dirty="0">
                <a:effectLst/>
                <a:latin typeface="Times New Roman" panose="02020603050405020304" pitchFamily="18" charset="0"/>
                <a:ea typeface="Aptos" panose="020B0004020202020204" pitchFamily="34" charset="0"/>
              </a:rPr>
              <a:t>I am Jenifer Gritke</a:t>
            </a:r>
            <a:r>
              <a:rPr lang="en-CA" sz="1800" dirty="0">
                <a:effectLst/>
                <a:latin typeface="Times New Roman" panose="02020603050405020304" pitchFamily="18" charset="0"/>
                <a:ea typeface="Aptos" panose="020B0004020202020204" pitchFamily="34" charset="0"/>
              </a:rPr>
              <a:t>, Financial Controller. I am responsible for consolidation of all year end financials.</a:t>
            </a:r>
          </a:p>
          <a:p>
            <a:pPr marL="342900" lvl="0" indent="-342900">
              <a:lnSpc>
                <a:spcPct val="107000"/>
              </a:lnSpc>
              <a:spcAft>
                <a:spcPts val="800"/>
              </a:spcAft>
              <a:buSzPts val="1000"/>
              <a:buFont typeface="Symbol" panose="05050102010706020507" pitchFamily="18" charset="2"/>
              <a:buChar char=""/>
              <a:tabLst>
                <a:tab pos="457200" algn="l"/>
              </a:tabLst>
            </a:pPr>
            <a:r>
              <a:rPr lang="en-CA" sz="1800" b="1" dirty="0">
                <a:effectLst/>
                <a:latin typeface="Times New Roman" panose="02020603050405020304" pitchFamily="18" charset="0"/>
                <a:ea typeface="Aptos" panose="020B0004020202020204" pitchFamily="34" charset="0"/>
              </a:rPr>
              <a:t>Your main point of contact will be Eric Gee</a:t>
            </a:r>
            <a:r>
              <a:rPr lang="en-CA" sz="1800" dirty="0">
                <a:effectLst/>
                <a:latin typeface="Times New Roman" panose="02020603050405020304" pitchFamily="18" charset="0"/>
                <a:ea typeface="Aptos" panose="020B0004020202020204" pitchFamily="34" charset="0"/>
              </a:rPr>
              <a:t>, Senior Accountant, who will help me to oversee the process and ensure deadlines are followed.  He will also help guide any questions or training needs on campus.</a:t>
            </a:r>
          </a:p>
          <a:p>
            <a:pPr marL="342900" lvl="0" indent="-342900">
              <a:lnSpc>
                <a:spcPct val="107000"/>
              </a:lnSpc>
              <a:spcAft>
                <a:spcPts val="800"/>
              </a:spcAft>
              <a:buSzPts val="1000"/>
              <a:buFont typeface="Symbol" panose="05050102010706020507" pitchFamily="18" charset="2"/>
              <a:buChar char=""/>
              <a:tabLst>
                <a:tab pos="457200" algn="l"/>
              </a:tabLst>
            </a:pPr>
            <a:r>
              <a:rPr lang="en-CA" sz="1800" b="1" dirty="0">
                <a:effectLst/>
                <a:latin typeface="Times New Roman" panose="02020603050405020304" pitchFamily="18" charset="0"/>
                <a:ea typeface="Aptos" panose="020B0004020202020204" pitchFamily="34" charset="0"/>
              </a:rPr>
              <a:t>Paige Sowerby, </a:t>
            </a:r>
            <a:r>
              <a:rPr lang="en-CA" sz="1800" b="0" dirty="0">
                <a:effectLst/>
                <a:latin typeface="Times New Roman" panose="02020603050405020304" pitchFamily="18" charset="0"/>
                <a:ea typeface="Aptos" panose="020B0004020202020204" pitchFamily="34" charset="0"/>
              </a:rPr>
              <a:t>our Director Financial Reporting, will guide us through any capital asset related deadlines and also manages the procurement department.</a:t>
            </a:r>
            <a:endParaRPr lang="en-CA" sz="1800" b="1" dirty="0">
              <a:effectLst/>
              <a:latin typeface="Times New Roman" panose="02020603050405020304" pitchFamily="18" charset="0"/>
              <a:ea typeface="Aptos" panose="020B00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b="1" dirty="0">
                <a:effectLst/>
                <a:latin typeface="Times New Roman" panose="02020603050405020304" pitchFamily="18" charset="0"/>
                <a:ea typeface="Aptos" panose="020B0004020202020204" pitchFamily="34" charset="0"/>
              </a:rPr>
              <a:t>Isabel Giurdanella</a:t>
            </a:r>
            <a:r>
              <a:rPr lang="en-CA" sz="1800" dirty="0">
                <a:effectLst/>
                <a:latin typeface="Times New Roman" panose="02020603050405020304" pitchFamily="18" charset="0"/>
                <a:ea typeface="Aptos" panose="020B0004020202020204" pitchFamily="34" charset="0"/>
              </a:rPr>
              <a:t> our Senior Accounts Payable Coordinator will provide key information on travel expense reports, invoice deadlines, and AP-related matters.</a:t>
            </a:r>
          </a:p>
          <a:p>
            <a:pPr marL="342900" lvl="0" indent="-342900">
              <a:lnSpc>
                <a:spcPct val="107000"/>
              </a:lnSpc>
              <a:spcAft>
                <a:spcPts val="800"/>
              </a:spcAft>
              <a:buSzPts val="1000"/>
              <a:buFont typeface="Symbol" panose="05050102010706020507" pitchFamily="18" charset="2"/>
              <a:buChar char=""/>
              <a:tabLst>
                <a:tab pos="457200" algn="l"/>
              </a:tabLst>
            </a:pPr>
            <a:r>
              <a:rPr lang="en-CA" sz="1800" b="1" dirty="0">
                <a:effectLst/>
                <a:latin typeface="Times New Roman" panose="02020603050405020304" pitchFamily="18" charset="0"/>
                <a:ea typeface="Aptos" panose="020B0004020202020204" pitchFamily="34" charset="0"/>
              </a:rPr>
              <a:t>Lili Smallwood-</a:t>
            </a:r>
            <a:r>
              <a:rPr lang="en-CA" sz="1800" b="1" dirty="0" err="1">
                <a:effectLst/>
                <a:latin typeface="Times New Roman" panose="02020603050405020304" pitchFamily="18" charset="0"/>
                <a:ea typeface="Aptos" panose="020B0004020202020204" pitchFamily="34" charset="0"/>
              </a:rPr>
              <a:t>Dragaca</a:t>
            </a:r>
            <a:r>
              <a:rPr lang="en-CA" sz="1800" dirty="0">
                <a:effectLst/>
                <a:latin typeface="Times New Roman" panose="02020603050405020304" pitchFamily="18" charset="0"/>
                <a:ea typeface="Aptos" panose="020B0004020202020204" pitchFamily="34" charset="0"/>
              </a:rPr>
              <a:t>, representing Procurement, will speak to the purchasing card requirements and deadlines.</a:t>
            </a: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effectLst/>
                <a:latin typeface="Times New Roman" panose="02020603050405020304" pitchFamily="18" charset="0"/>
                <a:ea typeface="Aptos" panose="020B0004020202020204" pitchFamily="34" charset="0"/>
              </a:rPr>
              <a:t>And finally, </a:t>
            </a:r>
            <a:r>
              <a:rPr lang="en-CA" sz="1800" b="1" dirty="0">
                <a:effectLst/>
                <a:latin typeface="Times New Roman" panose="02020603050405020304" pitchFamily="18" charset="0"/>
                <a:ea typeface="Aptos" panose="020B0004020202020204" pitchFamily="34" charset="0"/>
              </a:rPr>
              <a:t>Dario Pavia</a:t>
            </a:r>
            <a:r>
              <a:rPr lang="en-CA" sz="1800" dirty="0">
                <a:effectLst/>
                <a:latin typeface="Times New Roman" panose="02020603050405020304" pitchFamily="18" charset="0"/>
                <a:ea typeface="Aptos" panose="020B0004020202020204" pitchFamily="34" charset="0"/>
              </a:rPr>
              <a:t>, our Corporate Buyer, will walk you through the purchase order process, payment requests, and procurement procedures.</a:t>
            </a:r>
          </a:p>
          <a:p>
            <a:pPr marL="0" lvl="0" indent="0">
              <a:lnSpc>
                <a:spcPct val="107000"/>
              </a:lnSpc>
              <a:spcAft>
                <a:spcPts val="800"/>
              </a:spcAft>
              <a:buSzPts val="1000"/>
              <a:buFont typeface="Symbol" panose="05050102010706020507" pitchFamily="18" charset="2"/>
              <a:buNone/>
              <a:tabLst>
                <a:tab pos="457200" algn="l"/>
              </a:tabLst>
            </a:pPr>
            <a:endParaRPr lang="en-CA" sz="1800" dirty="0">
              <a:effectLst/>
              <a:latin typeface="Times New Roman" panose="02020603050405020304" pitchFamily="18" charset="0"/>
              <a:ea typeface="Aptos" panose="020B0004020202020204" pitchFamily="34" charset="0"/>
            </a:endParaRPr>
          </a:p>
          <a:p>
            <a:pPr>
              <a:lnSpc>
                <a:spcPct val="107000"/>
              </a:lnSpc>
              <a:spcAft>
                <a:spcPts val="800"/>
              </a:spcAft>
              <a:buNone/>
            </a:pPr>
            <a:r>
              <a:rPr lang="en-CA" sz="1800" dirty="0">
                <a:effectLst/>
                <a:latin typeface="Times New Roman" panose="02020603050405020304" pitchFamily="18" charset="0"/>
                <a:ea typeface="Aptos" panose="020B0004020202020204" pitchFamily="34" charset="0"/>
              </a:rPr>
              <a:t>You’ll receive a copy of the presentation slides after the session. As a quick reminder, please mute your microphones and use the “raise hand” feature for any questions during the Q&amp;A.</a:t>
            </a:r>
          </a:p>
          <a:p>
            <a:pPr>
              <a:lnSpc>
                <a:spcPct val="107000"/>
              </a:lnSpc>
              <a:spcAft>
                <a:spcPts val="800"/>
              </a:spcAft>
              <a:buNone/>
            </a:pPr>
            <a:endParaRPr lang="en-CA" sz="1800" dirty="0">
              <a:effectLst/>
              <a:latin typeface="Times New Roman" panose="02020603050405020304" pitchFamily="18" charset="0"/>
              <a:ea typeface="Aptos" panose="020B0004020202020204" pitchFamily="34" charset="0"/>
            </a:endParaRPr>
          </a:p>
          <a:p>
            <a:pPr>
              <a:lnSpc>
                <a:spcPct val="107000"/>
              </a:lnSpc>
              <a:spcAft>
                <a:spcPts val="800"/>
              </a:spcAft>
            </a:pPr>
            <a:r>
              <a:rPr lang="en-CA" sz="1800" dirty="0">
                <a:effectLst/>
                <a:latin typeface="Times New Roman" panose="02020603050405020304" pitchFamily="18" charset="0"/>
                <a:ea typeface="Aptos" panose="020B0004020202020204" pitchFamily="34" charset="0"/>
              </a:rPr>
              <a:t>And with that, I’ll hand things over to </a:t>
            </a:r>
            <a:r>
              <a:rPr lang="en-CA" sz="1800" b="1" dirty="0">
                <a:effectLst/>
                <a:latin typeface="Times New Roman" panose="02020603050405020304" pitchFamily="18" charset="0"/>
                <a:ea typeface="Aptos" panose="020B0004020202020204" pitchFamily="34" charset="0"/>
              </a:rPr>
              <a:t>Lili</a:t>
            </a:r>
            <a:r>
              <a:rPr lang="en-CA" sz="1800" dirty="0">
                <a:effectLst/>
                <a:latin typeface="Times New Roman" panose="02020603050405020304" pitchFamily="18" charset="0"/>
                <a:ea typeface="Aptos" panose="020B0004020202020204" pitchFamily="34" charset="0"/>
              </a:rPr>
              <a:t>, who will kick us off with an overview of Purchasing Cards.</a:t>
            </a:r>
          </a:p>
          <a:p>
            <a:pPr>
              <a:buClr>
                <a:srgbClr val="005596"/>
              </a:buClr>
            </a:pPr>
            <a:endParaRPr lang="en-CA" sz="1300" b="1" dirty="0"/>
          </a:p>
        </p:txBody>
      </p:sp>
      <p:sp>
        <p:nvSpPr>
          <p:cNvPr id="4" name="Slide Number Placeholder 3"/>
          <p:cNvSpPr>
            <a:spLocks noGrp="1"/>
          </p:cNvSpPr>
          <p:nvPr>
            <p:ph type="sldNum" sz="quarter" idx="5"/>
          </p:nvPr>
        </p:nvSpPr>
        <p:spPr/>
        <p:txBody>
          <a:bodyPr/>
          <a:lstStyle/>
          <a:p>
            <a:fld id="{3CF11C4C-C8A2-4E0C-9426-759EE3891B75}" type="slidenum">
              <a:rPr lang="en-CA" smtClean="0"/>
              <a:t>2</a:t>
            </a:fld>
            <a:endParaRPr lang="en-CA"/>
          </a:p>
        </p:txBody>
      </p:sp>
    </p:spTree>
    <p:extLst>
      <p:ext uri="{BB962C8B-B14F-4D97-AF65-F5344CB8AC3E}">
        <p14:creationId xmlns:p14="http://schemas.microsoft.com/office/powerpoint/2010/main" val="875621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D3337-C88B-14AC-EBFD-34AC9968A7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5D7567-D16E-8CC1-0762-D971B8B10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8FD62-4457-1192-F0C5-E1C5DA19CC8A}"/>
              </a:ext>
            </a:extLst>
          </p:cNvPr>
          <p:cNvSpPr>
            <a:spLocks noGrp="1"/>
          </p:cNvSpPr>
          <p:nvPr>
            <p:ph type="body" idx="1"/>
          </p:nvPr>
        </p:nvSpPr>
        <p:spPr/>
        <p:txBody>
          <a:bodyPr/>
          <a:lstStyle/>
          <a:p>
            <a:r>
              <a:rPr lang="en-US" b="1" dirty="0"/>
              <a:t>Jen</a:t>
            </a:r>
          </a:p>
          <a:p>
            <a:endParaRPr lang="en-US" b="1" dirty="0">
              <a:cs typeface="Calibri"/>
            </a:endParaRPr>
          </a:p>
          <a:p>
            <a:pPr>
              <a:lnSpc>
                <a:spcPct val="107000"/>
              </a:lnSpc>
              <a:spcAft>
                <a:spcPts val="800"/>
              </a:spcAft>
              <a:buNone/>
            </a:pPr>
            <a:r>
              <a:rPr lang="en-CA" sz="1800" dirty="0">
                <a:effectLst/>
                <a:latin typeface="Times New Roman" panose="02020603050405020304" pitchFamily="18" charset="0"/>
                <a:ea typeface="Times New Roman" panose="02020603050405020304" pitchFamily="18" charset="0"/>
              </a:rPr>
              <a:t>The next few slides may look familiar to many of you, as they’ve been carried over from previous year end training sessions. While they’re not new, we felt it was still important to keep them in this year’s presentation because they cover </a:t>
            </a:r>
            <a:r>
              <a:rPr lang="en-CA" sz="1800" b="1" dirty="0">
                <a:effectLst/>
                <a:latin typeface="Times New Roman" panose="02020603050405020304" pitchFamily="18" charset="0"/>
                <a:ea typeface="Times New Roman" panose="02020603050405020304" pitchFamily="18" charset="0"/>
              </a:rPr>
              <a:t>foundational finance processes</a:t>
            </a:r>
            <a:r>
              <a:rPr lang="en-CA" sz="1800" dirty="0">
                <a:effectLst/>
                <a:latin typeface="Times New Roman" panose="02020603050405020304" pitchFamily="18" charset="0"/>
                <a:ea typeface="Times New Roman" panose="02020603050405020304" pitchFamily="18" charset="0"/>
              </a:rPr>
              <a:t> that are helpful to reference during year end.</a:t>
            </a:r>
          </a:p>
          <a:p>
            <a:pPr>
              <a:lnSpc>
                <a:spcPct val="107000"/>
              </a:lnSpc>
              <a:spcAft>
                <a:spcPts val="800"/>
              </a:spcAft>
              <a:buNone/>
            </a:pPr>
            <a:endParaRPr lang="en-CA" sz="1800" dirty="0">
              <a:effectLst/>
              <a:latin typeface="Times New Roman" panose="02020603050405020304" pitchFamily="18" charset="0"/>
              <a:ea typeface="Aptos" panose="020B0004020202020204" pitchFamily="34" charset="0"/>
            </a:endParaRPr>
          </a:p>
          <a:p>
            <a:pPr>
              <a:lnSpc>
                <a:spcPct val="107000"/>
              </a:lnSpc>
              <a:spcAft>
                <a:spcPts val="800"/>
              </a:spcAft>
              <a:buNone/>
            </a:pPr>
            <a:r>
              <a:rPr lang="en-CA" sz="1800" dirty="0">
                <a:effectLst/>
                <a:latin typeface="Times New Roman" panose="02020603050405020304" pitchFamily="18" charset="0"/>
                <a:ea typeface="Times New Roman" panose="02020603050405020304" pitchFamily="18" charset="0"/>
              </a:rPr>
              <a:t>I won’t be walking through each point line-by-line today, but I encourage you to take some time to review them on your own. If anything stands out or if you have questions about these slides—whether it’s about submitting journal entries, AR processes, or cash handling—please don’t hesitate to reach out to me directly.</a:t>
            </a:r>
          </a:p>
          <a:p>
            <a:pPr>
              <a:lnSpc>
                <a:spcPct val="107000"/>
              </a:lnSpc>
              <a:spcAft>
                <a:spcPts val="800"/>
              </a:spcAft>
              <a:buNone/>
            </a:pPr>
            <a:endParaRPr lang="en-CA" sz="1800" dirty="0">
              <a:effectLst/>
              <a:latin typeface="Times New Roman" panose="02020603050405020304" pitchFamily="18" charset="0"/>
              <a:ea typeface="Aptos" panose="020B0004020202020204" pitchFamily="34" charset="0"/>
            </a:endParaRPr>
          </a:p>
          <a:p>
            <a:endParaRPr lang="en-US" b="1" dirty="0">
              <a:cs typeface="Calibri"/>
            </a:endParaRPr>
          </a:p>
        </p:txBody>
      </p:sp>
      <p:sp>
        <p:nvSpPr>
          <p:cNvPr id="4" name="Slide Number Placeholder 3">
            <a:extLst>
              <a:ext uri="{FF2B5EF4-FFF2-40B4-BE49-F238E27FC236}">
                <a16:creationId xmlns:a16="http://schemas.microsoft.com/office/drawing/2014/main" id="{09DDC1FE-E176-5F5A-8021-DD83667B424E}"/>
              </a:ext>
            </a:extLst>
          </p:cNvPr>
          <p:cNvSpPr>
            <a:spLocks noGrp="1"/>
          </p:cNvSpPr>
          <p:nvPr>
            <p:ph type="sldNum" sz="quarter" idx="5"/>
          </p:nvPr>
        </p:nvSpPr>
        <p:spPr/>
        <p:txBody>
          <a:bodyPr/>
          <a:lstStyle/>
          <a:p>
            <a:fld id="{3CF11C4C-C8A2-4E0C-9426-759EE3891B75}" type="slidenum">
              <a:rPr lang="en-CA" smtClean="0"/>
              <a:t>20</a:t>
            </a:fld>
            <a:endParaRPr lang="en-CA"/>
          </a:p>
        </p:txBody>
      </p:sp>
    </p:spTree>
    <p:extLst>
      <p:ext uri="{BB962C8B-B14F-4D97-AF65-F5344CB8AC3E}">
        <p14:creationId xmlns:p14="http://schemas.microsoft.com/office/powerpoint/2010/main" val="4098884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Miguel</a:t>
            </a:r>
          </a:p>
          <a:p>
            <a:endParaRPr lang="en-US" b="1"/>
          </a:p>
          <a:p>
            <a:pPr>
              <a:lnSpc>
                <a:spcPct val="107000"/>
              </a:lnSpc>
              <a:spcAft>
                <a:spcPts val="800"/>
              </a:spcAft>
              <a:buNone/>
            </a:pPr>
            <a:r>
              <a:rPr lang="en-CA" sz="1200">
                <a:effectLst/>
                <a:latin typeface="Times New Roman" panose="02020603050405020304" pitchFamily="18" charset="0"/>
                <a:ea typeface="Times New Roman" panose="02020603050405020304" pitchFamily="18" charset="0"/>
              </a:rPr>
              <a:t>That said, there is </a:t>
            </a:r>
            <a:r>
              <a:rPr lang="en-CA" sz="1200" b="1">
                <a:effectLst/>
                <a:latin typeface="Times New Roman" panose="02020603050405020304" pitchFamily="18" charset="0"/>
                <a:ea typeface="Times New Roman" panose="02020603050405020304" pitchFamily="18" charset="0"/>
              </a:rPr>
              <a:t>one item I want to highlight</a:t>
            </a:r>
            <a:r>
              <a:rPr lang="en-CA" sz="1200">
                <a:effectLst/>
                <a:latin typeface="Times New Roman" panose="02020603050405020304" pitchFamily="18" charset="0"/>
                <a:ea typeface="Times New Roman" panose="02020603050405020304" pitchFamily="18" charset="0"/>
              </a:rPr>
              <a:t>, and that’s in regard to </a:t>
            </a:r>
            <a:r>
              <a:rPr lang="en-CA" sz="1200" b="1">
                <a:effectLst/>
                <a:latin typeface="Times New Roman" panose="02020603050405020304" pitchFamily="18" charset="0"/>
                <a:ea typeface="Times New Roman" panose="02020603050405020304" pitchFamily="18" charset="0"/>
              </a:rPr>
              <a:t>print and stationery purchases</a:t>
            </a:r>
            <a:r>
              <a:rPr lang="en-CA" sz="1200">
                <a:effectLst/>
                <a:latin typeface="Times New Roman" panose="02020603050405020304" pitchFamily="18" charset="0"/>
                <a:ea typeface="Times New Roman" panose="02020603050405020304" pitchFamily="18" charset="0"/>
              </a:rPr>
              <a:t>.</a:t>
            </a:r>
          </a:p>
          <a:p>
            <a:pPr>
              <a:lnSpc>
                <a:spcPct val="107000"/>
              </a:lnSpc>
              <a:spcAft>
                <a:spcPts val="800"/>
              </a:spcAft>
              <a:buNone/>
            </a:pPr>
            <a:endParaRPr lang="en-CA" sz="1200">
              <a:effectLst/>
              <a:latin typeface="Times New Roman" panose="02020603050405020304" pitchFamily="18" charset="0"/>
              <a:ea typeface="Aptos" panose="020B0004020202020204" pitchFamily="34" charset="0"/>
            </a:endParaRPr>
          </a:p>
          <a:p>
            <a:pPr>
              <a:lnSpc>
                <a:spcPct val="107000"/>
              </a:lnSpc>
              <a:spcAft>
                <a:spcPts val="800"/>
              </a:spcAft>
              <a:buNone/>
            </a:pPr>
            <a:r>
              <a:rPr lang="en-CA" sz="1200">
                <a:effectLst/>
                <a:latin typeface="Times New Roman" panose="02020603050405020304" pitchFamily="18" charset="0"/>
                <a:ea typeface="Times New Roman" panose="02020603050405020304" pitchFamily="18" charset="0"/>
              </a:rPr>
              <a:t>Under a </a:t>
            </a:r>
            <a:r>
              <a:rPr lang="en-CA" sz="1200" b="1">
                <a:effectLst/>
                <a:latin typeface="Times New Roman" panose="02020603050405020304" pitchFamily="18" charset="0"/>
                <a:ea typeface="Times New Roman" panose="02020603050405020304" pitchFamily="18" charset="0"/>
              </a:rPr>
              <a:t>provincial regulation passed in 2016</a:t>
            </a:r>
            <a:r>
              <a:rPr lang="en-CA" sz="1200">
                <a:effectLst/>
                <a:latin typeface="Times New Roman" panose="02020603050405020304" pitchFamily="18" charset="0"/>
                <a:ea typeface="Times New Roman" panose="02020603050405020304" pitchFamily="18" charset="0"/>
              </a:rPr>
              <a:t>, all corporations in Ontario—including universities—are required to </a:t>
            </a:r>
            <a:r>
              <a:rPr lang="en-CA" sz="1200" b="1">
                <a:effectLst/>
                <a:latin typeface="Times New Roman" panose="02020603050405020304" pitchFamily="18" charset="0"/>
                <a:ea typeface="Times New Roman" panose="02020603050405020304" pitchFamily="18" charset="0"/>
              </a:rPr>
              <a:t>report materials that bear the organization’s logo and could potentially end up in a blue box</a:t>
            </a:r>
            <a:r>
              <a:rPr lang="en-CA" sz="1200">
                <a:effectLst/>
                <a:latin typeface="Times New Roman" panose="02020603050405020304" pitchFamily="18" charset="0"/>
                <a:ea typeface="Times New Roman" panose="02020603050405020304" pitchFamily="18" charset="0"/>
              </a:rPr>
              <a:t>, such as flyers, envelopes, or printed promotional materials.</a:t>
            </a:r>
          </a:p>
          <a:p>
            <a:pPr>
              <a:lnSpc>
                <a:spcPct val="107000"/>
              </a:lnSpc>
              <a:spcAft>
                <a:spcPts val="800"/>
              </a:spcAft>
              <a:buNone/>
            </a:pPr>
            <a:endParaRPr lang="en-CA" sz="1200">
              <a:effectLst/>
              <a:latin typeface="Times New Roman" panose="02020603050405020304" pitchFamily="18" charset="0"/>
              <a:ea typeface="Aptos" panose="020B0004020202020204" pitchFamily="34" charset="0"/>
            </a:endParaRPr>
          </a:p>
          <a:p>
            <a:pPr>
              <a:lnSpc>
                <a:spcPct val="107000"/>
              </a:lnSpc>
              <a:spcAft>
                <a:spcPts val="800"/>
              </a:spcAft>
              <a:buNone/>
            </a:pPr>
            <a:r>
              <a:rPr lang="en-CA" sz="1200">
                <a:effectLst/>
                <a:latin typeface="Times New Roman" panose="02020603050405020304" pitchFamily="18" charset="0"/>
                <a:ea typeface="Times New Roman" panose="02020603050405020304" pitchFamily="18" charset="0"/>
              </a:rPr>
              <a:t>To support this reporting requirement, we’ve created a </a:t>
            </a:r>
            <a:r>
              <a:rPr lang="en-CA" sz="1200" b="1">
                <a:effectLst/>
                <a:latin typeface="Times New Roman" panose="02020603050405020304" pitchFamily="18" charset="0"/>
                <a:ea typeface="Times New Roman" panose="02020603050405020304" pitchFamily="18" charset="0"/>
              </a:rPr>
              <a:t>special classification code—“REC” for recycling</a:t>
            </a:r>
            <a:r>
              <a:rPr lang="en-CA" sz="1200">
                <a:effectLst/>
                <a:latin typeface="Times New Roman" panose="02020603050405020304" pitchFamily="18" charset="0"/>
                <a:ea typeface="Times New Roman" panose="02020603050405020304" pitchFamily="18" charset="0"/>
              </a:rPr>
              <a:t>—that should be included in your GL string when placing these types of purchase orders. If you forget to include the REC classification during the purchase process, that’s okay—we can correct it afterward using a </a:t>
            </a:r>
            <a:r>
              <a:rPr lang="en-CA" sz="1200" b="1">
                <a:effectLst/>
                <a:latin typeface="Times New Roman" panose="02020603050405020304" pitchFamily="18" charset="0"/>
                <a:ea typeface="Times New Roman" panose="02020603050405020304" pitchFamily="18" charset="0"/>
              </a:rPr>
              <a:t>journal entry</a:t>
            </a:r>
            <a:r>
              <a:rPr lang="en-CA" sz="1200">
                <a:effectLst/>
                <a:latin typeface="Times New Roman" panose="02020603050405020304" pitchFamily="18" charset="0"/>
                <a:ea typeface="Times New Roman" panose="02020603050405020304" pitchFamily="18" charset="0"/>
              </a:rPr>
              <a:t>, similar to how we handle PDF reallocations.</a:t>
            </a:r>
          </a:p>
          <a:p>
            <a:pPr>
              <a:lnSpc>
                <a:spcPct val="107000"/>
              </a:lnSpc>
              <a:spcAft>
                <a:spcPts val="800"/>
              </a:spcAft>
              <a:buNone/>
            </a:pPr>
            <a:endParaRPr lang="en-CA" sz="1200">
              <a:effectLst/>
              <a:latin typeface="Times New Roman" panose="02020603050405020304" pitchFamily="18" charset="0"/>
              <a:ea typeface="Aptos" panose="020B0004020202020204" pitchFamily="34" charset="0"/>
            </a:endParaRPr>
          </a:p>
          <a:p>
            <a:pPr>
              <a:lnSpc>
                <a:spcPct val="107000"/>
              </a:lnSpc>
              <a:spcAft>
                <a:spcPts val="800"/>
              </a:spcAft>
            </a:pPr>
            <a:r>
              <a:rPr lang="en-CA" sz="1200">
                <a:effectLst/>
                <a:latin typeface="Times New Roman" panose="02020603050405020304" pitchFamily="18" charset="0"/>
                <a:ea typeface="Times New Roman" panose="02020603050405020304" pitchFamily="18" charset="0"/>
              </a:rPr>
              <a:t>Just let us know, and we’ll help make the necessary adjustments.</a:t>
            </a:r>
            <a:endParaRPr lang="en-CA" sz="1200">
              <a:effectLst/>
              <a:latin typeface="Times New Roman" panose="02020603050405020304" pitchFamily="18" charset="0"/>
              <a:ea typeface="Aptos" panose="020B0004020202020204" pitchFamily="34" charset="0"/>
            </a:endParaRPr>
          </a:p>
          <a:p>
            <a:endParaRPr lang="en-US" b="1"/>
          </a:p>
          <a:p>
            <a:endParaRPr lang="en-US" b="1">
              <a:cs typeface="Calibri"/>
            </a:endParaRPr>
          </a:p>
        </p:txBody>
      </p:sp>
      <p:sp>
        <p:nvSpPr>
          <p:cNvPr id="4" name="Slide Number Placeholder 3"/>
          <p:cNvSpPr>
            <a:spLocks noGrp="1"/>
          </p:cNvSpPr>
          <p:nvPr>
            <p:ph type="sldNum" sz="quarter" idx="5"/>
          </p:nvPr>
        </p:nvSpPr>
        <p:spPr/>
        <p:txBody>
          <a:bodyPr/>
          <a:lstStyle/>
          <a:p>
            <a:fld id="{3CF11C4C-C8A2-4E0C-9426-759EE3891B75}" type="slidenum">
              <a:rPr lang="en-CA" smtClean="0"/>
              <a:t>21</a:t>
            </a:fld>
            <a:endParaRPr lang="en-CA"/>
          </a:p>
        </p:txBody>
      </p:sp>
    </p:spTree>
    <p:extLst>
      <p:ext uri="{BB962C8B-B14F-4D97-AF65-F5344CB8AC3E}">
        <p14:creationId xmlns:p14="http://schemas.microsoft.com/office/powerpoint/2010/main" val="3884206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CA" b="1"/>
              <a:t>Miguel</a:t>
            </a:r>
            <a:r>
              <a:rPr lang="en-CA"/>
              <a:t> </a:t>
            </a:r>
          </a:p>
          <a:p>
            <a:endParaRPr lang="en-CA"/>
          </a:p>
          <a:p>
            <a:pPr>
              <a:lnSpc>
                <a:spcPct val="107000"/>
              </a:lnSpc>
              <a:spcAft>
                <a:spcPts val="800"/>
              </a:spcAft>
              <a:buNone/>
            </a:pPr>
            <a:r>
              <a:rPr lang="en-CA" sz="1800">
                <a:effectLst/>
                <a:latin typeface="Times New Roman" panose="02020603050405020304" pitchFamily="18" charset="0"/>
                <a:ea typeface="Aptos" panose="020B0004020202020204" pitchFamily="34" charset="0"/>
              </a:rPr>
              <a:t>The remaining slides in the deck, from </a:t>
            </a:r>
            <a:r>
              <a:rPr lang="en-CA" sz="1800" b="1">
                <a:effectLst/>
                <a:latin typeface="Times New Roman" panose="02020603050405020304" pitchFamily="18" charset="0"/>
                <a:ea typeface="Aptos" panose="020B0004020202020204" pitchFamily="34" charset="0"/>
              </a:rPr>
              <a:t>Slides 21 through 36</a:t>
            </a:r>
            <a:r>
              <a:rPr lang="en-CA" sz="1800">
                <a:effectLst/>
                <a:latin typeface="Times New Roman" panose="02020603050405020304" pitchFamily="18" charset="0"/>
                <a:ea typeface="Aptos" panose="020B0004020202020204" pitchFamily="34" charset="0"/>
              </a:rPr>
              <a:t>, are meant to serve as a </a:t>
            </a:r>
            <a:r>
              <a:rPr lang="en-CA" sz="1800" b="1">
                <a:effectLst/>
                <a:latin typeface="Times New Roman" panose="02020603050405020304" pitchFamily="18" charset="0"/>
                <a:ea typeface="Aptos" panose="020B0004020202020204" pitchFamily="34" charset="0"/>
              </a:rPr>
              <a:t>reference guide</a:t>
            </a:r>
            <a:r>
              <a:rPr lang="en-CA" sz="1800">
                <a:effectLst/>
                <a:latin typeface="Times New Roman" panose="02020603050405020304" pitchFamily="18" charset="0"/>
                <a:ea typeface="Aptos" panose="020B0004020202020204" pitchFamily="34" charset="0"/>
              </a:rPr>
              <a:t>. These provide </a:t>
            </a:r>
            <a:r>
              <a:rPr lang="en-CA" sz="1800" b="1">
                <a:effectLst/>
                <a:latin typeface="Times New Roman" panose="02020603050405020304" pitchFamily="18" charset="0"/>
                <a:ea typeface="Aptos" panose="020B0004020202020204" pitchFamily="34" charset="0"/>
              </a:rPr>
              <a:t>step-by-step instructions</a:t>
            </a:r>
            <a:r>
              <a:rPr lang="en-CA" sz="1800">
                <a:effectLst/>
                <a:latin typeface="Times New Roman" panose="02020603050405020304" pitchFamily="18" charset="0"/>
                <a:ea typeface="Aptos" panose="020B0004020202020204" pitchFamily="34" charset="0"/>
              </a:rPr>
              <a:t> on some of our key financial processes, including:</a:t>
            </a:r>
          </a:p>
          <a:p>
            <a:pPr marL="342900" lvl="0" indent="-342900">
              <a:lnSpc>
                <a:spcPct val="107000"/>
              </a:lnSpc>
              <a:spcAft>
                <a:spcPts val="800"/>
              </a:spcAft>
              <a:buSzPts val="1000"/>
              <a:buFont typeface="Symbol" panose="05050102010706020507" pitchFamily="18" charset="2"/>
              <a:buChar char=""/>
              <a:tabLst>
                <a:tab pos="457200" algn="l"/>
              </a:tabLst>
            </a:pPr>
            <a:r>
              <a:rPr lang="en-CA" sz="1800">
                <a:effectLst/>
                <a:latin typeface="Times New Roman" panose="02020603050405020304" pitchFamily="18" charset="0"/>
                <a:ea typeface="Aptos" panose="020B0004020202020204" pitchFamily="34" charset="0"/>
              </a:rPr>
              <a:t>How to create and submit a journal entry</a:t>
            </a:r>
          </a:p>
          <a:p>
            <a:pPr marL="342900" lvl="0" indent="-342900">
              <a:lnSpc>
                <a:spcPct val="107000"/>
              </a:lnSpc>
              <a:spcAft>
                <a:spcPts val="800"/>
              </a:spcAft>
              <a:buSzPts val="1000"/>
              <a:buFont typeface="Symbol" panose="05050102010706020507" pitchFamily="18" charset="2"/>
              <a:buChar char=""/>
              <a:tabLst>
                <a:tab pos="457200" algn="l"/>
              </a:tabLst>
            </a:pPr>
            <a:r>
              <a:rPr lang="en-CA" sz="1800">
                <a:effectLst/>
                <a:latin typeface="Times New Roman" panose="02020603050405020304" pitchFamily="18" charset="0"/>
                <a:ea typeface="Aptos" panose="020B0004020202020204" pitchFamily="34" charset="0"/>
              </a:rPr>
              <a:t>How to match internal natural accounts</a:t>
            </a:r>
          </a:p>
          <a:p>
            <a:pPr marL="342900" lvl="0" indent="-342900">
              <a:lnSpc>
                <a:spcPct val="107000"/>
              </a:lnSpc>
              <a:spcAft>
                <a:spcPts val="800"/>
              </a:spcAft>
              <a:buSzPts val="1000"/>
              <a:buFont typeface="Symbol" panose="05050102010706020507" pitchFamily="18" charset="2"/>
              <a:buChar char=""/>
              <a:tabLst>
                <a:tab pos="457200" algn="l"/>
              </a:tabLst>
            </a:pPr>
            <a:r>
              <a:rPr lang="en-CA" sz="1800">
                <a:effectLst/>
                <a:latin typeface="Times New Roman" panose="02020603050405020304" pitchFamily="18" charset="0"/>
                <a:ea typeface="Aptos" panose="020B0004020202020204" pitchFamily="34" charset="0"/>
              </a:rPr>
              <a:t>How to request an invoice</a:t>
            </a:r>
          </a:p>
          <a:p>
            <a:pPr marL="342900" lvl="0" indent="-342900">
              <a:lnSpc>
                <a:spcPct val="107000"/>
              </a:lnSpc>
              <a:spcAft>
                <a:spcPts val="800"/>
              </a:spcAft>
              <a:buSzPts val="1000"/>
              <a:buFont typeface="Symbol" panose="05050102010706020507" pitchFamily="18" charset="2"/>
              <a:buChar char=""/>
              <a:tabLst>
                <a:tab pos="457200" algn="l"/>
              </a:tabLst>
            </a:pPr>
            <a:r>
              <a:rPr lang="en-CA" sz="1800">
                <a:effectLst/>
                <a:latin typeface="Times New Roman" panose="02020603050405020304" pitchFamily="18" charset="0"/>
                <a:ea typeface="Aptos" panose="020B0004020202020204" pitchFamily="34" charset="0"/>
              </a:rPr>
              <a:t>How to process payments made to the University</a:t>
            </a:r>
          </a:p>
          <a:p>
            <a:pPr marL="0" lvl="0" indent="0">
              <a:lnSpc>
                <a:spcPct val="107000"/>
              </a:lnSpc>
              <a:spcAft>
                <a:spcPts val="800"/>
              </a:spcAft>
              <a:buSzPts val="1000"/>
              <a:buFont typeface="Symbol" panose="05050102010706020507" pitchFamily="18" charset="2"/>
              <a:buNone/>
              <a:tabLst>
                <a:tab pos="457200" algn="l"/>
              </a:tabLst>
            </a:pPr>
            <a:endParaRPr lang="en-CA" sz="1800">
              <a:effectLst/>
              <a:latin typeface="Times New Roman" panose="02020603050405020304" pitchFamily="18" charset="0"/>
              <a:ea typeface="Aptos" panose="020B0004020202020204" pitchFamily="34" charset="0"/>
            </a:endParaRPr>
          </a:p>
          <a:p>
            <a:pPr>
              <a:lnSpc>
                <a:spcPct val="107000"/>
              </a:lnSpc>
              <a:spcAft>
                <a:spcPts val="800"/>
              </a:spcAft>
              <a:buNone/>
            </a:pPr>
            <a:r>
              <a:rPr lang="en-CA" sz="1800">
                <a:effectLst/>
                <a:latin typeface="Times New Roman" panose="02020603050405020304" pitchFamily="18" charset="0"/>
                <a:ea typeface="Aptos" panose="020B0004020202020204" pitchFamily="34" charset="0"/>
              </a:rPr>
              <a:t>While I won’t go through these in detail during today’s session, they’re there to help guide you through the more technical aspects of these workflows if and when you need them. As always, if you’re unsure about any of the steps or would like some clarification, I’m happy to walk through it with you one-on-one—just reach out by email or submit a support ticket if needed.</a:t>
            </a:r>
          </a:p>
          <a:p>
            <a:endParaRPr lang="en-CA"/>
          </a:p>
        </p:txBody>
      </p:sp>
      <p:sp>
        <p:nvSpPr>
          <p:cNvPr id="4" name="Slide Number Placeholder 3"/>
          <p:cNvSpPr>
            <a:spLocks noGrp="1"/>
          </p:cNvSpPr>
          <p:nvPr>
            <p:ph type="sldNum" sz="quarter" idx="10"/>
          </p:nvPr>
        </p:nvSpPr>
        <p:spPr/>
        <p:txBody>
          <a:bodyPr/>
          <a:lstStyle/>
          <a:p>
            <a:fld id="{3CF11C4C-C8A2-4E0C-9426-759EE3891B75}" type="slidenum">
              <a:rPr lang="en-CA" smtClean="0"/>
              <a:t>22</a:t>
            </a:fld>
            <a:endParaRPr lang="en-CA"/>
          </a:p>
        </p:txBody>
      </p:sp>
    </p:spTree>
    <p:extLst>
      <p:ext uri="{BB962C8B-B14F-4D97-AF65-F5344CB8AC3E}">
        <p14:creationId xmlns:p14="http://schemas.microsoft.com/office/powerpoint/2010/main" val="2379119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CF11C4C-C8A2-4E0C-9426-759EE3891B75}" type="slidenum">
              <a:rPr lang="en-CA" smtClean="0"/>
              <a:t>28</a:t>
            </a:fld>
            <a:endParaRPr lang="en-CA"/>
          </a:p>
        </p:txBody>
      </p:sp>
    </p:spTree>
    <p:extLst>
      <p:ext uri="{BB962C8B-B14F-4D97-AF65-F5344CB8AC3E}">
        <p14:creationId xmlns:p14="http://schemas.microsoft.com/office/powerpoint/2010/main" val="882514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CF11C4C-C8A2-4E0C-9426-759EE3891B75}" type="slidenum">
              <a:rPr lang="en-CA" smtClean="0"/>
              <a:t>31</a:t>
            </a:fld>
            <a:endParaRPr lang="en-CA"/>
          </a:p>
        </p:txBody>
      </p:sp>
    </p:spTree>
    <p:extLst>
      <p:ext uri="{BB962C8B-B14F-4D97-AF65-F5344CB8AC3E}">
        <p14:creationId xmlns:p14="http://schemas.microsoft.com/office/powerpoint/2010/main" val="1132370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CF11C4C-C8A2-4E0C-9426-759EE3891B75}" type="slidenum">
              <a:rPr lang="en-CA" smtClean="0"/>
              <a:t>35</a:t>
            </a:fld>
            <a:endParaRPr lang="en-CA"/>
          </a:p>
        </p:txBody>
      </p:sp>
    </p:spTree>
    <p:extLst>
      <p:ext uri="{BB962C8B-B14F-4D97-AF65-F5344CB8AC3E}">
        <p14:creationId xmlns:p14="http://schemas.microsoft.com/office/powerpoint/2010/main" val="3374860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3CF11C4C-C8A2-4E0C-9426-759EE3891B75}" type="slidenum">
              <a:rPr lang="en-CA" smtClean="0"/>
              <a:t>38</a:t>
            </a:fld>
            <a:endParaRPr lang="en-CA"/>
          </a:p>
        </p:txBody>
      </p:sp>
    </p:spTree>
    <p:extLst>
      <p:ext uri="{BB962C8B-B14F-4D97-AF65-F5344CB8AC3E}">
        <p14:creationId xmlns:p14="http://schemas.microsoft.com/office/powerpoint/2010/main" val="211268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3CF11C4C-C8A2-4E0C-9426-759EE3891B75}" type="slidenum">
              <a:rPr lang="en-CA" smtClean="0"/>
              <a:t>39</a:t>
            </a:fld>
            <a:endParaRPr lang="en-CA"/>
          </a:p>
        </p:txBody>
      </p:sp>
    </p:spTree>
    <p:extLst>
      <p:ext uri="{BB962C8B-B14F-4D97-AF65-F5344CB8AC3E}">
        <p14:creationId xmlns:p14="http://schemas.microsoft.com/office/powerpoint/2010/main" val="130375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Lili</a:t>
            </a:r>
          </a:p>
          <a:p>
            <a:r>
              <a:rPr lang="en-US" dirty="0">
                <a:cs typeface="Calibri"/>
              </a:rPr>
              <a:t>As </a:t>
            </a:r>
            <a:r>
              <a:rPr lang="en-CA" dirty="0"/>
              <a:t>a reminder, only transactions incurred between March 16 and April 15 will hit this year's budget. </a:t>
            </a:r>
          </a:p>
          <a:p>
            <a:r>
              <a:rPr lang="en-CA" dirty="0"/>
              <a:t>Transactions incurred between </a:t>
            </a:r>
            <a:r>
              <a:rPr lang="en-CA" b="1" dirty="0"/>
              <a:t>April 16 </a:t>
            </a:r>
            <a:r>
              <a:rPr lang="en-CA" dirty="0"/>
              <a:t>and </a:t>
            </a:r>
            <a:r>
              <a:rPr lang="en-CA" b="1" dirty="0"/>
              <a:t>April 30 </a:t>
            </a:r>
            <a:r>
              <a:rPr lang="en-CA" dirty="0"/>
              <a:t>will be recorded in the next fiscal year's general ledger </a:t>
            </a:r>
            <a:endParaRPr lang="en-US" dirty="0"/>
          </a:p>
          <a:p>
            <a:r>
              <a:rPr lang="en-CA" dirty="0"/>
              <a:t>Please keep transactions between </a:t>
            </a:r>
            <a:r>
              <a:rPr lang="en-CA" b="1" dirty="0"/>
              <a:t>April 16 </a:t>
            </a:r>
            <a:r>
              <a:rPr lang="en-CA" dirty="0"/>
              <a:t>and </a:t>
            </a:r>
            <a:r>
              <a:rPr lang="en-CA" b="1" dirty="0"/>
              <a:t>April 30 </a:t>
            </a:r>
            <a:r>
              <a:rPr lang="en-CA" dirty="0"/>
              <a:t>to a minimum </a:t>
            </a:r>
            <a:endParaRPr lang="en-US" dirty="0"/>
          </a:p>
          <a:p>
            <a:r>
              <a:rPr lang="en-CA" dirty="0"/>
              <a:t>Any large purchases are to be communicated to the Procurement Department so the necessary accruals can be arranged.</a:t>
            </a:r>
            <a:endParaRPr lang="en-US" dirty="0"/>
          </a:p>
          <a:p>
            <a:r>
              <a:rPr lang="en-CA" dirty="0" err="1"/>
              <a:t>CentreSuite</a:t>
            </a:r>
            <a:r>
              <a:rPr lang="en-CA" dirty="0"/>
              <a:t> Allocations Deadline is </a:t>
            </a:r>
            <a:r>
              <a:rPr lang="en-CA" b="1" dirty="0"/>
              <a:t>April 23rd</a:t>
            </a:r>
            <a:r>
              <a:rPr lang="en-CA" dirty="0"/>
              <a:t>. </a:t>
            </a:r>
            <a:endParaRPr lang="en-US" dirty="0"/>
          </a:p>
          <a:p>
            <a:r>
              <a:rPr lang="en-CA" dirty="0"/>
              <a:t>Any transactions needing to be allocated in Centre Suite for the statement cycle ending </a:t>
            </a:r>
            <a:r>
              <a:rPr lang="en-CA" b="1" dirty="0"/>
              <a:t>April 15</a:t>
            </a:r>
            <a:r>
              <a:rPr lang="en-CA" dirty="0"/>
              <a:t>, must be allocated by</a:t>
            </a:r>
            <a:r>
              <a:rPr lang="en-CA" b="1" dirty="0"/>
              <a:t> April 23</a:t>
            </a:r>
            <a:endParaRPr lang="en-US" dirty="0"/>
          </a:p>
          <a:p>
            <a:r>
              <a:rPr lang="en-CA" dirty="0"/>
              <a:t>Additionally if you make non-taxable purchases such as gift cards or gratuities, please notify finance before the end of the month in which the purchase was made.</a:t>
            </a:r>
            <a:endParaRPr lang="en-US" dirty="0"/>
          </a:p>
          <a:p>
            <a:endParaRPr lang="en-CA"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CF11C4C-C8A2-4E0C-9426-759EE3891B75}" type="slidenum">
              <a:rPr lang="en-CA" smtClean="0"/>
              <a:t>3</a:t>
            </a:fld>
            <a:endParaRPr lang="en-CA"/>
          </a:p>
        </p:txBody>
      </p:sp>
    </p:spTree>
    <p:extLst>
      <p:ext uri="{BB962C8B-B14F-4D97-AF65-F5344CB8AC3E}">
        <p14:creationId xmlns:p14="http://schemas.microsoft.com/office/powerpoint/2010/main" val="208729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Lili</a:t>
            </a:r>
          </a:p>
          <a:p>
            <a:r>
              <a:rPr lang="en-CA" dirty="0"/>
              <a:t>Year end is a great time to review purchasing card statements to ensure all statements have been signed and back up for all purchases has been retained</a:t>
            </a:r>
            <a:endParaRPr lang="en-CA" dirty="0">
              <a:ea typeface="Calibri"/>
              <a:cs typeface="Calibri"/>
            </a:endParaRPr>
          </a:p>
          <a:p>
            <a:r>
              <a:rPr lang="en-CA" dirty="0"/>
              <a:t>Cardholders should remain compliant with the retention and approval processes</a:t>
            </a:r>
            <a:endParaRPr lang="en-CA" dirty="0">
              <a:ea typeface="Calibri"/>
              <a:cs typeface="Calibri"/>
            </a:endParaRPr>
          </a:p>
          <a:p>
            <a:r>
              <a:rPr lang="en-CA" dirty="0"/>
              <a:t>If you normally keep paper files for your </a:t>
            </a:r>
            <a:r>
              <a:rPr lang="en-CA"/>
              <a:t>credit </a:t>
            </a:r>
            <a:r>
              <a:rPr lang="en-CA" dirty="0"/>
              <a:t>card backup, we encourage you to keep electronic files of their statements and </a:t>
            </a:r>
            <a:r>
              <a:rPr lang="en-CA"/>
              <a:t>all </a:t>
            </a:r>
            <a:r>
              <a:rPr lang="en-CA" dirty="0"/>
              <a:t>supporting </a:t>
            </a:r>
            <a:r>
              <a:rPr lang="en-CA"/>
              <a:t>documentation</a:t>
            </a:r>
            <a:r>
              <a:rPr lang="en-CA" dirty="0"/>
              <a:t>. </a:t>
            </a:r>
            <a:endParaRPr lang="en-CA" dirty="0">
              <a:ea typeface="Calibri"/>
              <a:cs typeface="Calibri"/>
            </a:endParaRPr>
          </a:p>
          <a:p>
            <a:r>
              <a:rPr lang="en-CA" dirty="0"/>
              <a:t>Statements are emailed to you </a:t>
            </a:r>
            <a:r>
              <a:rPr lang="en-CA"/>
              <a:t>and </a:t>
            </a:r>
            <a:r>
              <a:rPr lang="en-CA" dirty="0"/>
              <a:t>can be downloaded directly from </a:t>
            </a:r>
            <a:r>
              <a:rPr lang="en-CA" dirty="0" err="1"/>
              <a:t>CentreSuite</a:t>
            </a:r>
            <a:r>
              <a:rPr lang="en-CA" dirty="0"/>
              <a:t>. Most invoices come electronically for online orders. However, if you have hard copies of invoices, please make a digital copy. </a:t>
            </a:r>
            <a:endParaRPr lang="en-CA" dirty="0">
              <a:ea typeface="Calibri"/>
              <a:cs typeface="Calibri"/>
            </a:endParaRPr>
          </a:p>
          <a:p>
            <a:r>
              <a:rPr lang="en-CA" dirty="0"/>
              <a:t>Having the files electronically allows them to be easily emailed or </a:t>
            </a:r>
            <a:r>
              <a:rPr lang="en-CA"/>
              <a:t>shared </a:t>
            </a:r>
            <a:r>
              <a:rPr lang="en-CA" dirty="0"/>
              <a:t>with your one-up approver</a:t>
            </a:r>
            <a:r>
              <a:rPr lang="en-CA"/>
              <a:t> for monthly approvals</a:t>
            </a:r>
            <a:r>
              <a:rPr lang="en-CA" dirty="0"/>
              <a:t>. </a:t>
            </a:r>
            <a:endParaRPr lang="en-CA" dirty="0">
              <a:ea typeface="Calibri"/>
              <a:cs typeface="Calibri"/>
            </a:endParaRPr>
          </a:p>
          <a:p>
            <a:r>
              <a:rPr lang="en-CA" dirty="0"/>
              <a:t>The One-up approver can then provide an approval over email once they have reviewed the documents. </a:t>
            </a:r>
            <a:endParaRPr lang="en-CA" dirty="0">
              <a:ea typeface="Calibri"/>
              <a:cs typeface="Calibri"/>
            </a:endParaRPr>
          </a:p>
          <a:p>
            <a:r>
              <a:rPr lang="en-CA" dirty="0"/>
              <a:t>Please remember, once the statements are approved via email save a copy of the approval email with your </a:t>
            </a:r>
            <a:r>
              <a:rPr lang="en-CA"/>
              <a:t>credit</a:t>
            </a:r>
            <a:r>
              <a:rPr lang="en-CA" dirty="0"/>
              <a:t> card files for audit purposes. </a:t>
            </a:r>
            <a:endParaRPr lang="en-CA" dirty="0">
              <a:ea typeface="Calibri"/>
              <a:cs typeface="Calibri"/>
            </a:endParaRPr>
          </a:p>
          <a:p>
            <a:r>
              <a:rPr lang="en-CA" dirty="0"/>
              <a:t>If you need a department, program, or project account added to your Centre Suite allocation options, please submit a </a:t>
            </a:r>
            <a:r>
              <a:rPr lang="en-CA" dirty="0">
                <a:hlinkClick r:id="rId3"/>
              </a:rPr>
              <a:t>Team Dynamix Ticket</a:t>
            </a:r>
            <a:endParaRPr lang="en-CA" dirty="0"/>
          </a:p>
          <a:p>
            <a:endParaRPr lang="en-CA"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CF11C4C-C8A2-4E0C-9426-759EE3891B75}" type="slidenum">
              <a:rPr lang="en-CA" smtClean="0"/>
              <a:t>4</a:t>
            </a:fld>
            <a:endParaRPr lang="en-CA"/>
          </a:p>
        </p:txBody>
      </p:sp>
    </p:spTree>
    <p:extLst>
      <p:ext uri="{BB962C8B-B14F-4D97-AF65-F5344CB8AC3E}">
        <p14:creationId xmlns:p14="http://schemas.microsoft.com/office/powerpoint/2010/main" val="176189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Dario</a:t>
            </a:r>
          </a:p>
          <a:p>
            <a:r>
              <a:rPr lang="en-US" b="1" dirty="0"/>
              <a:t>Thank you Lili</a:t>
            </a:r>
            <a:r>
              <a:rPr lang="en-US" b="1"/>
              <a:t>.  Good morning everyone.</a:t>
            </a:r>
          </a:p>
          <a:p>
            <a:endParaRPr lang="en-US" b="1"/>
          </a:p>
          <a:p>
            <a:r>
              <a:rPr lang="en-CA" b="1" dirty="0"/>
              <a:t>All Purchase Requisitions and Payment Requests should be approved on the system by the Procurement department no later than end of business day April 29 to ensure that budget funds are encumbered in fiscal the 2025-2026 year end. This means that Purch </a:t>
            </a:r>
            <a:r>
              <a:rPr lang="en-CA" b="1" dirty="0" err="1"/>
              <a:t>Reqs</a:t>
            </a:r>
            <a:r>
              <a:rPr lang="en-CA" b="1" dirty="0"/>
              <a:t> and Payment Requests must be submitted by the requester and approved by the approver</a:t>
            </a:r>
            <a:r>
              <a:rPr lang="en-CA" b="1"/>
              <a:t>.  Please ensure you review the Pending approval link, as depending on the value the REQ may require multiple approvals requiring more time</a:t>
            </a:r>
            <a:r>
              <a:rPr lang="en-CA" b="1" dirty="0"/>
              <a:t>. </a:t>
            </a:r>
            <a:endParaRPr lang="en-CA" b="1" dirty="0">
              <a:cs typeface="Calibri"/>
            </a:endParaRPr>
          </a:p>
          <a:p>
            <a:endParaRPr lang="en-CA" b="1" dirty="0"/>
          </a:p>
          <a:p>
            <a:r>
              <a:rPr lang="en-CA" b="1" dirty="0"/>
              <a:t>A Purchase Requisition must be approved, for it to apply against your current year budget.  Any Purchase Requisition </a:t>
            </a:r>
            <a:r>
              <a:rPr lang="en-CA" b="1"/>
              <a:t>pending</a:t>
            </a:r>
            <a:r>
              <a:rPr lang="en-CA" b="1" dirty="0"/>
              <a:t> after this date may be applied against the next year’s fiscal budget. </a:t>
            </a:r>
            <a:endParaRPr lang="en-CA" b="1" dirty="0">
              <a:cs typeface="Calibri"/>
            </a:endParaRPr>
          </a:p>
          <a:p>
            <a:endParaRPr lang="en-CA" b="1" dirty="0"/>
          </a:p>
          <a:p>
            <a:r>
              <a:rPr lang="en-CA" b="1"/>
              <a:t>It would also be </a:t>
            </a:r>
            <a:r>
              <a:rPr lang="en-CA" b="1" dirty="0"/>
              <a:t>a </a:t>
            </a:r>
            <a:r>
              <a:rPr lang="en-CA" b="1"/>
              <a:t>good idea to</a:t>
            </a:r>
            <a:r>
              <a:rPr lang="en-CA" b="1" dirty="0"/>
              <a:t> check in the Purchase Requisitions Module to ensure all of your requisitions show a Funds Status of “Approved</a:t>
            </a:r>
            <a:r>
              <a:rPr lang="en-CA" b="1"/>
              <a:t>” rather than pending approval.</a:t>
            </a:r>
            <a:endParaRPr lang="en-CA" b="1" dirty="0">
              <a:cs typeface="Calibri"/>
            </a:endParaRPr>
          </a:p>
          <a:p>
            <a:endParaRPr lang="en-CA" b="1" dirty="0"/>
          </a:p>
          <a:p>
            <a:r>
              <a:rPr lang="en-CA" b="1" dirty="0"/>
              <a:t>If you are approver of payment request or purchase requisition:  Please make sure you are Checking your Notification Bell and act on any requisitions, by approving or rejecting them, in advance of April 29. </a:t>
            </a:r>
            <a:endParaRPr lang="en-CA" b="1" dirty="0">
              <a:cs typeface="Calibri"/>
            </a:endParaRPr>
          </a:p>
          <a:p>
            <a:endParaRPr lang="en-CA" b="1" dirty="0"/>
          </a:p>
          <a:p>
            <a:r>
              <a:rPr lang="en-CA" sz="1300"/>
              <a:t>We</a:t>
            </a:r>
            <a:r>
              <a:rPr lang="en-CA" sz="1300" dirty="0"/>
              <a:t> also want to take some time to clarify what will occur from after the April 29</a:t>
            </a:r>
            <a:r>
              <a:rPr lang="en-CA" sz="1300" baseline="30000" dirty="0"/>
              <a:t>th</a:t>
            </a:r>
            <a:r>
              <a:rPr lang="en-CA" sz="1300" dirty="0"/>
              <a:t> deadline and onward, for common situations related to Requisitions, Payment Request and Invoices:</a:t>
            </a:r>
            <a:r>
              <a:rPr lang="en-CA" dirty="0"/>
              <a:t> Paige will now speak a bit about invoice deadlines and accounting requirements.</a:t>
            </a:r>
            <a:endParaRPr lang="en-CA" sz="1300" dirty="0">
              <a:cs typeface="Calibri"/>
            </a:endParaRPr>
          </a:p>
          <a:p>
            <a:endParaRPr lang="en-CA" sz="1300" dirty="0"/>
          </a:p>
          <a:p>
            <a:pPr lvl="0"/>
            <a:r>
              <a:rPr lang="en-CA" sz="1300" b="1" dirty="0"/>
              <a:t>PAIGE:  Thanks Dario</a:t>
            </a:r>
          </a:p>
          <a:p>
            <a:pPr lvl="0"/>
            <a:endParaRPr lang="en-CA" sz="1300" b="1" dirty="0"/>
          </a:p>
          <a:p>
            <a:pPr lvl="0"/>
            <a:r>
              <a:rPr lang="en-CA" sz="1300" b="1" dirty="0"/>
              <a:t>For example: Your Requisition or Payment request was on the system prior to May 1, but you have not yet “received” it (on the system) or sent the invoice to AP (</a:t>
            </a:r>
            <a:r>
              <a:rPr lang="en-CA" sz="1300" b="1" u="sng" dirty="0">
                <a:hlinkClick r:id="rId3"/>
              </a:rPr>
              <a:t>apinvoices@uwindsor.ca</a:t>
            </a:r>
            <a:r>
              <a:rPr lang="en-CA" sz="1300" b="1" dirty="0"/>
              <a:t>).</a:t>
            </a:r>
            <a:endParaRPr lang="en-CA" sz="1300" dirty="0"/>
          </a:p>
          <a:p>
            <a:r>
              <a:rPr lang="en-CA" sz="1300" dirty="0"/>
              <a:t>If the goods/services were physically received or provided to you in the 2025/26 fiscal year, please “receive” them with an effective date of April 30th or earlier.</a:t>
            </a:r>
            <a:r>
              <a:rPr lang="en-CA" dirty="0"/>
              <a:t> </a:t>
            </a:r>
            <a:r>
              <a:rPr lang="en-CA" sz="1300" dirty="0"/>
              <a:t> Regardless of when you send in the invoice for payment, your invoice will applied against the </a:t>
            </a:r>
            <a:r>
              <a:rPr lang="en-CA" sz="1300" b="1" dirty="0"/>
              <a:t>2025/26 budget </a:t>
            </a:r>
            <a:r>
              <a:rPr lang="en-CA" sz="1300" dirty="0"/>
              <a:t>and the expense will be properly reflected in our audited financial statements</a:t>
            </a:r>
            <a:r>
              <a:rPr lang="en-CA" sz="1300" b="1" dirty="0"/>
              <a:t>.</a:t>
            </a:r>
            <a:r>
              <a:rPr lang="en-CA" b="1" dirty="0"/>
              <a:t>  It is ALL of our responsibilities to ensure an invoice is recorded in the proper fiscal year, regardless of the budget.  An expense incurred, that is, a service received or product received on or before April 30</a:t>
            </a:r>
            <a:r>
              <a:rPr lang="en-CA" b="1" baseline="30000" dirty="0"/>
              <a:t>th</a:t>
            </a:r>
            <a:r>
              <a:rPr lang="en-CA" b="1" dirty="0"/>
              <a:t> must be reflected in the financial statements as at April 30</a:t>
            </a:r>
            <a:r>
              <a:rPr lang="en-CA" b="1" baseline="30000" dirty="0"/>
              <a:t>th</a:t>
            </a:r>
            <a:r>
              <a:rPr lang="en-CA" b="1" dirty="0"/>
              <a:t> even if we do not have the actual invoice yet.</a:t>
            </a:r>
            <a:endParaRPr lang="en-CA" sz="1300" dirty="0"/>
          </a:p>
          <a:p>
            <a:r>
              <a:rPr lang="en-CA" sz="1300" b="1" dirty="0"/>
              <a:t> </a:t>
            </a:r>
            <a:endParaRPr lang="en-CA" sz="1300" dirty="0"/>
          </a:p>
          <a:p>
            <a:r>
              <a:rPr lang="en-CA" sz="1300" b="1" u="sng" dirty="0"/>
              <a:t>What to do with Payment Requests/Invoices Before May 12th:</a:t>
            </a:r>
            <a:r>
              <a:rPr lang="en-CA" b="1" dirty="0"/>
              <a:t> </a:t>
            </a:r>
            <a:endParaRPr lang="en-CA" sz="1300" b="1" dirty="0">
              <a:cs typeface="Calibri"/>
            </a:endParaRPr>
          </a:p>
          <a:p>
            <a:pPr lvl="0"/>
            <a:endParaRPr lang="en-CA" sz="1300" b="1" dirty="0"/>
          </a:p>
          <a:p>
            <a:r>
              <a:rPr lang="en-CA" sz="1300" b="1" dirty="0"/>
              <a:t>For example, You have an invoice related to 2025/26 fiscal year in hand.</a:t>
            </a:r>
            <a:r>
              <a:rPr lang="en-CA" b="1" dirty="0"/>
              <a:t> </a:t>
            </a:r>
            <a:r>
              <a:rPr lang="en-CA" sz="1300" b="1" dirty="0"/>
              <a:t> No Payment Request was on the system before April 30th related to this invoice (</a:t>
            </a:r>
            <a:r>
              <a:rPr lang="en-CA" sz="1300" b="1"/>
              <a:t>meaning you</a:t>
            </a:r>
            <a:r>
              <a:rPr lang="en-CA" sz="1300" b="1" dirty="0"/>
              <a:t> missed the cut off date).</a:t>
            </a:r>
            <a:r>
              <a:rPr lang="en-CA" b="1" dirty="0"/>
              <a:t> </a:t>
            </a:r>
            <a:endParaRPr lang="en-CA" sz="1300" dirty="0"/>
          </a:p>
          <a:p>
            <a:r>
              <a:rPr lang="en-CA" sz="1300" dirty="0"/>
              <a:t>Please go about the normal process (create a Payment Request, “receive” the payment request, and email the invoice to </a:t>
            </a:r>
            <a:r>
              <a:rPr lang="en-CA" sz="1300" u="sng" dirty="0">
                <a:hlinkClick r:id="rId3"/>
              </a:rPr>
              <a:t>apinvoices@uwindsor.ca</a:t>
            </a:r>
            <a:r>
              <a:rPr lang="en-CA" sz="1300" dirty="0"/>
              <a:t>). Unfortunately, the system will </a:t>
            </a:r>
            <a:r>
              <a:rPr lang="en-CA" sz="1300" b="1" dirty="0"/>
              <a:t>not </a:t>
            </a:r>
            <a:r>
              <a:rPr lang="en-CA" sz="1300" dirty="0"/>
              <a:t>allow you to “receive” the invoice with a date earlier than the date the Payment Request was created, so the invoice will </a:t>
            </a:r>
            <a:r>
              <a:rPr lang="en-CA" sz="1300" b="1" dirty="0"/>
              <a:t>not</a:t>
            </a:r>
            <a:r>
              <a:rPr lang="en-CA" sz="1300" dirty="0"/>
              <a:t> be automatically applied to 2025/26.</a:t>
            </a:r>
            <a:r>
              <a:rPr lang="en-CA" dirty="0"/>
              <a:t>  </a:t>
            </a:r>
            <a:endParaRPr lang="en-CA" sz="1300" dirty="0">
              <a:cs typeface="Calibri"/>
            </a:endParaRPr>
          </a:p>
          <a:p>
            <a:endParaRPr lang="en-CA" sz="1300" dirty="0"/>
          </a:p>
          <a:p>
            <a:r>
              <a:rPr lang="en-CA" sz="1300" dirty="0"/>
              <a:t>However, until we close AP for the year on May 12th, we will review all invoices sent to </a:t>
            </a:r>
            <a:r>
              <a:rPr lang="en-CA" sz="1300" u="sng" dirty="0">
                <a:hlinkClick r:id="rId3"/>
              </a:rPr>
              <a:t>apinvoices@uwindsor.ca</a:t>
            </a:r>
            <a:r>
              <a:rPr lang="en-CA" sz="1300" dirty="0"/>
              <a:t> and, regardless of when they were “received”, AP will change the GL date to the 2025/26 fiscal year if the goods/services relate to this fiscal year.</a:t>
            </a:r>
            <a:r>
              <a:rPr lang="en-CA" dirty="0"/>
              <a:t> </a:t>
            </a:r>
            <a:r>
              <a:rPr lang="en-CA" sz="1300" dirty="0"/>
              <a:t> </a:t>
            </a:r>
            <a:r>
              <a:rPr lang="en-CA" sz="1300" b="1" dirty="0"/>
              <a:t>Please help us by writing on the invoice that it applies to the 2025/26 fiscal year.</a:t>
            </a:r>
            <a:r>
              <a:rPr lang="en-CA" b="1" dirty="0"/>
              <a:t> </a:t>
            </a:r>
            <a:r>
              <a:rPr lang="en-CA" sz="1300" dirty="0"/>
              <a:t> Finance will review and will apply to the correct fiscal period based on </a:t>
            </a:r>
            <a:r>
              <a:rPr lang="en-CA" sz="1300" b="1" dirty="0"/>
              <a:t>accounting standards only</a:t>
            </a:r>
            <a:r>
              <a:rPr lang="en-CA" sz="1300" dirty="0"/>
              <a:t>.</a:t>
            </a:r>
            <a:r>
              <a:rPr lang="en-CA" dirty="0"/>
              <a:t>  </a:t>
            </a:r>
            <a:endParaRPr lang="en-CA" sz="1300" dirty="0">
              <a:cs typeface="Calibri"/>
            </a:endParaRPr>
          </a:p>
          <a:p>
            <a:endParaRPr lang="en-CA" sz="1300" dirty="0"/>
          </a:p>
          <a:p>
            <a:r>
              <a:rPr lang="en-CA" sz="1300" dirty="0"/>
              <a:t>Accounts Payable will close for fiscal 25/26 on May 12</a:t>
            </a:r>
            <a:r>
              <a:rPr lang="en-CA" sz="1300" baseline="30000" dirty="0"/>
              <a:t>th</a:t>
            </a:r>
            <a:r>
              <a:rPr lang="en-CA" sz="1300" dirty="0"/>
              <a:t>.</a:t>
            </a:r>
            <a:r>
              <a:rPr lang="en-CA" dirty="0"/>
              <a:t> </a:t>
            </a:r>
            <a:endParaRPr lang="en-CA" sz="1300" dirty="0">
              <a:cs typeface="Calibri"/>
            </a:endParaRPr>
          </a:p>
          <a:p>
            <a:endParaRPr lang="en-CA" sz="1300" dirty="0"/>
          </a:p>
          <a:p>
            <a:endParaRPr lang="en-CA" sz="1300" dirty="0"/>
          </a:p>
          <a:p>
            <a:r>
              <a:rPr lang="en-CA" sz="1300" b="1" u="sng"/>
              <a:t>The next scenario is what</a:t>
            </a:r>
            <a:r>
              <a:rPr lang="en-CA" sz="1300" b="1" u="sng" dirty="0"/>
              <a:t> to do with Payment Requests/Invoices AFTER</a:t>
            </a:r>
            <a:r>
              <a:rPr lang="en-CA" b="1" u="sng" dirty="0"/>
              <a:t> </a:t>
            </a:r>
            <a:r>
              <a:rPr lang="en-CA" sz="1300" b="1" u="sng" dirty="0"/>
              <a:t> May 12</a:t>
            </a:r>
            <a:endParaRPr lang="en-CA" sz="1300" b="1" u="sng" dirty="0">
              <a:cs typeface="Calibri"/>
            </a:endParaRPr>
          </a:p>
          <a:p>
            <a:pPr lvl="0"/>
            <a:endParaRPr lang="en-CA" sz="1300" b="1" u="sng" dirty="0"/>
          </a:p>
          <a:p>
            <a:r>
              <a:rPr lang="en-CA" sz="1300" b="1" dirty="0"/>
              <a:t>For example, you have an invoice related to the 2025/26 fiscal year in hand OR you are aware of a service rendered/product received on or before April 30</a:t>
            </a:r>
            <a:r>
              <a:rPr lang="en-CA" sz="1300" b="1" baseline="30000" dirty="0"/>
              <a:t>th</a:t>
            </a:r>
            <a:r>
              <a:rPr lang="en-CA" sz="1300" b="1" dirty="0"/>
              <a:t> in which you have not yet been invoiced.</a:t>
            </a:r>
            <a:r>
              <a:rPr lang="en-CA" b="1" dirty="0"/>
              <a:t> </a:t>
            </a:r>
            <a:r>
              <a:rPr lang="en-CA" sz="1300" b="1" dirty="0"/>
              <a:t> No Payment Request or Purchase Requisition was on the system before April 30th related to this invoice (</a:t>
            </a:r>
            <a:r>
              <a:rPr lang="en-CA" sz="1300" b="1"/>
              <a:t>meaning</a:t>
            </a:r>
            <a:r>
              <a:rPr lang="en-CA" sz="1300" b="1" dirty="0"/>
              <a:t> you missed the cut off date).</a:t>
            </a:r>
            <a:r>
              <a:rPr lang="en-CA" b="1" dirty="0"/>
              <a:t> </a:t>
            </a:r>
            <a:endParaRPr lang="en-CA" sz="1300" dirty="0"/>
          </a:p>
          <a:p>
            <a:r>
              <a:rPr lang="en-CA" sz="1300" dirty="0"/>
              <a:t>After May 12</a:t>
            </a:r>
            <a:r>
              <a:rPr lang="en-CA" sz="1300" baseline="30000" dirty="0"/>
              <a:t>th</a:t>
            </a:r>
            <a:r>
              <a:rPr lang="en-CA" sz="1300" dirty="0"/>
              <a:t> , invoices </a:t>
            </a:r>
            <a:r>
              <a:rPr lang="en-CA" sz="1300" b="1" dirty="0"/>
              <a:t>cannot</a:t>
            </a:r>
            <a:r>
              <a:rPr lang="en-CA" sz="1300" dirty="0"/>
              <a:t> be applied to 2025/26 without a manual accrual done by the Finance team.</a:t>
            </a:r>
            <a:r>
              <a:rPr lang="en-CA" dirty="0"/>
              <a:t>  </a:t>
            </a:r>
            <a:r>
              <a:rPr lang="en-CA" sz="1300" dirty="0"/>
              <a:t> If the invoice relates to a Capital or Repair project, please inform </a:t>
            </a:r>
            <a:r>
              <a:rPr lang="en-CA" sz="1300" b="1" dirty="0"/>
              <a:t>myself, Paige Sowerby</a:t>
            </a:r>
            <a:r>
              <a:rPr lang="en-CA" sz="1300" b="1"/>
              <a:t> </a:t>
            </a:r>
            <a:r>
              <a:rPr lang="en-CA" sz="1300" dirty="0"/>
              <a:t>immediately with a copy of your invoice.</a:t>
            </a:r>
            <a:r>
              <a:rPr lang="en-CA" dirty="0"/>
              <a:t> </a:t>
            </a:r>
            <a:r>
              <a:rPr lang="en-CA" sz="1300" dirty="0"/>
              <a:t> </a:t>
            </a:r>
          </a:p>
          <a:p>
            <a:r>
              <a:rPr lang="en-CA" sz="1300" dirty="0"/>
              <a:t>If the invoice relates to any other type of account (operating, trust, research grant), please email Eric Gee</a:t>
            </a:r>
            <a:r>
              <a:rPr lang="en-CA" sz="1300" b="1" dirty="0"/>
              <a:t>, Senior Accountant</a:t>
            </a:r>
            <a:r>
              <a:rPr lang="en-CA" sz="1300" dirty="0"/>
              <a:t> with a copy of your invoice, </a:t>
            </a:r>
            <a:r>
              <a:rPr lang="en-CA" sz="1300" b="1" dirty="0"/>
              <a:t>if it is over $10,000.</a:t>
            </a:r>
            <a:r>
              <a:rPr lang="en-CA" b="1" dirty="0"/>
              <a:t> </a:t>
            </a:r>
            <a:endParaRPr lang="en-CA" sz="1300" dirty="0"/>
          </a:p>
          <a:p>
            <a:r>
              <a:rPr lang="en-CA" sz="1300" dirty="0"/>
              <a:t>All of</a:t>
            </a:r>
            <a:r>
              <a:rPr lang="en-CA" sz="1300" b="1" dirty="0"/>
              <a:t> </a:t>
            </a:r>
            <a:r>
              <a:rPr lang="en-CA" sz="1300" dirty="0"/>
              <a:t>these invoices will be reviewed on a case by case basis for manual accrual.</a:t>
            </a:r>
          </a:p>
          <a:p>
            <a:endParaRPr lang="en-CA" sz="1300" dirty="0"/>
          </a:p>
          <a:p>
            <a:r>
              <a:rPr lang="en-CA" sz="1300" b="1"/>
              <a:t>This should be a rare situation but if </a:t>
            </a:r>
            <a:r>
              <a:rPr lang="en-CA" sz="1300" b="1" dirty="0"/>
              <a:t>A Purchase Requisition was submitted before April 30th, but it was rejected because of errors/issues.</a:t>
            </a:r>
            <a:r>
              <a:rPr lang="en-CA" b="1" dirty="0"/>
              <a:t> </a:t>
            </a:r>
            <a:r>
              <a:rPr lang="en-CA" sz="1300" b="1" dirty="0"/>
              <a:t> But you require the requisition to be applied to the 2025/26 fiscal </a:t>
            </a:r>
            <a:r>
              <a:rPr lang="en-CA" sz="1300" b="1"/>
              <a:t>budget</a:t>
            </a:r>
          </a:p>
          <a:p>
            <a:r>
              <a:rPr lang="en-CA" sz="1300"/>
              <a:t>Please</a:t>
            </a:r>
            <a:r>
              <a:rPr lang="en-CA" sz="1300" dirty="0"/>
              <a:t> work our Procurement </a:t>
            </a:r>
            <a:r>
              <a:rPr lang="en-CA" sz="1300"/>
              <a:t>team directly</a:t>
            </a:r>
            <a:r>
              <a:rPr lang="en-CA" sz="1300" dirty="0"/>
              <a:t> </a:t>
            </a:r>
            <a:r>
              <a:rPr lang="en-CA" sz="1300"/>
              <a:t>(Rita or Dario)</a:t>
            </a:r>
            <a:r>
              <a:rPr lang="en-CA" sz="1300" dirty="0"/>
              <a:t> to get a requisition issued. We cannot back date requisitions, but we commit to working with the Budget office to ensure that the funds required are carried forward to 2025/26.</a:t>
            </a:r>
            <a:r>
              <a:rPr lang="en-CA" b="1" dirty="0"/>
              <a:t> </a:t>
            </a:r>
            <a:endParaRPr lang="en-CA" sz="1300" dirty="0"/>
          </a:p>
          <a:p>
            <a:endParaRPr lang="en-CA" sz="1300" dirty="0"/>
          </a:p>
          <a:p>
            <a:r>
              <a:rPr lang="en-CA" sz="1300" dirty="0"/>
              <a:t>I will now pass the presentation back to Dario to discussing receiving on PO’s.</a:t>
            </a:r>
          </a:p>
          <a:p>
            <a:endParaRPr lang="en-CA" b="1" dirty="0"/>
          </a:p>
        </p:txBody>
      </p:sp>
      <p:sp>
        <p:nvSpPr>
          <p:cNvPr id="4" name="Slide Number Placeholder 3"/>
          <p:cNvSpPr>
            <a:spLocks noGrp="1"/>
          </p:cNvSpPr>
          <p:nvPr>
            <p:ph type="sldNum" sz="quarter" idx="5"/>
          </p:nvPr>
        </p:nvSpPr>
        <p:spPr/>
        <p:txBody>
          <a:bodyPr/>
          <a:lstStyle/>
          <a:p>
            <a:fld id="{3CF11C4C-C8A2-4E0C-9426-759EE3891B75}" type="slidenum">
              <a:rPr lang="en-CA" smtClean="0"/>
              <a:t>5</a:t>
            </a:fld>
            <a:endParaRPr lang="en-CA"/>
          </a:p>
        </p:txBody>
      </p:sp>
    </p:spTree>
    <p:extLst>
      <p:ext uri="{BB962C8B-B14F-4D97-AF65-F5344CB8AC3E}">
        <p14:creationId xmlns:p14="http://schemas.microsoft.com/office/powerpoint/2010/main" val="353273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Dario</a:t>
            </a:r>
            <a:endParaRPr lang="en-US" b="1" dirty="0">
              <a:cs typeface="Calibri"/>
            </a:endParaRPr>
          </a:p>
          <a:p>
            <a:endParaRPr lang="en-US" b="1" dirty="0"/>
          </a:p>
          <a:p>
            <a:r>
              <a:rPr lang="en-CA" sz="1300"/>
              <a:t>As with Requestions, it is recommended you review your open receipts.  </a:t>
            </a:r>
            <a:r>
              <a:rPr lang="en-CA" sz="1300" dirty="0"/>
              <a:t>For invoices to be applied against purchase orders and payment requests, it is critical that goods and services be received in the system (click “My Receipts”) before end of business day </a:t>
            </a:r>
            <a:r>
              <a:rPr lang="en-CA" sz="1300" b="1" dirty="0"/>
              <a:t>April 30</a:t>
            </a:r>
            <a:r>
              <a:rPr lang="en-CA" sz="1300" dirty="0"/>
              <a:t>.</a:t>
            </a:r>
            <a:r>
              <a:rPr lang="en-CA" dirty="0"/>
              <a:t> </a:t>
            </a:r>
            <a:r>
              <a:rPr lang="en-CA"/>
              <a:t> This would only apply to goods and services actually received and approved.</a:t>
            </a:r>
            <a:endParaRPr lang="en-CA" sz="1300" dirty="0">
              <a:cs typeface="Calibri"/>
            </a:endParaRPr>
          </a:p>
          <a:p>
            <a:r>
              <a:rPr lang="en-CA" sz="1300" dirty="0"/>
              <a:t> </a:t>
            </a:r>
            <a:endParaRPr lang="en-CA" sz="1300" dirty="0">
              <a:cs typeface="Calibri"/>
            </a:endParaRPr>
          </a:p>
          <a:p>
            <a:endParaRPr lang="en-CA" dirty="0"/>
          </a:p>
        </p:txBody>
      </p:sp>
      <p:sp>
        <p:nvSpPr>
          <p:cNvPr id="4" name="Slide Number Placeholder 3"/>
          <p:cNvSpPr>
            <a:spLocks noGrp="1"/>
          </p:cNvSpPr>
          <p:nvPr>
            <p:ph type="sldNum" sz="quarter" idx="5"/>
          </p:nvPr>
        </p:nvSpPr>
        <p:spPr/>
        <p:txBody>
          <a:bodyPr/>
          <a:lstStyle/>
          <a:p>
            <a:fld id="{3CF11C4C-C8A2-4E0C-9426-759EE3891B75}" type="slidenum">
              <a:rPr lang="en-CA" smtClean="0"/>
              <a:t>6</a:t>
            </a:fld>
            <a:endParaRPr lang="en-CA"/>
          </a:p>
        </p:txBody>
      </p:sp>
    </p:spTree>
    <p:extLst>
      <p:ext uri="{BB962C8B-B14F-4D97-AF65-F5344CB8AC3E}">
        <p14:creationId xmlns:p14="http://schemas.microsoft.com/office/powerpoint/2010/main" val="995131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Dario</a:t>
            </a:r>
          </a:p>
          <a:p>
            <a:endParaRPr lang="en-US" b="1" dirty="0">
              <a:cs typeface="Calibri"/>
            </a:endParaRPr>
          </a:p>
          <a:p>
            <a:r>
              <a:rPr lang="en-US" b="1" dirty="0">
                <a:cs typeface="Calibri"/>
              </a:rPr>
              <a:t>If you are one of the users on campus that utilizes blanket purchase orders, these orders will close as at April 30</a:t>
            </a:r>
            <a:r>
              <a:rPr lang="en-US" b="1" baseline="30000" dirty="0">
                <a:cs typeface="Calibri"/>
              </a:rPr>
              <a:t>th</a:t>
            </a:r>
            <a:r>
              <a:rPr lang="en-US" b="1" dirty="0">
                <a:cs typeface="Calibri"/>
              </a:rPr>
              <a:t> and a new </a:t>
            </a:r>
            <a:r>
              <a:rPr lang="en-US" b="1">
                <a:cs typeface="Calibri"/>
              </a:rPr>
              <a:t>blankets can </a:t>
            </a:r>
            <a:r>
              <a:rPr lang="en-US" b="1" dirty="0">
                <a:cs typeface="Calibri"/>
              </a:rPr>
              <a:t>submitted in May of 2026</a:t>
            </a:r>
            <a:r>
              <a:rPr lang="en-US" b="1">
                <a:cs typeface="Calibri"/>
              </a:rPr>
              <a:t> if required</a:t>
            </a:r>
            <a:r>
              <a:rPr lang="en-US" b="1" dirty="0">
                <a:cs typeface="Calibri"/>
              </a:rPr>
              <a:t>.</a:t>
            </a:r>
          </a:p>
          <a:p>
            <a:endParaRPr lang="en-US" b="1" dirty="0">
              <a:cs typeface="Calibri"/>
            </a:endParaRPr>
          </a:p>
          <a:p>
            <a:r>
              <a:rPr lang="en-US" b="1" dirty="0">
                <a:cs typeface="Calibri"/>
              </a:rPr>
              <a:t>For the vast majority of users, regular PO’s also have a cut-off of April 30</a:t>
            </a:r>
            <a:r>
              <a:rPr lang="en-US" b="1" baseline="30000" dirty="0">
                <a:cs typeface="Calibri"/>
              </a:rPr>
              <a:t>th</a:t>
            </a:r>
            <a:r>
              <a:rPr lang="en-US" b="1" dirty="0">
                <a:cs typeface="Calibri"/>
              </a:rPr>
              <a:t>.  If an order remains open because the goods or services have not yet been received, they will automatically carry forward into budget year 26/27 as a commitment.</a:t>
            </a:r>
          </a:p>
          <a:p>
            <a:endParaRPr lang="en-US" b="1" dirty="0">
              <a:cs typeface="Calibri"/>
            </a:endParaRPr>
          </a:p>
          <a:p>
            <a:r>
              <a:rPr lang="en-US" b="1" dirty="0">
                <a:cs typeface="Calibri"/>
              </a:rPr>
              <a:t>Thank you for </a:t>
            </a:r>
            <a:r>
              <a:rPr lang="en-US" b="1">
                <a:cs typeface="Calibri"/>
              </a:rPr>
              <a:t>your time</a:t>
            </a:r>
            <a:r>
              <a:rPr lang="en-US" b="1" dirty="0">
                <a:cs typeface="Calibri"/>
              </a:rPr>
              <a:t> and I will now turn this over to my colleague Isabel to discuss how your invoices will be paid by Accounts Payable.</a:t>
            </a:r>
          </a:p>
        </p:txBody>
      </p:sp>
      <p:sp>
        <p:nvSpPr>
          <p:cNvPr id="4" name="Slide Number Placeholder 3"/>
          <p:cNvSpPr>
            <a:spLocks noGrp="1"/>
          </p:cNvSpPr>
          <p:nvPr>
            <p:ph type="sldNum" sz="quarter" idx="5"/>
          </p:nvPr>
        </p:nvSpPr>
        <p:spPr/>
        <p:txBody>
          <a:bodyPr/>
          <a:lstStyle/>
          <a:p>
            <a:fld id="{3CF11C4C-C8A2-4E0C-9426-759EE3891B75}" type="slidenum">
              <a:rPr lang="en-CA" smtClean="0"/>
              <a:t>7</a:t>
            </a:fld>
            <a:endParaRPr lang="en-CA"/>
          </a:p>
        </p:txBody>
      </p:sp>
    </p:spTree>
    <p:extLst>
      <p:ext uri="{BB962C8B-B14F-4D97-AF65-F5344CB8AC3E}">
        <p14:creationId xmlns:p14="http://schemas.microsoft.com/office/powerpoint/2010/main" val="298010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Isabel – Thank you Dario.</a:t>
            </a:r>
          </a:p>
          <a:p>
            <a:endParaRPr lang="en-US" b="1" dirty="0"/>
          </a:p>
          <a:p>
            <a:r>
              <a:rPr lang="en-US" b="1" dirty="0"/>
              <a:t>After your invoices are sent to A/P and recorded, we now have the duty of physically paying those invoices.</a:t>
            </a:r>
          </a:p>
          <a:p>
            <a:r>
              <a:rPr lang="en-US" b="1" dirty="0"/>
              <a:t>Over the years, we have adapted to changing trends as well as ensured we are utilizing best efforts for cash management practices.  In doing so, our payment run schedules have changed over time.</a:t>
            </a:r>
          </a:p>
          <a:p>
            <a:endParaRPr lang="en-US" b="1" dirty="0"/>
          </a:p>
          <a:p>
            <a:r>
              <a:rPr lang="en-US" b="1" dirty="0"/>
              <a:t>Payment runs by cheque are occurring once per month whereas EFT and ACH (USD payments) payments are biweekly, and EFT Expenses, RA Scholarships Visa Payables Automations (VPA) payments are weekly.  With VPA, suppliers who choose to opt in will receive a credit card account and an email notification for each payment informing them of the amount to process using their Point-of-Sale device or software.</a:t>
            </a:r>
            <a:endParaRPr lang="en-US" b="1" dirty="0">
              <a:cs typeface="Calibri"/>
            </a:endParaRPr>
          </a:p>
          <a:p>
            <a:endParaRPr lang="en-US" b="1" dirty="0">
              <a:cs typeface="Calibri"/>
            </a:endParaRPr>
          </a:p>
          <a:p>
            <a:r>
              <a:rPr lang="en-US" b="1" dirty="0"/>
              <a:t>Suppliers have the advantage of getting paid timelier. If any suppliers are interested in enrollment, please contact AP.</a:t>
            </a:r>
          </a:p>
          <a:p>
            <a:endParaRPr lang="en-US" b="1" dirty="0"/>
          </a:p>
          <a:p>
            <a:r>
              <a:rPr lang="en-US" b="1" dirty="0"/>
              <a:t>We are happy to advise that we have improved the employee expense claim payment run process by adding an additional EFT run that captures EFT Expenses on a biweekly basis, opposite the regular EFT schedule of biweekly.  This means that expense claims are now being processed on a weekly basis by either the regular EFT biweekly run or the EFT Expenses run specifically.  This allows for more timely expense claim reimbursements.</a:t>
            </a:r>
          </a:p>
          <a:p>
            <a:endParaRPr lang="en-US" b="1" dirty="0"/>
          </a:p>
          <a:p>
            <a:r>
              <a:rPr lang="en-US" b="1" dirty="0"/>
              <a:t>NOTE:  Expense reimbursement timeliness highly depends on the accuracy and compliance of the claimant to ensure all proper documentation is provided when submitting their expense claims.  Additional information is provided on the next slide.</a:t>
            </a:r>
            <a:endParaRPr lang="en-US" dirty="0"/>
          </a:p>
          <a:p>
            <a:endParaRPr lang="en-US" b="1" dirty="0">
              <a:cs typeface="Calibri"/>
            </a:endParaRPr>
          </a:p>
        </p:txBody>
      </p:sp>
      <p:sp>
        <p:nvSpPr>
          <p:cNvPr id="4" name="Slide Number Placeholder 3"/>
          <p:cNvSpPr>
            <a:spLocks noGrp="1"/>
          </p:cNvSpPr>
          <p:nvPr>
            <p:ph type="sldNum" sz="quarter" idx="5"/>
          </p:nvPr>
        </p:nvSpPr>
        <p:spPr/>
        <p:txBody>
          <a:bodyPr/>
          <a:lstStyle/>
          <a:p>
            <a:fld id="{3CF11C4C-C8A2-4E0C-9426-759EE3891B75}" type="slidenum">
              <a:rPr lang="en-CA" smtClean="0"/>
              <a:t>8</a:t>
            </a:fld>
            <a:endParaRPr lang="en-CA"/>
          </a:p>
        </p:txBody>
      </p:sp>
    </p:spTree>
    <p:extLst>
      <p:ext uri="{BB962C8B-B14F-4D97-AF65-F5344CB8AC3E}">
        <p14:creationId xmlns:p14="http://schemas.microsoft.com/office/powerpoint/2010/main" val="2579373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Isabel</a:t>
            </a:r>
          </a:p>
          <a:p>
            <a:endParaRPr lang="en-CA" sz="1300" dirty="0"/>
          </a:p>
          <a:p>
            <a:r>
              <a:rPr lang="en-CA" sz="1300" dirty="0"/>
              <a:t>All travel expenses and non-travel reports pertaining to the current fiscal year should be submitted and approved before end of business </a:t>
            </a:r>
            <a:r>
              <a:rPr lang="en-CA" sz="1300" b="1" dirty="0"/>
              <a:t>April 24</a:t>
            </a:r>
            <a:r>
              <a:rPr lang="en-CA" sz="1300" b="1" baseline="30000" dirty="0"/>
              <a:t>th</a:t>
            </a:r>
            <a:r>
              <a:rPr lang="en-CA" sz="1300" dirty="0"/>
              <a:t>. Remember that some of you have two levels of approval before an expense report is formally APPROVED, including One-up approval and also the Budget owner approval, so the process may take longer.</a:t>
            </a:r>
            <a:r>
              <a:rPr lang="en-CA" dirty="0"/>
              <a:t> </a:t>
            </a:r>
            <a:endParaRPr lang="en-CA" sz="1300" dirty="0">
              <a:ea typeface="Calibri"/>
              <a:cs typeface="Calibri"/>
            </a:endParaRPr>
          </a:p>
          <a:p>
            <a:endParaRPr lang="en-CA" sz="1300" dirty="0"/>
          </a:p>
          <a:p>
            <a:r>
              <a:rPr lang="en-CA" sz="1300" dirty="0"/>
              <a:t>Any expense reports not approved by April 24 may be charged against the next year’s budget.</a:t>
            </a:r>
            <a:endParaRPr lang="en-CA" sz="1300" dirty="0">
              <a:cs typeface="Calibri"/>
            </a:endParaRPr>
          </a:p>
          <a:p>
            <a:r>
              <a:rPr lang="en-CA" sz="1300" dirty="0"/>
              <a:t> </a:t>
            </a:r>
            <a:endParaRPr lang="en-CA" sz="1300" dirty="0">
              <a:cs typeface="Calibri"/>
            </a:endParaRPr>
          </a:p>
          <a:p>
            <a:r>
              <a:rPr lang="en-CA" sz="1300" i="1" dirty="0"/>
              <a:t>Just a reminder, if you are a submitter of the expense reports please make sure that</a:t>
            </a:r>
            <a:r>
              <a:rPr lang="en-CA" i="1" dirty="0"/>
              <a:t> </a:t>
            </a:r>
            <a:r>
              <a:rPr lang="en-CA" sz="1300" i="1" dirty="0"/>
              <a:t> Before April 24, you check in the Expenses Module (Green Wallet) to ensure any open reports are showing a status of “Pending Expense Auditor Approval.” (this status means that they have been approved by your one-up and have made their way to Accounts Payable for their final review and processing.</a:t>
            </a:r>
            <a:endParaRPr lang="en-CA" sz="1300" dirty="0"/>
          </a:p>
          <a:p>
            <a:r>
              <a:rPr lang="en-CA" sz="1300" i="1" dirty="0"/>
              <a:t> </a:t>
            </a:r>
            <a:endParaRPr lang="en-CA" sz="1300" dirty="0"/>
          </a:p>
          <a:p>
            <a:r>
              <a:rPr lang="en-CA" sz="1300" i="1" dirty="0"/>
              <a:t>Just a reminder, if you are an approver of the expense reports please make sure that you are Checking your Notification Bell and act on any expense reports by approving or rejecting in advance of April 24.</a:t>
            </a:r>
            <a:r>
              <a:rPr lang="en-CA" i="1" dirty="0"/>
              <a:t>  </a:t>
            </a:r>
            <a:endParaRPr lang="en-CA" sz="1300" i="1" dirty="0">
              <a:cs typeface="Calibri"/>
            </a:endParaRPr>
          </a:p>
          <a:p>
            <a:endParaRPr lang="en-CA" sz="1300" i="1" dirty="0"/>
          </a:p>
          <a:p>
            <a:endParaRPr lang="en-CA" sz="1300" i="1" dirty="0"/>
          </a:p>
          <a:p>
            <a:r>
              <a:rPr lang="en-CA" sz="1300" b="1" i="1" dirty="0"/>
              <a:t>Travel Advances:</a:t>
            </a:r>
            <a:endParaRPr lang="en-CA" sz="1300" b="1" dirty="0"/>
          </a:p>
          <a:p>
            <a:pPr>
              <a:buClr>
                <a:srgbClr val="005596"/>
              </a:buClr>
            </a:pPr>
            <a:r>
              <a:rPr lang="en-CA" sz="1300" dirty="0"/>
              <a:t>Travel advances that apply to travel dates that would have occurred before the University’s fiscal year end, must </a:t>
            </a:r>
            <a:r>
              <a:rPr lang="en-CA" sz="1300"/>
              <a:t>be </a:t>
            </a:r>
            <a:r>
              <a:rPr lang="en-CA" sz="1300" dirty="0"/>
              <a:t>settled by the claimant before April 30, 2026. Settled means that an expense report for the travel expenses is submitted to clear the travel advance.</a:t>
            </a:r>
            <a:endParaRPr lang="en-CA" sz="1300" dirty="0">
              <a:cs typeface="Calibri"/>
            </a:endParaRPr>
          </a:p>
          <a:p>
            <a:pPr>
              <a:buClr>
                <a:srgbClr val="005596"/>
              </a:buClr>
            </a:pPr>
            <a:endParaRPr lang="en-CA" sz="1300" dirty="0"/>
          </a:p>
          <a:p>
            <a:pPr>
              <a:buClr>
                <a:srgbClr val="005596"/>
              </a:buClr>
            </a:pPr>
            <a:r>
              <a:rPr lang="en-CA" sz="1300" dirty="0"/>
              <a:t>If you had travel booked that was cancelled, any unused travel advances related to this travel should be settled with the University as soon as possible, and before April 30, 2026 if the travel was to have occurred before year end.</a:t>
            </a:r>
            <a:r>
              <a:rPr lang="en-CA" dirty="0"/>
              <a:t> </a:t>
            </a:r>
            <a:endParaRPr lang="en-CA" sz="1300" dirty="0">
              <a:cs typeface="Calibri"/>
            </a:endParaRPr>
          </a:p>
          <a:p>
            <a:pPr>
              <a:buClr>
                <a:srgbClr val="005596"/>
              </a:buClr>
            </a:pPr>
            <a:endParaRPr lang="en-CA" sz="1300" dirty="0"/>
          </a:p>
          <a:p>
            <a:pPr>
              <a:buClr>
                <a:srgbClr val="005596"/>
              </a:buClr>
            </a:pPr>
            <a:r>
              <a:rPr lang="en-CA" sz="1300" dirty="0"/>
              <a:t>For example, If you applied for a travel advance from Accounts Payable to pay for a flight and conference fee, and the conference has now been cancelled and you received a refund in cash from your Travel Provider for the flight and conference fee, you will be required to refund the University these funds in order to settle the travel advance outstanding. To do this you can simply issue a cheque to the University for the amount of the advance received. Send the cheque to the University of Windsor, ATTN Accounts Receivable (note: please include the Travel Advance Expense Report number on the memo line of the cheque). Once received Accounts Payable will ensure that your cheque is applied to the correct travel advance and that the Travel Advance is settled.</a:t>
            </a:r>
            <a:r>
              <a:rPr lang="en-CA" dirty="0"/>
              <a:t> </a:t>
            </a:r>
            <a:r>
              <a:rPr lang="en-CA" dirty="0" err="1"/>
              <a:t>Etransfer</a:t>
            </a:r>
            <a:r>
              <a:rPr lang="en-CA" dirty="0"/>
              <a:t> is also available for refund. </a:t>
            </a:r>
            <a:endParaRPr lang="en-CA" sz="1300" dirty="0">
              <a:cs typeface="Calibri"/>
            </a:endParaRPr>
          </a:p>
        </p:txBody>
      </p:sp>
      <p:sp>
        <p:nvSpPr>
          <p:cNvPr id="4" name="Slide Number Placeholder 3"/>
          <p:cNvSpPr>
            <a:spLocks noGrp="1"/>
          </p:cNvSpPr>
          <p:nvPr>
            <p:ph type="sldNum" sz="quarter" idx="5"/>
          </p:nvPr>
        </p:nvSpPr>
        <p:spPr/>
        <p:txBody>
          <a:bodyPr/>
          <a:lstStyle/>
          <a:p>
            <a:fld id="{3CF11C4C-C8A2-4E0C-9426-759EE3891B75}" type="slidenum">
              <a:rPr lang="en-CA" smtClean="0"/>
              <a:t>9</a:t>
            </a:fld>
            <a:endParaRPr lang="en-CA"/>
          </a:p>
        </p:txBody>
      </p:sp>
    </p:spTree>
    <p:extLst>
      <p:ext uri="{BB962C8B-B14F-4D97-AF65-F5344CB8AC3E}">
        <p14:creationId xmlns:p14="http://schemas.microsoft.com/office/powerpoint/2010/main" val="822802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41"/>
            <a:ext cx="6858000" cy="1655762"/>
          </a:xfrm>
        </p:spPr>
        <p:txBody>
          <a:bodyPr/>
          <a:lstStyle>
            <a:lvl1pPr marL="0" indent="0" algn="ctr">
              <a:buNone/>
              <a:defRPr sz="2400"/>
            </a:lvl1pPr>
            <a:lvl2pPr marL="457215" indent="0" algn="ctr">
              <a:buNone/>
              <a:defRPr sz="2000"/>
            </a:lvl2pPr>
            <a:lvl3pPr marL="914432" indent="0" algn="ctr">
              <a:buNone/>
              <a:defRPr sz="1800"/>
            </a:lvl3pPr>
            <a:lvl4pPr marL="1371647" indent="0" algn="ctr">
              <a:buNone/>
              <a:defRPr sz="1600"/>
            </a:lvl4pPr>
            <a:lvl5pPr marL="1828864" indent="0" algn="ctr">
              <a:buNone/>
              <a:defRPr sz="1600"/>
            </a:lvl5pPr>
            <a:lvl6pPr marL="2286079" indent="0" algn="ctr">
              <a:buNone/>
              <a:defRPr sz="1600"/>
            </a:lvl6pPr>
            <a:lvl7pPr marL="2743294" indent="0" algn="ctr">
              <a:buNone/>
              <a:defRPr sz="1600"/>
            </a:lvl7pPr>
            <a:lvl8pPr marL="3200511" indent="0" algn="ctr">
              <a:buNone/>
              <a:defRPr sz="1600"/>
            </a:lvl8pPr>
            <a:lvl9pPr marL="3657726" indent="0" algn="ctr">
              <a:buNone/>
              <a:defRPr sz="1600"/>
            </a:lvl9pPr>
          </a:lstStyle>
          <a:p>
            <a:r>
              <a:rPr lang="en-US"/>
              <a:t>Click to edit Master subtitle style</a:t>
            </a:r>
          </a:p>
        </p:txBody>
      </p:sp>
      <p:sp>
        <p:nvSpPr>
          <p:cNvPr id="5" name="Footer Placeholder 4"/>
          <p:cNvSpPr>
            <a:spLocks noGrp="1"/>
          </p:cNvSpPr>
          <p:nvPr>
            <p:ph type="ftr" sz="quarter" idx="10"/>
          </p:nvPr>
        </p:nvSpPr>
        <p:spPr/>
        <p:txBody>
          <a:bodyPr/>
          <a:lstStyle/>
          <a:p>
            <a:r>
              <a:rPr lang="en-US">
                <a:solidFill>
                  <a:prstClr val="black">
                    <a:tint val="75000"/>
                  </a:prstClr>
                </a:solidFill>
              </a:rPr>
              <a:t>Engage. Renew. Advance.</a:t>
            </a: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7010400" y="6324600"/>
            <a:ext cx="2133600" cy="55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300">
                <a:solidFill>
                  <a:srgbClr val="EEECE1">
                    <a:lumMod val="95000"/>
                  </a:srgbClr>
                </a:solidFill>
                <a:cs typeface="Segoe UI Light" panose="020B0502040204020203" pitchFamily="34" charset="0"/>
              </a:rPr>
              <a:t>Engage. Renew. Advance.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490" y="6081023"/>
            <a:ext cx="1539429" cy="487158"/>
          </a:xfrm>
          <a:prstGeom prst="rect">
            <a:avLst/>
          </a:prstGeom>
        </p:spPr>
      </p:pic>
    </p:spTree>
    <p:extLst>
      <p:ext uri="{BB962C8B-B14F-4D97-AF65-F5344CB8AC3E}">
        <p14:creationId xmlns:p14="http://schemas.microsoft.com/office/powerpoint/2010/main" val="402017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solidFill>
                  <a:prstClr val="black">
                    <a:tint val="75000"/>
                  </a:prstClr>
                </a:solidFill>
              </a:rPr>
              <a:t>Engage. Renew. Advance.</a:t>
            </a: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17416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4" y="365126"/>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solidFill>
                  <a:prstClr val="black">
                    <a:tint val="75000"/>
                  </a:prstClr>
                </a:solidFill>
              </a:rPr>
              <a:t>Engage. Renew. Advance.</a:t>
            </a: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468458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41"/>
            <a:ext cx="6858000" cy="1655762"/>
          </a:xfrm>
        </p:spPr>
        <p:txBody>
          <a:bodyPr/>
          <a:lstStyle>
            <a:lvl1pPr marL="0" indent="0" algn="ctr">
              <a:buNone/>
              <a:defRPr sz="2400"/>
            </a:lvl1pPr>
            <a:lvl2pPr marL="457215" indent="0" algn="ctr">
              <a:buNone/>
              <a:defRPr sz="2000"/>
            </a:lvl2pPr>
            <a:lvl3pPr marL="914432" indent="0" algn="ctr">
              <a:buNone/>
              <a:defRPr sz="1800"/>
            </a:lvl3pPr>
            <a:lvl4pPr marL="1371647" indent="0" algn="ctr">
              <a:buNone/>
              <a:defRPr sz="1600"/>
            </a:lvl4pPr>
            <a:lvl5pPr marL="1828864" indent="0" algn="ctr">
              <a:buNone/>
              <a:defRPr sz="1600"/>
            </a:lvl5pPr>
            <a:lvl6pPr marL="2286079" indent="0" algn="ctr">
              <a:buNone/>
              <a:defRPr sz="1600"/>
            </a:lvl6pPr>
            <a:lvl7pPr marL="2743294" indent="0" algn="ctr">
              <a:buNone/>
              <a:defRPr sz="1600"/>
            </a:lvl7pPr>
            <a:lvl8pPr marL="3200511" indent="0" algn="ctr">
              <a:buNone/>
              <a:defRPr sz="1600"/>
            </a:lvl8pPr>
            <a:lvl9pPr marL="3657726" indent="0" algn="ctr">
              <a:buNone/>
              <a:defRPr sz="1600"/>
            </a:lvl9pPr>
          </a:lstStyle>
          <a:p>
            <a:r>
              <a:rPr lang="en-US"/>
              <a:t>Click to edit Master subtitle style</a:t>
            </a:r>
          </a:p>
        </p:txBody>
      </p:sp>
      <p:sp>
        <p:nvSpPr>
          <p:cNvPr id="5" name="Footer Placeholder 4"/>
          <p:cNvSpPr>
            <a:spLocks noGrp="1"/>
          </p:cNvSpPr>
          <p:nvPr>
            <p:ph type="ftr" sz="quarter" idx="10"/>
          </p:nvPr>
        </p:nvSpPr>
        <p:spPr/>
        <p:txBody>
          <a:bodyPr/>
          <a:lstStyle/>
          <a:p>
            <a:r>
              <a:rPr lang="en-US">
                <a:solidFill>
                  <a:prstClr val="black">
                    <a:tint val="75000"/>
                  </a:prstClr>
                </a:solidFill>
              </a:rPr>
              <a:t>Engage. Renew. Advance.</a:t>
            </a: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7010400" y="6324600"/>
            <a:ext cx="2133600" cy="55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300">
                <a:solidFill>
                  <a:srgbClr val="EEECE1">
                    <a:lumMod val="95000"/>
                  </a:srgbClr>
                </a:solidFill>
                <a:cs typeface="Segoe UI Light" panose="020B0502040204020203" pitchFamily="34" charset="0"/>
              </a:rPr>
              <a:t>Engage. Renew. Advance.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490" y="6081023"/>
            <a:ext cx="1539429" cy="487158"/>
          </a:xfrm>
          <a:prstGeom prst="rect">
            <a:avLst/>
          </a:prstGeom>
        </p:spPr>
      </p:pic>
    </p:spTree>
    <p:extLst>
      <p:ext uri="{BB962C8B-B14F-4D97-AF65-F5344CB8AC3E}">
        <p14:creationId xmlns:p14="http://schemas.microsoft.com/office/powerpoint/2010/main" val="1301841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solidFill>
                  <a:prstClr val="black">
                    <a:tint val="75000"/>
                  </a:prstClr>
                </a:solidFill>
              </a:rPr>
              <a:t>Engage. Renew. Advance.</a:t>
            </a:r>
          </a:p>
        </p:txBody>
      </p:sp>
      <p:sp>
        <p:nvSpPr>
          <p:cNvPr id="9" name="Title 8"/>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2"/>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1520573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2"/>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0" y="4589468"/>
            <a:ext cx="7886700" cy="1500187"/>
          </a:xfrm>
        </p:spPr>
        <p:txBody>
          <a:bodyPr/>
          <a:lstStyle>
            <a:lvl1pPr marL="0" indent="0">
              <a:buNone/>
              <a:defRPr sz="2400">
                <a:solidFill>
                  <a:schemeClr val="tx1">
                    <a:tint val="75000"/>
                  </a:schemeClr>
                </a:solidFill>
              </a:defRPr>
            </a:lvl1pPr>
            <a:lvl2pPr marL="457215" indent="0">
              <a:buNone/>
              <a:defRPr sz="2000">
                <a:solidFill>
                  <a:schemeClr val="tx1">
                    <a:tint val="75000"/>
                  </a:schemeClr>
                </a:solidFill>
              </a:defRPr>
            </a:lvl2pPr>
            <a:lvl3pPr marL="914432" indent="0">
              <a:buNone/>
              <a:defRPr sz="1800">
                <a:solidFill>
                  <a:schemeClr val="tx1">
                    <a:tint val="75000"/>
                  </a:schemeClr>
                </a:solidFill>
              </a:defRPr>
            </a:lvl3pPr>
            <a:lvl4pPr marL="1371647" indent="0">
              <a:buNone/>
              <a:defRPr sz="1600">
                <a:solidFill>
                  <a:schemeClr val="tx1">
                    <a:tint val="75000"/>
                  </a:schemeClr>
                </a:solidFill>
              </a:defRPr>
            </a:lvl4pPr>
            <a:lvl5pPr marL="1828864" indent="0">
              <a:buNone/>
              <a:defRPr sz="1600">
                <a:solidFill>
                  <a:schemeClr val="tx1">
                    <a:tint val="75000"/>
                  </a:schemeClr>
                </a:solidFill>
              </a:defRPr>
            </a:lvl5pPr>
            <a:lvl6pPr marL="2286079" indent="0">
              <a:buNone/>
              <a:defRPr sz="1600">
                <a:solidFill>
                  <a:schemeClr val="tx1">
                    <a:tint val="75000"/>
                  </a:schemeClr>
                </a:solidFill>
              </a:defRPr>
            </a:lvl6pPr>
            <a:lvl7pPr marL="2743294" indent="0">
              <a:buNone/>
              <a:defRPr sz="1600">
                <a:solidFill>
                  <a:schemeClr val="tx1">
                    <a:tint val="75000"/>
                  </a:schemeClr>
                </a:solidFill>
              </a:defRPr>
            </a:lvl7pPr>
            <a:lvl8pPr marL="3200511" indent="0">
              <a:buNone/>
              <a:defRPr sz="1600">
                <a:solidFill>
                  <a:schemeClr val="tx1">
                    <a:tint val="75000"/>
                  </a:schemeClr>
                </a:solidFill>
              </a:defRPr>
            </a:lvl8pPr>
            <a:lvl9pPr marL="3657726"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0"/>
          </p:nvPr>
        </p:nvSpPr>
        <p:spPr/>
        <p:txBody>
          <a:bodyPr/>
          <a:lstStyle/>
          <a:p>
            <a:r>
              <a:rPr lang="en-US">
                <a:solidFill>
                  <a:prstClr val="black">
                    <a:tint val="75000"/>
                  </a:prstClr>
                </a:solidFill>
              </a:rPr>
              <a:t>Engage. Renew. Advance.</a:t>
            </a: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7010400" y="6324600"/>
            <a:ext cx="2133600" cy="55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300">
                <a:solidFill>
                  <a:srgbClr val="58585B">
                    <a:lumMod val="75000"/>
                  </a:srgbClr>
                </a:solidFill>
                <a:cs typeface="Segoe UI Light" panose="020B0502040204020203" pitchFamily="34" charset="0"/>
              </a:rPr>
              <a:t>Engage. Renew. Advance.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490" y="6081023"/>
            <a:ext cx="1539429" cy="487158"/>
          </a:xfrm>
          <a:prstGeom prst="rect">
            <a:avLst/>
          </a:prstGeom>
        </p:spPr>
      </p:pic>
    </p:spTree>
    <p:extLst>
      <p:ext uri="{BB962C8B-B14F-4D97-AF65-F5344CB8AC3E}">
        <p14:creationId xmlns:p14="http://schemas.microsoft.com/office/powerpoint/2010/main" val="4156109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4" y="1825626"/>
            <a:ext cx="38671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5" y="1825626"/>
            <a:ext cx="38671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p>
            <a:r>
              <a:rPr lang="en-US">
                <a:solidFill>
                  <a:prstClr val="black">
                    <a:tint val="75000"/>
                  </a:prstClr>
                </a:solidFill>
              </a:rPr>
              <a:t>Engage. Renew. Advance.</a:t>
            </a:r>
          </a:p>
        </p:txBody>
      </p:sp>
      <p:sp>
        <p:nvSpPr>
          <p:cNvPr id="7" name="Slide Number Placeholder 6"/>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2133098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42" y="1681164"/>
            <a:ext cx="3868737" cy="823912"/>
          </a:xfrm>
        </p:spPr>
        <p:txBody>
          <a:bodyPr anchor="b"/>
          <a:lstStyle>
            <a:lvl1pPr marL="0" indent="0">
              <a:buNone/>
              <a:defRPr sz="2400" b="1"/>
            </a:lvl1pPr>
            <a:lvl2pPr marL="457215" indent="0">
              <a:buNone/>
              <a:defRPr sz="2000" b="1"/>
            </a:lvl2pPr>
            <a:lvl3pPr marL="914432" indent="0">
              <a:buNone/>
              <a:defRPr sz="1800" b="1"/>
            </a:lvl3pPr>
            <a:lvl4pPr marL="1371647" indent="0">
              <a:buNone/>
              <a:defRPr sz="1600" b="1"/>
            </a:lvl4pPr>
            <a:lvl5pPr marL="1828864" indent="0">
              <a:buNone/>
              <a:defRPr sz="1600" b="1"/>
            </a:lvl5pPr>
            <a:lvl6pPr marL="2286079" indent="0">
              <a:buNone/>
              <a:defRPr sz="1600" b="1"/>
            </a:lvl6pPr>
            <a:lvl7pPr marL="2743294" indent="0">
              <a:buNone/>
              <a:defRPr sz="1600" b="1"/>
            </a:lvl7pPr>
            <a:lvl8pPr marL="3200511" indent="0">
              <a:buNone/>
              <a:defRPr sz="1600" b="1"/>
            </a:lvl8pPr>
            <a:lvl9pPr marL="3657726" indent="0">
              <a:buNone/>
              <a:defRPr sz="1600" b="1"/>
            </a:lvl9pPr>
          </a:lstStyle>
          <a:p>
            <a:pPr lvl="0"/>
            <a:r>
              <a:rPr lang="en-US"/>
              <a:t>Edit Master text styles</a:t>
            </a:r>
          </a:p>
        </p:txBody>
      </p:sp>
      <p:sp>
        <p:nvSpPr>
          <p:cNvPr id="4" name="Content Placeholder 3"/>
          <p:cNvSpPr>
            <a:spLocks noGrp="1"/>
          </p:cNvSpPr>
          <p:nvPr>
            <p:ph sz="half" idx="2"/>
          </p:nvPr>
        </p:nvSpPr>
        <p:spPr>
          <a:xfrm>
            <a:off x="630242" y="2505077"/>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788" cy="823912"/>
          </a:xfrm>
        </p:spPr>
        <p:txBody>
          <a:bodyPr anchor="b"/>
          <a:lstStyle>
            <a:lvl1pPr marL="0" indent="0">
              <a:buNone/>
              <a:defRPr sz="2400" b="1"/>
            </a:lvl1pPr>
            <a:lvl2pPr marL="457215" indent="0">
              <a:buNone/>
              <a:defRPr sz="2000" b="1"/>
            </a:lvl2pPr>
            <a:lvl3pPr marL="914432" indent="0">
              <a:buNone/>
              <a:defRPr sz="1800" b="1"/>
            </a:lvl3pPr>
            <a:lvl4pPr marL="1371647" indent="0">
              <a:buNone/>
              <a:defRPr sz="1600" b="1"/>
            </a:lvl4pPr>
            <a:lvl5pPr marL="1828864" indent="0">
              <a:buNone/>
              <a:defRPr sz="1600" b="1"/>
            </a:lvl5pPr>
            <a:lvl6pPr marL="2286079" indent="0">
              <a:buNone/>
              <a:defRPr sz="1600" b="1"/>
            </a:lvl6pPr>
            <a:lvl7pPr marL="2743294" indent="0">
              <a:buNone/>
              <a:defRPr sz="1600" b="1"/>
            </a:lvl7pPr>
            <a:lvl8pPr marL="3200511" indent="0">
              <a:buNone/>
              <a:defRPr sz="1600" b="1"/>
            </a:lvl8pPr>
            <a:lvl9pPr marL="3657726" indent="0">
              <a:buNone/>
              <a:defRPr sz="1600" b="1"/>
            </a:lvl9pPr>
          </a:lstStyle>
          <a:p>
            <a:pPr lvl="0"/>
            <a:r>
              <a:rPr lang="en-US"/>
              <a:t>Edit Master text styles</a:t>
            </a:r>
          </a:p>
        </p:txBody>
      </p:sp>
      <p:sp>
        <p:nvSpPr>
          <p:cNvPr id="6" name="Content Placeholder 5"/>
          <p:cNvSpPr>
            <a:spLocks noGrp="1"/>
          </p:cNvSpPr>
          <p:nvPr>
            <p:ph sz="quarter" idx="4"/>
          </p:nvPr>
        </p:nvSpPr>
        <p:spPr>
          <a:xfrm>
            <a:off x="4629154" y="2505077"/>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r>
              <a:rPr lang="en-US">
                <a:solidFill>
                  <a:prstClr val="black">
                    <a:tint val="75000"/>
                  </a:prstClr>
                </a:solidFill>
              </a:rPr>
              <a:t>Engage. Renew. Advance.</a:t>
            </a:r>
          </a:p>
        </p:txBody>
      </p:sp>
      <p:sp>
        <p:nvSpPr>
          <p:cNvPr id="9" name="Slide Number Placeholder 8"/>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762614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US">
                <a:solidFill>
                  <a:prstClr val="black">
                    <a:tint val="75000"/>
                  </a:prstClr>
                </a:solidFill>
              </a:rPr>
              <a:t>Engage. Renew. Advance.</a:t>
            </a:r>
          </a:p>
        </p:txBody>
      </p:sp>
      <p:sp>
        <p:nvSpPr>
          <p:cNvPr id="5" name="Slide Number Placeholder 4"/>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4240900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Engage. Renew. Advance.</a:t>
            </a:r>
          </a:p>
        </p:txBody>
      </p:sp>
      <p:sp>
        <p:nvSpPr>
          <p:cNvPr id="4" name="Slide Number Placeholder 3"/>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3669301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1" y="987429"/>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0"/>
            <a:ext cx="2949575" cy="3811588"/>
          </a:xfrm>
        </p:spPr>
        <p:txBody>
          <a:bodyPr/>
          <a:lstStyle>
            <a:lvl1pPr marL="0" indent="0">
              <a:buNone/>
              <a:defRPr sz="1600"/>
            </a:lvl1pPr>
            <a:lvl2pPr marL="457215" indent="0">
              <a:buNone/>
              <a:defRPr sz="1400"/>
            </a:lvl2pPr>
            <a:lvl3pPr marL="914432" indent="0">
              <a:buNone/>
              <a:defRPr sz="1200"/>
            </a:lvl3pPr>
            <a:lvl4pPr marL="1371647" indent="0">
              <a:buNone/>
              <a:defRPr sz="1000"/>
            </a:lvl4pPr>
            <a:lvl5pPr marL="1828864" indent="0">
              <a:buNone/>
              <a:defRPr sz="1000"/>
            </a:lvl5pPr>
            <a:lvl6pPr marL="2286079" indent="0">
              <a:buNone/>
              <a:defRPr sz="1000"/>
            </a:lvl6pPr>
            <a:lvl7pPr marL="2743294" indent="0">
              <a:buNone/>
              <a:defRPr sz="1000"/>
            </a:lvl7pPr>
            <a:lvl8pPr marL="3200511" indent="0">
              <a:buNone/>
              <a:defRPr sz="1000"/>
            </a:lvl8pPr>
            <a:lvl9pPr marL="3657726" indent="0">
              <a:buNone/>
              <a:defRPr sz="1000"/>
            </a:lvl9pPr>
          </a:lstStyle>
          <a:p>
            <a:pPr lvl="0"/>
            <a:r>
              <a:rPr lang="en-US"/>
              <a:t>Edit Master text styles</a:t>
            </a:r>
          </a:p>
        </p:txBody>
      </p:sp>
      <p:sp>
        <p:nvSpPr>
          <p:cNvPr id="6" name="Footer Placeholder 5"/>
          <p:cNvSpPr>
            <a:spLocks noGrp="1"/>
          </p:cNvSpPr>
          <p:nvPr>
            <p:ph type="ftr" sz="quarter" idx="10"/>
          </p:nvPr>
        </p:nvSpPr>
        <p:spPr/>
        <p:txBody>
          <a:bodyPr/>
          <a:lstStyle/>
          <a:p>
            <a:r>
              <a:rPr lang="en-US">
                <a:solidFill>
                  <a:prstClr val="black">
                    <a:tint val="75000"/>
                  </a:prstClr>
                </a:solidFill>
              </a:rPr>
              <a:t>Engage. Renew. Advance.</a:t>
            </a:r>
          </a:p>
        </p:txBody>
      </p:sp>
      <p:sp>
        <p:nvSpPr>
          <p:cNvPr id="7" name="Slide Number Placeholder 6"/>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374338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solidFill>
                  <a:prstClr val="black">
                    <a:tint val="75000"/>
                  </a:prstClr>
                </a:solidFill>
              </a:rPr>
              <a:t>Engage. Renew. Advance.</a:t>
            </a:r>
          </a:p>
        </p:txBody>
      </p:sp>
      <p:sp>
        <p:nvSpPr>
          <p:cNvPr id="9" name="Title 8"/>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2"/>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407103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1" y="987429"/>
            <a:ext cx="4629151" cy="4873625"/>
          </a:xfrm>
        </p:spPr>
        <p:txBody>
          <a:bodyPr/>
          <a:lstStyle>
            <a:lvl1pPr marL="0" indent="0">
              <a:buNone/>
              <a:defRPr sz="3200"/>
            </a:lvl1pPr>
            <a:lvl2pPr marL="457215" indent="0">
              <a:buNone/>
              <a:defRPr sz="2800"/>
            </a:lvl2pPr>
            <a:lvl3pPr marL="914432" indent="0">
              <a:buNone/>
              <a:defRPr sz="2400"/>
            </a:lvl3pPr>
            <a:lvl4pPr marL="1371647" indent="0">
              <a:buNone/>
              <a:defRPr sz="2000"/>
            </a:lvl4pPr>
            <a:lvl5pPr marL="1828864" indent="0">
              <a:buNone/>
              <a:defRPr sz="2000"/>
            </a:lvl5pPr>
            <a:lvl6pPr marL="2286079" indent="0">
              <a:buNone/>
              <a:defRPr sz="2000"/>
            </a:lvl6pPr>
            <a:lvl7pPr marL="2743294" indent="0">
              <a:buNone/>
              <a:defRPr sz="2000"/>
            </a:lvl7pPr>
            <a:lvl8pPr marL="3200511" indent="0">
              <a:buNone/>
              <a:defRPr sz="2000"/>
            </a:lvl8pPr>
            <a:lvl9pPr marL="3657726" indent="0">
              <a:buNone/>
              <a:defRPr sz="2000"/>
            </a:lvl9pPr>
          </a:lstStyle>
          <a:p>
            <a:endParaRPr lang="en-US"/>
          </a:p>
        </p:txBody>
      </p:sp>
      <p:sp>
        <p:nvSpPr>
          <p:cNvPr id="4" name="Text Placeholder 3"/>
          <p:cNvSpPr>
            <a:spLocks noGrp="1"/>
          </p:cNvSpPr>
          <p:nvPr>
            <p:ph type="body" sz="half" idx="2"/>
          </p:nvPr>
        </p:nvSpPr>
        <p:spPr>
          <a:xfrm>
            <a:off x="630242" y="2057400"/>
            <a:ext cx="2949575" cy="3811588"/>
          </a:xfrm>
        </p:spPr>
        <p:txBody>
          <a:bodyPr/>
          <a:lstStyle>
            <a:lvl1pPr marL="0" indent="0">
              <a:buNone/>
              <a:defRPr sz="1600"/>
            </a:lvl1pPr>
            <a:lvl2pPr marL="457215" indent="0">
              <a:buNone/>
              <a:defRPr sz="1400"/>
            </a:lvl2pPr>
            <a:lvl3pPr marL="914432" indent="0">
              <a:buNone/>
              <a:defRPr sz="1200"/>
            </a:lvl3pPr>
            <a:lvl4pPr marL="1371647" indent="0">
              <a:buNone/>
              <a:defRPr sz="1000"/>
            </a:lvl4pPr>
            <a:lvl5pPr marL="1828864" indent="0">
              <a:buNone/>
              <a:defRPr sz="1000"/>
            </a:lvl5pPr>
            <a:lvl6pPr marL="2286079" indent="0">
              <a:buNone/>
              <a:defRPr sz="1000"/>
            </a:lvl6pPr>
            <a:lvl7pPr marL="2743294" indent="0">
              <a:buNone/>
              <a:defRPr sz="1000"/>
            </a:lvl7pPr>
            <a:lvl8pPr marL="3200511" indent="0">
              <a:buNone/>
              <a:defRPr sz="1000"/>
            </a:lvl8pPr>
            <a:lvl9pPr marL="3657726" indent="0">
              <a:buNone/>
              <a:defRPr sz="1000"/>
            </a:lvl9pPr>
          </a:lstStyle>
          <a:p>
            <a:pPr lvl="0"/>
            <a:r>
              <a:rPr lang="en-US"/>
              <a:t>Edit Master text styles</a:t>
            </a:r>
          </a:p>
        </p:txBody>
      </p:sp>
      <p:sp>
        <p:nvSpPr>
          <p:cNvPr id="6" name="Footer Placeholder 5"/>
          <p:cNvSpPr>
            <a:spLocks noGrp="1"/>
          </p:cNvSpPr>
          <p:nvPr>
            <p:ph type="ftr" sz="quarter" idx="10"/>
          </p:nvPr>
        </p:nvSpPr>
        <p:spPr/>
        <p:txBody>
          <a:bodyPr/>
          <a:lstStyle/>
          <a:p>
            <a:r>
              <a:rPr lang="en-US">
                <a:solidFill>
                  <a:prstClr val="black">
                    <a:tint val="75000"/>
                  </a:prstClr>
                </a:solidFill>
              </a:rPr>
              <a:t>Engage. Renew. Advance.</a:t>
            </a:r>
          </a:p>
        </p:txBody>
      </p:sp>
      <p:sp>
        <p:nvSpPr>
          <p:cNvPr id="7" name="Slide Number Placeholder 6"/>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768009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solidFill>
                  <a:prstClr val="black">
                    <a:tint val="75000"/>
                  </a:prstClr>
                </a:solidFill>
              </a:rPr>
              <a:t>Engage. Renew. Advance.</a:t>
            </a: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4095386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4" y="365126"/>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solidFill>
                  <a:prstClr val="black">
                    <a:tint val="75000"/>
                  </a:prstClr>
                </a:solidFill>
              </a:rPr>
              <a:t>Engage. Renew. Advance.</a:t>
            </a: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444554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548486" y="26624"/>
            <a:ext cx="8047039" cy="432048"/>
          </a:xfrm>
        </p:spPr>
        <p:txBody>
          <a:bodyPr/>
          <a:lstStyle>
            <a:lvl1pPr>
              <a:defRPr sz="1500"/>
            </a:lvl1pPr>
          </a:lstStyle>
          <a:p>
            <a:r>
              <a:rPr lang="en-CA"/>
              <a:t>Click to edit Master title style</a:t>
            </a:r>
            <a:endParaRPr lang="en-US"/>
          </a:p>
        </p:txBody>
      </p:sp>
    </p:spTree>
    <p:extLst>
      <p:ext uri="{BB962C8B-B14F-4D97-AF65-F5344CB8AC3E}">
        <p14:creationId xmlns:p14="http://schemas.microsoft.com/office/powerpoint/2010/main" val="417021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2"/>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90" y="4589468"/>
            <a:ext cx="7886700" cy="1500187"/>
          </a:xfrm>
        </p:spPr>
        <p:txBody>
          <a:bodyPr/>
          <a:lstStyle>
            <a:lvl1pPr marL="0" indent="0">
              <a:buNone/>
              <a:defRPr sz="2400">
                <a:solidFill>
                  <a:schemeClr val="tx1">
                    <a:tint val="75000"/>
                  </a:schemeClr>
                </a:solidFill>
              </a:defRPr>
            </a:lvl1pPr>
            <a:lvl2pPr marL="457215" indent="0">
              <a:buNone/>
              <a:defRPr sz="2000">
                <a:solidFill>
                  <a:schemeClr val="tx1">
                    <a:tint val="75000"/>
                  </a:schemeClr>
                </a:solidFill>
              </a:defRPr>
            </a:lvl2pPr>
            <a:lvl3pPr marL="914432" indent="0">
              <a:buNone/>
              <a:defRPr sz="1800">
                <a:solidFill>
                  <a:schemeClr val="tx1">
                    <a:tint val="75000"/>
                  </a:schemeClr>
                </a:solidFill>
              </a:defRPr>
            </a:lvl3pPr>
            <a:lvl4pPr marL="1371647" indent="0">
              <a:buNone/>
              <a:defRPr sz="1600">
                <a:solidFill>
                  <a:schemeClr val="tx1">
                    <a:tint val="75000"/>
                  </a:schemeClr>
                </a:solidFill>
              </a:defRPr>
            </a:lvl4pPr>
            <a:lvl5pPr marL="1828864" indent="0">
              <a:buNone/>
              <a:defRPr sz="1600">
                <a:solidFill>
                  <a:schemeClr val="tx1">
                    <a:tint val="75000"/>
                  </a:schemeClr>
                </a:solidFill>
              </a:defRPr>
            </a:lvl5pPr>
            <a:lvl6pPr marL="2286079" indent="0">
              <a:buNone/>
              <a:defRPr sz="1600">
                <a:solidFill>
                  <a:schemeClr val="tx1">
                    <a:tint val="75000"/>
                  </a:schemeClr>
                </a:solidFill>
              </a:defRPr>
            </a:lvl6pPr>
            <a:lvl7pPr marL="2743294" indent="0">
              <a:buNone/>
              <a:defRPr sz="1600">
                <a:solidFill>
                  <a:schemeClr val="tx1">
                    <a:tint val="75000"/>
                  </a:schemeClr>
                </a:solidFill>
              </a:defRPr>
            </a:lvl7pPr>
            <a:lvl8pPr marL="3200511" indent="0">
              <a:buNone/>
              <a:defRPr sz="1600">
                <a:solidFill>
                  <a:schemeClr val="tx1">
                    <a:tint val="75000"/>
                  </a:schemeClr>
                </a:solidFill>
              </a:defRPr>
            </a:lvl8pPr>
            <a:lvl9pPr marL="3657726"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0"/>
          </p:nvPr>
        </p:nvSpPr>
        <p:spPr/>
        <p:txBody>
          <a:bodyPr/>
          <a:lstStyle/>
          <a:p>
            <a:r>
              <a:rPr lang="en-US">
                <a:solidFill>
                  <a:prstClr val="black">
                    <a:tint val="75000"/>
                  </a:prstClr>
                </a:solidFill>
              </a:rPr>
              <a:t>Engage. Renew. Advance.</a:t>
            </a:r>
          </a:p>
        </p:txBody>
      </p:sp>
      <p:sp>
        <p:nvSpPr>
          <p:cNvPr id="6" name="Slide Number Placeholder 5"/>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7010400" y="6324600"/>
            <a:ext cx="2133600" cy="55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300">
                <a:solidFill>
                  <a:srgbClr val="58585B">
                    <a:lumMod val="75000"/>
                  </a:srgbClr>
                </a:solidFill>
                <a:cs typeface="Segoe UI Light" panose="020B0502040204020203" pitchFamily="34" charset="0"/>
              </a:rPr>
              <a:t>Engage. Renew. Advance.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7490" y="6081023"/>
            <a:ext cx="1539429" cy="487158"/>
          </a:xfrm>
          <a:prstGeom prst="rect">
            <a:avLst/>
          </a:prstGeom>
        </p:spPr>
      </p:pic>
    </p:spTree>
    <p:extLst>
      <p:ext uri="{BB962C8B-B14F-4D97-AF65-F5344CB8AC3E}">
        <p14:creationId xmlns:p14="http://schemas.microsoft.com/office/powerpoint/2010/main" val="207819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4" y="1825626"/>
            <a:ext cx="38671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5" y="1825626"/>
            <a:ext cx="38671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p:txBody>
          <a:bodyPr/>
          <a:lstStyle/>
          <a:p>
            <a:r>
              <a:rPr lang="en-US">
                <a:solidFill>
                  <a:prstClr val="black">
                    <a:tint val="75000"/>
                  </a:prstClr>
                </a:solidFill>
              </a:rPr>
              <a:t>Engage. Renew. Advance.</a:t>
            </a:r>
          </a:p>
        </p:txBody>
      </p:sp>
      <p:sp>
        <p:nvSpPr>
          <p:cNvPr id="7" name="Slide Number Placeholder 6"/>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1777420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42" y="1681164"/>
            <a:ext cx="3868737" cy="823912"/>
          </a:xfrm>
        </p:spPr>
        <p:txBody>
          <a:bodyPr anchor="b"/>
          <a:lstStyle>
            <a:lvl1pPr marL="0" indent="0">
              <a:buNone/>
              <a:defRPr sz="2400" b="1"/>
            </a:lvl1pPr>
            <a:lvl2pPr marL="457215" indent="0">
              <a:buNone/>
              <a:defRPr sz="2000" b="1"/>
            </a:lvl2pPr>
            <a:lvl3pPr marL="914432" indent="0">
              <a:buNone/>
              <a:defRPr sz="1800" b="1"/>
            </a:lvl3pPr>
            <a:lvl4pPr marL="1371647" indent="0">
              <a:buNone/>
              <a:defRPr sz="1600" b="1"/>
            </a:lvl4pPr>
            <a:lvl5pPr marL="1828864" indent="0">
              <a:buNone/>
              <a:defRPr sz="1600" b="1"/>
            </a:lvl5pPr>
            <a:lvl6pPr marL="2286079" indent="0">
              <a:buNone/>
              <a:defRPr sz="1600" b="1"/>
            </a:lvl6pPr>
            <a:lvl7pPr marL="2743294" indent="0">
              <a:buNone/>
              <a:defRPr sz="1600" b="1"/>
            </a:lvl7pPr>
            <a:lvl8pPr marL="3200511" indent="0">
              <a:buNone/>
              <a:defRPr sz="1600" b="1"/>
            </a:lvl8pPr>
            <a:lvl9pPr marL="3657726" indent="0">
              <a:buNone/>
              <a:defRPr sz="1600" b="1"/>
            </a:lvl9pPr>
          </a:lstStyle>
          <a:p>
            <a:pPr lvl="0"/>
            <a:r>
              <a:rPr lang="en-US"/>
              <a:t>Edit Master text styles</a:t>
            </a:r>
          </a:p>
        </p:txBody>
      </p:sp>
      <p:sp>
        <p:nvSpPr>
          <p:cNvPr id="4" name="Content Placeholder 3"/>
          <p:cNvSpPr>
            <a:spLocks noGrp="1"/>
          </p:cNvSpPr>
          <p:nvPr>
            <p:ph sz="half" idx="2"/>
          </p:nvPr>
        </p:nvSpPr>
        <p:spPr>
          <a:xfrm>
            <a:off x="630242" y="2505077"/>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788" cy="823912"/>
          </a:xfrm>
        </p:spPr>
        <p:txBody>
          <a:bodyPr anchor="b"/>
          <a:lstStyle>
            <a:lvl1pPr marL="0" indent="0">
              <a:buNone/>
              <a:defRPr sz="2400" b="1"/>
            </a:lvl1pPr>
            <a:lvl2pPr marL="457215" indent="0">
              <a:buNone/>
              <a:defRPr sz="2000" b="1"/>
            </a:lvl2pPr>
            <a:lvl3pPr marL="914432" indent="0">
              <a:buNone/>
              <a:defRPr sz="1800" b="1"/>
            </a:lvl3pPr>
            <a:lvl4pPr marL="1371647" indent="0">
              <a:buNone/>
              <a:defRPr sz="1600" b="1"/>
            </a:lvl4pPr>
            <a:lvl5pPr marL="1828864" indent="0">
              <a:buNone/>
              <a:defRPr sz="1600" b="1"/>
            </a:lvl5pPr>
            <a:lvl6pPr marL="2286079" indent="0">
              <a:buNone/>
              <a:defRPr sz="1600" b="1"/>
            </a:lvl6pPr>
            <a:lvl7pPr marL="2743294" indent="0">
              <a:buNone/>
              <a:defRPr sz="1600" b="1"/>
            </a:lvl7pPr>
            <a:lvl8pPr marL="3200511" indent="0">
              <a:buNone/>
              <a:defRPr sz="1600" b="1"/>
            </a:lvl8pPr>
            <a:lvl9pPr marL="3657726" indent="0">
              <a:buNone/>
              <a:defRPr sz="1600" b="1"/>
            </a:lvl9pPr>
          </a:lstStyle>
          <a:p>
            <a:pPr lvl="0"/>
            <a:r>
              <a:rPr lang="en-US"/>
              <a:t>Edit Master text styles</a:t>
            </a:r>
          </a:p>
        </p:txBody>
      </p:sp>
      <p:sp>
        <p:nvSpPr>
          <p:cNvPr id="6" name="Content Placeholder 5"/>
          <p:cNvSpPr>
            <a:spLocks noGrp="1"/>
          </p:cNvSpPr>
          <p:nvPr>
            <p:ph sz="quarter" idx="4"/>
          </p:nvPr>
        </p:nvSpPr>
        <p:spPr>
          <a:xfrm>
            <a:off x="4629154" y="2505077"/>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r>
              <a:rPr lang="en-US">
                <a:solidFill>
                  <a:prstClr val="black">
                    <a:tint val="75000"/>
                  </a:prstClr>
                </a:solidFill>
              </a:rPr>
              <a:t>Engage. Renew. Advance.</a:t>
            </a:r>
          </a:p>
        </p:txBody>
      </p:sp>
      <p:sp>
        <p:nvSpPr>
          <p:cNvPr id="9" name="Slide Number Placeholder 8"/>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145357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US">
                <a:solidFill>
                  <a:prstClr val="black">
                    <a:tint val="75000"/>
                  </a:prstClr>
                </a:solidFill>
              </a:rPr>
              <a:t>Engage. Renew. Advance.</a:t>
            </a:r>
          </a:p>
        </p:txBody>
      </p:sp>
      <p:sp>
        <p:nvSpPr>
          <p:cNvPr id="5" name="Slide Number Placeholder 4"/>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265615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Engage. Renew. Advance.</a:t>
            </a:r>
          </a:p>
        </p:txBody>
      </p:sp>
      <p:sp>
        <p:nvSpPr>
          <p:cNvPr id="4" name="Slide Number Placeholder 3"/>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394756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1" y="987429"/>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0"/>
            <a:ext cx="2949575" cy="3811588"/>
          </a:xfrm>
        </p:spPr>
        <p:txBody>
          <a:bodyPr/>
          <a:lstStyle>
            <a:lvl1pPr marL="0" indent="0">
              <a:buNone/>
              <a:defRPr sz="1600"/>
            </a:lvl1pPr>
            <a:lvl2pPr marL="457215" indent="0">
              <a:buNone/>
              <a:defRPr sz="1400"/>
            </a:lvl2pPr>
            <a:lvl3pPr marL="914432" indent="0">
              <a:buNone/>
              <a:defRPr sz="1200"/>
            </a:lvl3pPr>
            <a:lvl4pPr marL="1371647" indent="0">
              <a:buNone/>
              <a:defRPr sz="1000"/>
            </a:lvl4pPr>
            <a:lvl5pPr marL="1828864" indent="0">
              <a:buNone/>
              <a:defRPr sz="1000"/>
            </a:lvl5pPr>
            <a:lvl6pPr marL="2286079" indent="0">
              <a:buNone/>
              <a:defRPr sz="1000"/>
            </a:lvl6pPr>
            <a:lvl7pPr marL="2743294" indent="0">
              <a:buNone/>
              <a:defRPr sz="1000"/>
            </a:lvl7pPr>
            <a:lvl8pPr marL="3200511" indent="0">
              <a:buNone/>
              <a:defRPr sz="1000"/>
            </a:lvl8pPr>
            <a:lvl9pPr marL="3657726" indent="0">
              <a:buNone/>
              <a:defRPr sz="1000"/>
            </a:lvl9pPr>
          </a:lstStyle>
          <a:p>
            <a:pPr lvl="0"/>
            <a:r>
              <a:rPr lang="en-US"/>
              <a:t>Edit Master text styles</a:t>
            </a:r>
          </a:p>
        </p:txBody>
      </p:sp>
      <p:sp>
        <p:nvSpPr>
          <p:cNvPr id="6" name="Footer Placeholder 5"/>
          <p:cNvSpPr>
            <a:spLocks noGrp="1"/>
          </p:cNvSpPr>
          <p:nvPr>
            <p:ph type="ftr" sz="quarter" idx="10"/>
          </p:nvPr>
        </p:nvSpPr>
        <p:spPr/>
        <p:txBody>
          <a:bodyPr/>
          <a:lstStyle/>
          <a:p>
            <a:r>
              <a:rPr lang="en-US">
                <a:solidFill>
                  <a:prstClr val="black">
                    <a:tint val="75000"/>
                  </a:prstClr>
                </a:solidFill>
              </a:rPr>
              <a:t>Engage. Renew. Advance.</a:t>
            </a:r>
          </a:p>
        </p:txBody>
      </p:sp>
      <p:sp>
        <p:nvSpPr>
          <p:cNvPr id="7" name="Slide Number Placeholder 6"/>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4027534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1" y="987429"/>
            <a:ext cx="4629151" cy="4873625"/>
          </a:xfrm>
        </p:spPr>
        <p:txBody>
          <a:bodyPr/>
          <a:lstStyle>
            <a:lvl1pPr marL="0" indent="0">
              <a:buNone/>
              <a:defRPr sz="3200"/>
            </a:lvl1pPr>
            <a:lvl2pPr marL="457215" indent="0">
              <a:buNone/>
              <a:defRPr sz="2800"/>
            </a:lvl2pPr>
            <a:lvl3pPr marL="914432" indent="0">
              <a:buNone/>
              <a:defRPr sz="2400"/>
            </a:lvl3pPr>
            <a:lvl4pPr marL="1371647" indent="0">
              <a:buNone/>
              <a:defRPr sz="2000"/>
            </a:lvl4pPr>
            <a:lvl5pPr marL="1828864" indent="0">
              <a:buNone/>
              <a:defRPr sz="2000"/>
            </a:lvl5pPr>
            <a:lvl6pPr marL="2286079" indent="0">
              <a:buNone/>
              <a:defRPr sz="2000"/>
            </a:lvl6pPr>
            <a:lvl7pPr marL="2743294" indent="0">
              <a:buNone/>
              <a:defRPr sz="2000"/>
            </a:lvl7pPr>
            <a:lvl8pPr marL="3200511" indent="0">
              <a:buNone/>
              <a:defRPr sz="2000"/>
            </a:lvl8pPr>
            <a:lvl9pPr marL="3657726" indent="0">
              <a:buNone/>
              <a:defRPr sz="2000"/>
            </a:lvl9pPr>
          </a:lstStyle>
          <a:p>
            <a:endParaRPr lang="en-US"/>
          </a:p>
        </p:txBody>
      </p:sp>
      <p:sp>
        <p:nvSpPr>
          <p:cNvPr id="4" name="Text Placeholder 3"/>
          <p:cNvSpPr>
            <a:spLocks noGrp="1"/>
          </p:cNvSpPr>
          <p:nvPr>
            <p:ph type="body" sz="half" idx="2"/>
          </p:nvPr>
        </p:nvSpPr>
        <p:spPr>
          <a:xfrm>
            <a:off x="630242" y="2057400"/>
            <a:ext cx="2949575" cy="3811588"/>
          </a:xfrm>
        </p:spPr>
        <p:txBody>
          <a:bodyPr/>
          <a:lstStyle>
            <a:lvl1pPr marL="0" indent="0">
              <a:buNone/>
              <a:defRPr sz="1600"/>
            </a:lvl1pPr>
            <a:lvl2pPr marL="457215" indent="0">
              <a:buNone/>
              <a:defRPr sz="1400"/>
            </a:lvl2pPr>
            <a:lvl3pPr marL="914432" indent="0">
              <a:buNone/>
              <a:defRPr sz="1200"/>
            </a:lvl3pPr>
            <a:lvl4pPr marL="1371647" indent="0">
              <a:buNone/>
              <a:defRPr sz="1000"/>
            </a:lvl4pPr>
            <a:lvl5pPr marL="1828864" indent="0">
              <a:buNone/>
              <a:defRPr sz="1000"/>
            </a:lvl5pPr>
            <a:lvl6pPr marL="2286079" indent="0">
              <a:buNone/>
              <a:defRPr sz="1000"/>
            </a:lvl6pPr>
            <a:lvl7pPr marL="2743294" indent="0">
              <a:buNone/>
              <a:defRPr sz="1000"/>
            </a:lvl7pPr>
            <a:lvl8pPr marL="3200511" indent="0">
              <a:buNone/>
              <a:defRPr sz="1000"/>
            </a:lvl8pPr>
            <a:lvl9pPr marL="3657726" indent="0">
              <a:buNone/>
              <a:defRPr sz="1000"/>
            </a:lvl9pPr>
          </a:lstStyle>
          <a:p>
            <a:pPr lvl="0"/>
            <a:r>
              <a:rPr lang="en-US"/>
              <a:t>Edit Master text styles</a:t>
            </a:r>
          </a:p>
        </p:txBody>
      </p:sp>
      <p:sp>
        <p:nvSpPr>
          <p:cNvPr id="6" name="Footer Placeholder 5"/>
          <p:cNvSpPr>
            <a:spLocks noGrp="1"/>
          </p:cNvSpPr>
          <p:nvPr>
            <p:ph type="ftr" sz="quarter" idx="10"/>
          </p:nvPr>
        </p:nvSpPr>
        <p:spPr/>
        <p:txBody>
          <a:bodyPr/>
          <a:lstStyle/>
          <a:p>
            <a:r>
              <a:rPr lang="en-US">
                <a:solidFill>
                  <a:prstClr val="black">
                    <a:tint val="75000"/>
                  </a:prstClr>
                </a:solidFill>
              </a:rPr>
              <a:t>Engage. Renew. Advance.</a:t>
            </a:r>
          </a:p>
        </p:txBody>
      </p:sp>
      <p:sp>
        <p:nvSpPr>
          <p:cNvPr id="7" name="Slide Number Placeholder 6"/>
          <p:cNvSpPr>
            <a:spLocks noGrp="1"/>
          </p:cNvSpPr>
          <p:nvPr>
            <p:ph type="sldNum" sz="quarter" idx="11"/>
          </p:nvPr>
        </p:nvSpPr>
        <p:spPr/>
        <p:txBody>
          <a:bodyPr/>
          <a:lstStyle/>
          <a:p>
            <a:fld id="{1FB6352C-1AC9-4FBC-A829-6BF6F25E6162}"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7068" y="6295335"/>
            <a:ext cx="1539429" cy="487158"/>
          </a:xfrm>
          <a:prstGeom prst="rect">
            <a:avLst/>
          </a:prstGeom>
        </p:spPr>
      </p:pic>
    </p:spTree>
    <p:extLst>
      <p:ext uri="{BB962C8B-B14F-4D97-AF65-F5344CB8AC3E}">
        <p14:creationId xmlns:p14="http://schemas.microsoft.com/office/powerpoint/2010/main" val="2105941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4" y="365131"/>
            <a:ext cx="7886700" cy="61560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28654" y="1196756"/>
            <a:ext cx="7886700" cy="49802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4" y="635635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r>
              <a:rPr lang="en-US">
                <a:solidFill>
                  <a:prstClr val="black">
                    <a:tint val="75000"/>
                  </a:prstClr>
                </a:solidFill>
                <a:ea typeface="MS PGothic" panose="020B0600070205080204" pitchFamily="34" charset="-128"/>
              </a:rPr>
              <a:t>Engage. Renew. Advance.</a:t>
            </a:r>
          </a:p>
        </p:txBody>
      </p:sp>
      <p:sp>
        <p:nvSpPr>
          <p:cNvPr id="6" name="Slide Number Placeholder 5"/>
          <p:cNvSpPr>
            <a:spLocks noGrp="1"/>
          </p:cNvSpPr>
          <p:nvPr>
            <p:ph type="sldNum" sz="quarter" idx="4"/>
          </p:nvPr>
        </p:nvSpPr>
        <p:spPr>
          <a:xfrm>
            <a:off x="138336"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1FB6352C-1AC9-4FBC-A829-6BF6F25E6162}" type="slidenum">
              <a:rPr lang="en-US" smtClean="0">
                <a:solidFill>
                  <a:prstClr val="black">
                    <a:tint val="75000"/>
                  </a:prstClr>
                </a:solidFill>
                <a:ea typeface="MS PGothic" panose="020B0600070205080204" pitchFamily="34" charset="-128"/>
              </a:rPr>
              <a:pPr fontAlgn="base">
                <a:spcBef>
                  <a:spcPct val="0"/>
                </a:spcBef>
                <a:spcAft>
                  <a:spcPct val="0"/>
                </a:spcAft>
              </a:pPr>
              <a:t>‹#›</a:t>
            </a:fld>
            <a:endParaRPr lang="en-US">
              <a:solidFill>
                <a:prstClr val="black">
                  <a:tint val="75000"/>
                </a:prstClr>
              </a:solidFill>
              <a:ea typeface="MS PGothic" panose="020B0600070205080204" pitchFamily="34" charset="-128"/>
            </a:endParaRPr>
          </a:p>
        </p:txBody>
      </p:sp>
    </p:spTree>
    <p:extLst>
      <p:ext uri="{BB962C8B-B14F-4D97-AF65-F5344CB8AC3E}">
        <p14:creationId xmlns:p14="http://schemas.microsoft.com/office/powerpoint/2010/main" val="539859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97" r:id="rId6"/>
    <p:sldLayoutId id="2147483679" r:id="rId7"/>
    <p:sldLayoutId id="2147483680" r:id="rId8"/>
    <p:sldLayoutId id="2147483681" r:id="rId9"/>
    <p:sldLayoutId id="2147483682" r:id="rId10"/>
    <p:sldLayoutId id="2147483683" r:id="rId11"/>
  </p:sldLayoutIdLst>
  <p:hf hdr="0" dt="0"/>
  <p:txStyles>
    <p:titleStyle>
      <a:lvl1pPr algn="l" defTabSz="914432" rtl="0" eaLnBrk="1" latinLnBrk="0" hangingPunct="1">
        <a:lnSpc>
          <a:spcPct val="90000"/>
        </a:lnSpc>
        <a:spcBef>
          <a:spcPct val="0"/>
        </a:spcBef>
        <a:buNone/>
        <a:defRPr sz="4001" kern="1200">
          <a:solidFill>
            <a:schemeClr val="tx1"/>
          </a:solidFill>
          <a:latin typeface="+mj-lt"/>
          <a:ea typeface="+mj-ea"/>
          <a:cs typeface="+mj-cs"/>
        </a:defRPr>
      </a:lvl1pPr>
    </p:titleStyle>
    <p:bodyStyle>
      <a:lvl1pPr marL="228609" indent="-228609" algn="l" defTabSz="9144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4" indent="-228609" algn="l" defTabSz="9144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9" indent="-228609" algn="l" defTabSz="9144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55"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71"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86"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02"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17"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34"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32" rtl="0" eaLnBrk="1" latinLnBrk="0" hangingPunct="1">
        <a:defRPr sz="1800" kern="1200">
          <a:solidFill>
            <a:schemeClr val="tx1"/>
          </a:solidFill>
          <a:latin typeface="+mn-lt"/>
          <a:ea typeface="+mn-ea"/>
          <a:cs typeface="+mn-cs"/>
        </a:defRPr>
      </a:lvl1pPr>
      <a:lvl2pPr marL="457215" algn="l" defTabSz="914432" rtl="0" eaLnBrk="1" latinLnBrk="0" hangingPunct="1">
        <a:defRPr sz="1800" kern="1200">
          <a:solidFill>
            <a:schemeClr val="tx1"/>
          </a:solidFill>
          <a:latin typeface="+mn-lt"/>
          <a:ea typeface="+mn-ea"/>
          <a:cs typeface="+mn-cs"/>
        </a:defRPr>
      </a:lvl2pPr>
      <a:lvl3pPr marL="914432" algn="l" defTabSz="914432" rtl="0" eaLnBrk="1" latinLnBrk="0" hangingPunct="1">
        <a:defRPr sz="1800" kern="1200">
          <a:solidFill>
            <a:schemeClr val="tx1"/>
          </a:solidFill>
          <a:latin typeface="+mn-lt"/>
          <a:ea typeface="+mn-ea"/>
          <a:cs typeface="+mn-cs"/>
        </a:defRPr>
      </a:lvl3pPr>
      <a:lvl4pPr marL="1371647" algn="l" defTabSz="914432" rtl="0" eaLnBrk="1" latinLnBrk="0" hangingPunct="1">
        <a:defRPr sz="1800" kern="1200">
          <a:solidFill>
            <a:schemeClr val="tx1"/>
          </a:solidFill>
          <a:latin typeface="+mn-lt"/>
          <a:ea typeface="+mn-ea"/>
          <a:cs typeface="+mn-cs"/>
        </a:defRPr>
      </a:lvl4pPr>
      <a:lvl5pPr marL="1828864" algn="l" defTabSz="914432" rtl="0" eaLnBrk="1" latinLnBrk="0" hangingPunct="1">
        <a:defRPr sz="1800" kern="1200">
          <a:solidFill>
            <a:schemeClr val="tx1"/>
          </a:solidFill>
          <a:latin typeface="+mn-lt"/>
          <a:ea typeface="+mn-ea"/>
          <a:cs typeface="+mn-cs"/>
        </a:defRPr>
      </a:lvl5pPr>
      <a:lvl6pPr marL="2286079" algn="l" defTabSz="914432" rtl="0" eaLnBrk="1" latinLnBrk="0" hangingPunct="1">
        <a:defRPr sz="1800" kern="1200">
          <a:solidFill>
            <a:schemeClr val="tx1"/>
          </a:solidFill>
          <a:latin typeface="+mn-lt"/>
          <a:ea typeface="+mn-ea"/>
          <a:cs typeface="+mn-cs"/>
        </a:defRPr>
      </a:lvl6pPr>
      <a:lvl7pPr marL="2743294" algn="l" defTabSz="914432" rtl="0" eaLnBrk="1" latinLnBrk="0" hangingPunct="1">
        <a:defRPr sz="1800" kern="1200">
          <a:solidFill>
            <a:schemeClr val="tx1"/>
          </a:solidFill>
          <a:latin typeface="+mn-lt"/>
          <a:ea typeface="+mn-ea"/>
          <a:cs typeface="+mn-cs"/>
        </a:defRPr>
      </a:lvl7pPr>
      <a:lvl8pPr marL="3200511" algn="l" defTabSz="914432" rtl="0" eaLnBrk="1" latinLnBrk="0" hangingPunct="1">
        <a:defRPr sz="1800" kern="1200">
          <a:solidFill>
            <a:schemeClr val="tx1"/>
          </a:solidFill>
          <a:latin typeface="+mn-lt"/>
          <a:ea typeface="+mn-ea"/>
          <a:cs typeface="+mn-cs"/>
        </a:defRPr>
      </a:lvl8pPr>
      <a:lvl9pPr marL="3657726" algn="l" defTabSz="9144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4" y="365131"/>
            <a:ext cx="7886700" cy="61560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28654" y="1196756"/>
            <a:ext cx="7886700" cy="49802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4" y="635635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r>
              <a:rPr lang="en-US">
                <a:solidFill>
                  <a:prstClr val="black">
                    <a:tint val="75000"/>
                  </a:prstClr>
                </a:solidFill>
                <a:ea typeface="MS PGothic" panose="020B0600070205080204" pitchFamily="34" charset="-128"/>
              </a:rPr>
              <a:t>Engage. Renew. Advance.</a:t>
            </a:r>
          </a:p>
        </p:txBody>
      </p:sp>
      <p:sp>
        <p:nvSpPr>
          <p:cNvPr id="6" name="Slide Number Placeholder 5"/>
          <p:cNvSpPr>
            <a:spLocks noGrp="1"/>
          </p:cNvSpPr>
          <p:nvPr>
            <p:ph type="sldNum" sz="quarter" idx="4"/>
          </p:nvPr>
        </p:nvSpPr>
        <p:spPr>
          <a:xfrm>
            <a:off x="138336"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1FB6352C-1AC9-4FBC-A829-6BF6F25E6162}" type="slidenum">
              <a:rPr lang="en-US" smtClean="0">
                <a:solidFill>
                  <a:prstClr val="black">
                    <a:tint val="75000"/>
                  </a:prstClr>
                </a:solidFill>
                <a:ea typeface="MS PGothic" panose="020B0600070205080204" pitchFamily="34" charset="-128"/>
              </a:rPr>
              <a:pPr fontAlgn="base">
                <a:spcBef>
                  <a:spcPct val="0"/>
                </a:spcBef>
                <a:spcAft>
                  <a:spcPct val="0"/>
                </a:spcAft>
              </a:pPr>
              <a:t>‹#›</a:t>
            </a:fld>
            <a:endParaRPr lang="en-US">
              <a:solidFill>
                <a:prstClr val="black">
                  <a:tint val="75000"/>
                </a:prstClr>
              </a:solidFill>
              <a:ea typeface="MS PGothic" panose="020B0600070205080204" pitchFamily="34" charset="-128"/>
            </a:endParaRPr>
          </a:p>
        </p:txBody>
      </p:sp>
    </p:spTree>
    <p:extLst>
      <p:ext uri="{BB962C8B-B14F-4D97-AF65-F5344CB8AC3E}">
        <p14:creationId xmlns:p14="http://schemas.microsoft.com/office/powerpoint/2010/main" val="38118435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32" rtl="0" eaLnBrk="1" latinLnBrk="0" hangingPunct="1">
        <a:lnSpc>
          <a:spcPct val="90000"/>
        </a:lnSpc>
        <a:spcBef>
          <a:spcPct val="0"/>
        </a:spcBef>
        <a:buNone/>
        <a:defRPr sz="4001" kern="1200">
          <a:solidFill>
            <a:schemeClr val="tx1"/>
          </a:solidFill>
          <a:latin typeface="+mj-lt"/>
          <a:ea typeface="+mj-ea"/>
          <a:cs typeface="+mj-cs"/>
        </a:defRPr>
      </a:lvl1pPr>
    </p:titleStyle>
    <p:bodyStyle>
      <a:lvl1pPr marL="228609" indent="-228609" algn="l" defTabSz="9144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4" indent="-228609" algn="l" defTabSz="9144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9" indent="-228609" algn="l" defTabSz="9144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55"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71"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86"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02"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17"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34" indent="-228609" algn="l" defTabSz="9144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32" rtl="0" eaLnBrk="1" latinLnBrk="0" hangingPunct="1">
        <a:defRPr sz="1800" kern="1200">
          <a:solidFill>
            <a:schemeClr val="tx1"/>
          </a:solidFill>
          <a:latin typeface="+mn-lt"/>
          <a:ea typeface="+mn-ea"/>
          <a:cs typeface="+mn-cs"/>
        </a:defRPr>
      </a:lvl1pPr>
      <a:lvl2pPr marL="457215" algn="l" defTabSz="914432" rtl="0" eaLnBrk="1" latinLnBrk="0" hangingPunct="1">
        <a:defRPr sz="1800" kern="1200">
          <a:solidFill>
            <a:schemeClr val="tx1"/>
          </a:solidFill>
          <a:latin typeface="+mn-lt"/>
          <a:ea typeface="+mn-ea"/>
          <a:cs typeface="+mn-cs"/>
        </a:defRPr>
      </a:lvl2pPr>
      <a:lvl3pPr marL="914432" algn="l" defTabSz="914432" rtl="0" eaLnBrk="1" latinLnBrk="0" hangingPunct="1">
        <a:defRPr sz="1800" kern="1200">
          <a:solidFill>
            <a:schemeClr val="tx1"/>
          </a:solidFill>
          <a:latin typeface="+mn-lt"/>
          <a:ea typeface="+mn-ea"/>
          <a:cs typeface="+mn-cs"/>
        </a:defRPr>
      </a:lvl3pPr>
      <a:lvl4pPr marL="1371647" algn="l" defTabSz="914432" rtl="0" eaLnBrk="1" latinLnBrk="0" hangingPunct="1">
        <a:defRPr sz="1800" kern="1200">
          <a:solidFill>
            <a:schemeClr val="tx1"/>
          </a:solidFill>
          <a:latin typeface="+mn-lt"/>
          <a:ea typeface="+mn-ea"/>
          <a:cs typeface="+mn-cs"/>
        </a:defRPr>
      </a:lvl4pPr>
      <a:lvl5pPr marL="1828864" algn="l" defTabSz="914432" rtl="0" eaLnBrk="1" latinLnBrk="0" hangingPunct="1">
        <a:defRPr sz="1800" kern="1200">
          <a:solidFill>
            <a:schemeClr val="tx1"/>
          </a:solidFill>
          <a:latin typeface="+mn-lt"/>
          <a:ea typeface="+mn-ea"/>
          <a:cs typeface="+mn-cs"/>
        </a:defRPr>
      </a:lvl5pPr>
      <a:lvl6pPr marL="2286079" algn="l" defTabSz="914432" rtl="0" eaLnBrk="1" latinLnBrk="0" hangingPunct="1">
        <a:defRPr sz="1800" kern="1200">
          <a:solidFill>
            <a:schemeClr val="tx1"/>
          </a:solidFill>
          <a:latin typeface="+mn-lt"/>
          <a:ea typeface="+mn-ea"/>
          <a:cs typeface="+mn-cs"/>
        </a:defRPr>
      </a:lvl6pPr>
      <a:lvl7pPr marL="2743294" algn="l" defTabSz="914432" rtl="0" eaLnBrk="1" latinLnBrk="0" hangingPunct="1">
        <a:defRPr sz="1800" kern="1200">
          <a:solidFill>
            <a:schemeClr val="tx1"/>
          </a:solidFill>
          <a:latin typeface="+mn-lt"/>
          <a:ea typeface="+mn-ea"/>
          <a:cs typeface="+mn-cs"/>
        </a:defRPr>
      </a:lvl7pPr>
      <a:lvl8pPr marL="3200511" algn="l" defTabSz="914432" rtl="0" eaLnBrk="1" latinLnBrk="0" hangingPunct="1">
        <a:defRPr sz="1800" kern="1200">
          <a:solidFill>
            <a:schemeClr val="tx1"/>
          </a:solidFill>
          <a:latin typeface="+mn-lt"/>
          <a:ea typeface="+mn-ea"/>
          <a:cs typeface="+mn-cs"/>
        </a:defRPr>
      </a:lvl8pPr>
      <a:lvl9pPr marL="3657726" algn="l" defTabSz="91443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8486" y="80630"/>
            <a:ext cx="8047039"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cxnSp>
        <p:nvCxnSpPr>
          <p:cNvPr id="7" name="Straight Connector 6"/>
          <p:cNvCxnSpPr/>
          <p:nvPr userDrawn="1"/>
        </p:nvCxnSpPr>
        <p:spPr bwMode="auto">
          <a:xfrm>
            <a:off x="547691" y="512676"/>
            <a:ext cx="8047039"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p:spPr>
      </p:cxnSp>
      <p:sp>
        <p:nvSpPr>
          <p:cNvPr id="4" name="TextBox 3"/>
          <p:cNvSpPr txBox="1"/>
          <p:nvPr userDrawn="1"/>
        </p:nvSpPr>
        <p:spPr>
          <a:xfrm>
            <a:off x="5532109" y="6453337"/>
            <a:ext cx="3787515" cy="311624"/>
          </a:xfrm>
          <a:prstGeom prst="rect">
            <a:avLst/>
          </a:prstGeom>
          <a:noFill/>
        </p:spPr>
        <p:txBody>
          <a:bodyPr wrap="square" rtlCol="0">
            <a:spAutoFit/>
          </a:bodyPr>
          <a:lstStyle/>
          <a:p>
            <a:pPr algn="ctr" fontAlgn="base">
              <a:spcBef>
                <a:spcPct val="0"/>
              </a:spcBef>
              <a:spcAft>
                <a:spcPct val="0"/>
              </a:spcAft>
            </a:pPr>
            <a:r>
              <a:rPr lang="en-CA" altLang="en-US" sz="1425" b="1" cap="all">
                <a:solidFill>
                  <a:srgbClr val="005596"/>
                </a:solidFill>
                <a:ea typeface="ＭＳ Ｐゴシック" pitchFamily="112" charset="-128"/>
                <a:cs typeface="Arial"/>
              </a:rPr>
              <a:t>UW</a:t>
            </a:r>
            <a:r>
              <a:rPr lang="en-CA" altLang="en-US" sz="1425" b="1" i="1">
                <a:solidFill>
                  <a:srgbClr val="FFCE00"/>
                </a:solidFill>
                <a:ea typeface="ＭＳ Ｐゴシック" pitchFamily="112" charset="-128"/>
                <a:cs typeface="Arial"/>
              </a:rPr>
              <a:t>insite</a:t>
            </a:r>
            <a:r>
              <a:rPr lang="en-CA" altLang="en-US" sz="1425" b="1" cap="all">
                <a:solidFill>
                  <a:srgbClr val="005596"/>
                </a:solidFill>
                <a:ea typeface="ＭＳ Ｐゴシック" pitchFamily="112" charset="-128"/>
                <a:cs typeface="Arial"/>
              </a:rPr>
              <a:t>Finance</a:t>
            </a:r>
          </a:p>
        </p:txBody>
      </p:sp>
      <p:cxnSp>
        <p:nvCxnSpPr>
          <p:cNvPr id="9" name="Straight Connector 8"/>
          <p:cNvCxnSpPr/>
          <p:nvPr userDrawn="1"/>
        </p:nvCxnSpPr>
        <p:spPr>
          <a:xfrm>
            <a:off x="0" y="6291318"/>
            <a:ext cx="9144000" cy="0"/>
          </a:xfrm>
          <a:prstGeom prst="line">
            <a:avLst/>
          </a:prstGeom>
          <a:ln w="76200"/>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6264" t="30313" r="18248" b="63386"/>
          <a:stretch/>
        </p:blipFill>
        <p:spPr>
          <a:xfrm>
            <a:off x="155512" y="6390085"/>
            <a:ext cx="3431395" cy="467918"/>
          </a:xfrm>
          <a:prstGeom prst="rect">
            <a:avLst/>
          </a:prstGeom>
        </p:spPr>
      </p:pic>
    </p:spTree>
    <p:extLst>
      <p:ext uri="{BB962C8B-B14F-4D97-AF65-F5344CB8AC3E}">
        <p14:creationId xmlns:p14="http://schemas.microsoft.com/office/powerpoint/2010/main" val="4020410835"/>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ctr" rtl="0" eaLnBrk="0" fontAlgn="base" hangingPunct="0">
        <a:spcBef>
          <a:spcPct val="0"/>
        </a:spcBef>
        <a:spcAft>
          <a:spcPct val="0"/>
        </a:spcAft>
        <a:defRPr lang="en-US" altLang="en-US" sz="2640" b="1" kern="1200" cap="none" dirty="0" smtClean="0">
          <a:solidFill>
            <a:schemeClr val="accent1"/>
          </a:solidFill>
          <a:latin typeface="Arial"/>
          <a:ea typeface="ＭＳ Ｐゴシック" pitchFamily="112" charset="-128"/>
          <a:cs typeface="Arial"/>
        </a:defRPr>
      </a:lvl1pPr>
      <a:lvl2pPr algn="ctr" rtl="0" eaLnBrk="0" fontAlgn="base" hangingPunct="0">
        <a:spcBef>
          <a:spcPct val="0"/>
        </a:spcBef>
        <a:spcAft>
          <a:spcPct val="0"/>
        </a:spcAft>
        <a:defRPr sz="3631">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631">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631">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631">
          <a:solidFill>
            <a:schemeClr val="tx2"/>
          </a:solidFill>
          <a:latin typeface="Arial" charset="0"/>
          <a:ea typeface="MS PGothic" panose="020B0600070205080204" pitchFamily="34" charset="-128"/>
          <a:cs typeface="ＭＳ Ｐゴシック" charset="0"/>
        </a:defRPr>
      </a:lvl5pPr>
      <a:lvl6pPr marL="377203" algn="ctr" rtl="0" fontAlgn="base">
        <a:spcBef>
          <a:spcPct val="0"/>
        </a:spcBef>
        <a:spcAft>
          <a:spcPct val="0"/>
        </a:spcAft>
        <a:defRPr sz="3631">
          <a:solidFill>
            <a:schemeClr val="tx2"/>
          </a:solidFill>
          <a:latin typeface="Arial" charset="0"/>
        </a:defRPr>
      </a:lvl6pPr>
      <a:lvl7pPr marL="754406" algn="ctr" rtl="0" fontAlgn="base">
        <a:spcBef>
          <a:spcPct val="0"/>
        </a:spcBef>
        <a:spcAft>
          <a:spcPct val="0"/>
        </a:spcAft>
        <a:defRPr sz="3631">
          <a:solidFill>
            <a:schemeClr val="tx2"/>
          </a:solidFill>
          <a:latin typeface="Arial" charset="0"/>
        </a:defRPr>
      </a:lvl7pPr>
      <a:lvl8pPr marL="1131609" algn="ctr" rtl="0" fontAlgn="base">
        <a:spcBef>
          <a:spcPct val="0"/>
        </a:spcBef>
        <a:spcAft>
          <a:spcPct val="0"/>
        </a:spcAft>
        <a:defRPr sz="3631">
          <a:solidFill>
            <a:schemeClr val="tx2"/>
          </a:solidFill>
          <a:latin typeface="Arial" charset="0"/>
        </a:defRPr>
      </a:lvl8pPr>
      <a:lvl9pPr marL="1508812" algn="ctr" rtl="0" fontAlgn="base">
        <a:spcBef>
          <a:spcPct val="0"/>
        </a:spcBef>
        <a:spcAft>
          <a:spcPct val="0"/>
        </a:spcAft>
        <a:defRPr sz="3631">
          <a:solidFill>
            <a:schemeClr val="tx2"/>
          </a:solidFill>
          <a:latin typeface="Arial" charset="0"/>
        </a:defRPr>
      </a:lvl9pPr>
    </p:titleStyle>
    <p:bodyStyle>
      <a:lvl1pPr marL="282904" indent="-282904" algn="l" rtl="0" eaLnBrk="0" fontAlgn="base" hangingPunct="0">
        <a:spcBef>
          <a:spcPct val="20000"/>
        </a:spcBef>
        <a:spcAft>
          <a:spcPct val="0"/>
        </a:spcAft>
        <a:buChar char="•"/>
        <a:defRPr sz="1980">
          <a:solidFill>
            <a:schemeClr val="tx1"/>
          </a:solidFill>
          <a:latin typeface="+mn-lt"/>
          <a:ea typeface="MS PGothic" panose="020B0600070205080204" pitchFamily="34" charset="-128"/>
          <a:cs typeface="ＭＳ Ｐゴシック" charset="0"/>
        </a:defRPr>
      </a:lvl1pPr>
      <a:lvl2pPr marL="612955" indent="-235753" algn="l" rtl="0" eaLnBrk="0" fontAlgn="base" hangingPunct="0">
        <a:spcBef>
          <a:spcPct val="20000"/>
        </a:spcBef>
        <a:spcAft>
          <a:spcPct val="0"/>
        </a:spcAft>
        <a:buChar char="–"/>
        <a:defRPr sz="1651">
          <a:solidFill>
            <a:schemeClr val="tx1"/>
          </a:solidFill>
          <a:latin typeface="+mn-lt"/>
          <a:ea typeface="MS PGothic" panose="020B0600070205080204" pitchFamily="34" charset="-128"/>
        </a:defRPr>
      </a:lvl2pPr>
      <a:lvl3pPr marL="943007" indent="-188602" algn="l" rtl="0" eaLnBrk="0" fontAlgn="base" hangingPunct="0">
        <a:spcBef>
          <a:spcPct val="20000"/>
        </a:spcBef>
        <a:spcAft>
          <a:spcPct val="0"/>
        </a:spcAft>
        <a:buChar char="•"/>
        <a:defRPr sz="1485">
          <a:solidFill>
            <a:schemeClr val="tx1"/>
          </a:solidFill>
          <a:latin typeface="+mn-lt"/>
          <a:ea typeface="MS PGothic" panose="020B0600070205080204" pitchFamily="34" charset="-128"/>
        </a:defRPr>
      </a:lvl3pPr>
      <a:lvl4pPr marL="1320210" indent="-188602" algn="l" rtl="0" eaLnBrk="0" fontAlgn="base" hangingPunct="0">
        <a:spcBef>
          <a:spcPct val="20000"/>
        </a:spcBef>
        <a:spcAft>
          <a:spcPct val="0"/>
        </a:spcAft>
        <a:buChar char="–"/>
        <a:defRPr sz="1320">
          <a:solidFill>
            <a:schemeClr val="tx1"/>
          </a:solidFill>
          <a:latin typeface="+mn-lt"/>
          <a:ea typeface="MS PGothic" panose="020B0600070205080204" pitchFamily="34" charset="-128"/>
        </a:defRPr>
      </a:lvl4pPr>
      <a:lvl5pPr marL="1697414" indent="-188602" algn="l" rtl="0" eaLnBrk="0" fontAlgn="base" hangingPunct="0">
        <a:spcBef>
          <a:spcPct val="20000"/>
        </a:spcBef>
        <a:spcAft>
          <a:spcPct val="0"/>
        </a:spcAft>
        <a:buChar char="»"/>
        <a:defRPr sz="1320">
          <a:solidFill>
            <a:schemeClr val="tx1"/>
          </a:solidFill>
          <a:latin typeface="+mn-lt"/>
          <a:ea typeface="MS PGothic" panose="020B0600070205080204" pitchFamily="34" charset="-128"/>
        </a:defRPr>
      </a:lvl5pPr>
      <a:lvl6pPr marL="2074616" indent="-188602" algn="l" rtl="0" fontAlgn="base">
        <a:spcBef>
          <a:spcPct val="20000"/>
        </a:spcBef>
        <a:spcAft>
          <a:spcPct val="0"/>
        </a:spcAft>
        <a:buChar char="»"/>
        <a:defRPr sz="1651">
          <a:solidFill>
            <a:schemeClr val="tx1"/>
          </a:solidFill>
          <a:latin typeface="+mn-lt"/>
          <a:ea typeface="ＭＳ Ｐゴシック" charset="-128"/>
        </a:defRPr>
      </a:lvl6pPr>
      <a:lvl7pPr marL="2451819" indent="-188602" algn="l" rtl="0" fontAlgn="base">
        <a:spcBef>
          <a:spcPct val="20000"/>
        </a:spcBef>
        <a:spcAft>
          <a:spcPct val="0"/>
        </a:spcAft>
        <a:buChar char="»"/>
        <a:defRPr sz="1651">
          <a:solidFill>
            <a:schemeClr val="tx1"/>
          </a:solidFill>
          <a:latin typeface="+mn-lt"/>
          <a:ea typeface="ＭＳ Ｐゴシック" charset="-128"/>
        </a:defRPr>
      </a:lvl7pPr>
      <a:lvl8pPr marL="2829023" indent="-188602" algn="l" rtl="0" fontAlgn="base">
        <a:spcBef>
          <a:spcPct val="20000"/>
        </a:spcBef>
        <a:spcAft>
          <a:spcPct val="0"/>
        </a:spcAft>
        <a:buChar char="»"/>
        <a:defRPr sz="1651">
          <a:solidFill>
            <a:schemeClr val="tx1"/>
          </a:solidFill>
          <a:latin typeface="+mn-lt"/>
          <a:ea typeface="ＭＳ Ｐゴシック" charset="-128"/>
        </a:defRPr>
      </a:lvl8pPr>
      <a:lvl9pPr marL="3206225" indent="-188602" algn="l" rtl="0" fontAlgn="base">
        <a:spcBef>
          <a:spcPct val="20000"/>
        </a:spcBef>
        <a:spcAft>
          <a:spcPct val="0"/>
        </a:spcAft>
        <a:buChar char="»"/>
        <a:defRPr sz="1651">
          <a:solidFill>
            <a:schemeClr val="tx1"/>
          </a:solidFill>
          <a:latin typeface="+mn-lt"/>
          <a:ea typeface="ＭＳ Ｐゴシック" charset="-128"/>
        </a:defRPr>
      </a:lvl9pPr>
    </p:bodyStyle>
    <p:otherStyle>
      <a:defPPr>
        <a:defRPr lang="en-US"/>
      </a:defPPr>
      <a:lvl1pPr marL="0" algn="l" defTabSz="377203" rtl="0" eaLnBrk="1" latinLnBrk="0" hangingPunct="1">
        <a:defRPr sz="1485" kern="1200">
          <a:solidFill>
            <a:schemeClr val="tx1"/>
          </a:solidFill>
          <a:latin typeface="+mn-lt"/>
          <a:ea typeface="+mn-ea"/>
          <a:cs typeface="+mn-cs"/>
        </a:defRPr>
      </a:lvl1pPr>
      <a:lvl2pPr marL="377203" algn="l" defTabSz="377203" rtl="0" eaLnBrk="1" latinLnBrk="0" hangingPunct="1">
        <a:defRPr sz="1485" kern="1200">
          <a:solidFill>
            <a:schemeClr val="tx1"/>
          </a:solidFill>
          <a:latin typeface="+mn-lt"/>
          <a:ea typeface="+mn-ea"/>
          <a:cs typeface="+mn-cs"/>
        </a:defRPr>
      </a:lvl2pPr>
      <a:lvl3pPr marL="754406" algn="l" defTabSz="377203" rtl="0" eaLnBrk="1" latinLnBrk="0" hangingPunct="1">
        <a:defRPr sz="1485" kern="1200">
          <a:solidFill>
            <a:schemeClr val="tx1"/>
          </a:solidFill>
          <a:latin typeface="+mn-lt"/>
          <a:ea typeface="+mn-ea"/>
          <a:cs typeface="+mn-cs"/>
        </a:defRPr>
      </a:lvl3pPr>
      <a:lvl4pPr marL="1131609" algn="l" defTabSz="377203" rtl="0" eaLnBrk="1" latinLnBrk="0" hangingPunct="1">
        <a:defRPr sz="1485" kern="1200">
          <a:solidFill>
            <a:schemeClr val="tx1"/>
          </a:solidFill>
          <a:latin typeface="+mn-lt"/>
          <a:ea typeface="+mn-ea"/>
          <a:cs typeface="+mn-cs"/>
        </a:defRPr>
      </a:lvl4pPr>
      <a:lvl5pPr marL="1508812" algn="l" defTabSz="377203" rtl="0" eaLnBrk="1" latinLnBrk="0" hangingPunct="1">
        <a:defRPr sz="1485" kern="1200">
          <a:solidFill>
            <a:schemeClr val="tx1"/>
          </a:solidFill>
          <a:latin typeface="+mn-lt"/>
          <a:ea typeface="+mn-ea"/>
          <a:cs typeface="+mn-cs"/>
        </a:defRPr>
      </a:lvl5pPr>
      <a:lvl6pPr marL="1886016" algn="l" defTabSz="377203" rtl="0" eaLnBrk="1" latinLnBrk="0" hangingPunct="1">
        <a:defRPr sz="1485" kern="1200">
          <a:solidFill>
            <a:schemeClr val="tx1"/>
          </a:solidFill>
          <a:latin typeface="+mn-lt"/>
          <a:ea typeface="+mn-ea"/>
          <a:cs typeface="+mn-cs"/>
        </a:defRPr>
      </a:lvl6pPr>
      <a:lvl7pPr marL="2263218" algn="l" defTabSz="377203" rtl="0" eaLnBrk="1" latinLnBrk="0" hangingPunct="1">
        <a:defRPr sz="1485" kern="1200">
          <a:solidFill>
            <a:schemeClr val="tx1"/>
          </a:solidFill>
          <a:latin typeface="+mn-lt"/>
          <a:ea typeface="+mn-ea"/>
          <a:cs typeface="+mn-cs"/>
        </a:defRPr>
      </a:lvl7pPr>
      <a:lvl8pPr marL="2640421" algn="l" defTabSz="377203" rtl="0" eaLnBrk="1" latinLnBrk="0" hangingPunct="1">
        <a:defRPr sz="1485" kern="1200">
          <a:solidFill>
            <a:schemeClr val="tx1"/>
          </a:solidFill>
          <a:latin typeface="+mn-lt"/>
          <a:ea typeface="+mn-ea"/>
          <a:cs typeface="+mn-cs"/>
        </a:defRPr>
      </a:lvl8pPr>
      <a:lvl9pPr marL="3017623" algn="l" defTabSz="377203"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9" userDrawn="1">
          <p15:clr>
            <a:srgbClr val="F26B43"/>
          </p15:clr>
        </p15:guide>
        <p15:guide id="2" pos="254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C_8E4F0E59.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outlook.office.com/book/BudgetsandFinancialServicesBookings@uwindsor.ca/"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0F_6CD84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uwindsor.ca/finance/sites/uwindsor.ca.finance/files/ar01_ardeposit_20200309.pdf" TargetMode="External"/><Relationship Id="rId5" Type="http://schemas.openxmlformats.org/officeDocument/2006/relationships/hyperlink" Target="https://www.uwindsor.ca/finance/sites/uwindsor.ca.finance/files/ar_02_invoice_request_form_20200309.xls"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15_3987BEA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uwindsor.teamdynamix.com/TDClient/1975/Portal/Requests/ServiceDet?ID=32684" TargetMode="Externa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2_B8F22490.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uwindsor.ca/uwinsite/peopl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uwindsor.ca/finance/glossary-policies-procedures-form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utlook.office.com/book/BudgetsandFinancialServicesBookings@uwindsor.ca/"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uwindsor.teamdynamix.com/TDClient/1975/Portal/Requests/ServiceDet?ID=32684"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uwindsor.teamdynamix.com/TDClient/1975/Portal/Requests/ServiceDet?ID=46768" TargetMode="External"/><Relationship Id="rId4" Type="http://schemas.openxmlformats.org/officeDocument/2006/relationships/hyperlink" Target="https://uwindsor.teamdynamix.com/TDClient/1975/Portal/Requests/ServiceDet?ID=4141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uwindsor.teamdynamix.com/TDClient/1975/Portal/Requests/ServiceDet?ID=32684"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uwindsor.ca/finance/763/cashless-campu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uwindsor.ca/finance/resource-listin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uwindsor.ca/finance/glossary-policies-procedures-forms" TargetMode="External"/><Relationship Id="rId2" Type="http://schemas.openxmlformats.org/officeDocument/2006/relationships/hyperlink" Target="http://www.uwindsor.ca/finance" TargetMode="Externa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uwindsor.teamdynamix.com/TDClient/1975/Portal/KB/ArticleDet?ID=146078" TargetMode="External"/><Relationship Id="rId2" Type="http://schemas.openxmlformats.org/officeDocument/2006/relationships/hyperlink" Target="https://uwindsor.teamdynamix.com/TDClient/1975/Portal/Requests/ServiceDet?ID=32684"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uwindsor.ca/finance/sites/uwindsor.ca.finance/files/ar_02_invoice_request_form_20200309.xls"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mailto:arinv@uwindsor.ca"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uwindsor.ca/finance/cash-and-accounts-receivable"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uwindsor.ca/finance/year-end"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mailto:tiffany.hong@uwindsor.ca" TargetMode="External"/><Relationship Id="rId3" Type="http://schemas.openxmlformats.org/officeDocument/2006/relationships/image" Target="../media/image30.png"/><Relationship Id="rId7" Type="http://schemas.openxmlformats.org/officeDocument/2006/relationships/hyperlink" Target="mailto:Karen.Gorospe@uwindsor.ca" TargetMode="External"/><Relationship Id="rId12" Type="http://schemas.openxmlformats.org/officeDocument/2006/relationships/hyperlink" Target="https://uwindsor.teamdynamix.com/TDClient/1975/Portal/Requests/ServiceDet?ID=32684"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mailto:miguelp@uwindsor.ca" TargetMode="External"/><Relationship Id="rId11" Type="http://schemas.openxmlformats.org/officeDocument/2006/relationships/hyperlink" Target="mailto:procurement@uwindsor.ca" TargetMode="External"/><Relationship Id="rId5" Type="http://schemas.openxmlformats.org/officeDocument/2006/relationships/hyperlink" Target="mailto:resfinance@uwindsor.ca" TargetMode="External"/><Relationship Id="rId10" Type="http://schemas.openxmlformats.org/officeDocument/2006/relationships/hyperlink" Target="mailto:pcard@uwindsor.ca" TargetMode="External"/><Relationship Id="rId4" Type="http://schemas.openxmlformats.org/officeDocument/2006/relationships/hyperlink" Target="mailto:donations@uwindsor.ca" TargetMode="External"/><Relationship Id="rId9" Type="http://schemas.openxmlformats.org/officeDocument/2006/relationships/hyperlink" Target="mailto:arinv@uwindsor.c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windsor.teamdynamix.com/TDClient/1975/Portal/Requests/ServiceDet?ID=3268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microsoft.com/office/2018/10/relationships/comments" Target="../comments/modernComment_119_4BF89DA7.xm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outlook.office.com/book/BudgetsandFinancialServicesBookings@uwindsor.ca/"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33_49002078.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uwin365.sharepoint.com/:x:/s/finance-acctspay/IQAfQYH9D2O2QIv2x5Ug4o0_AT1LHrovZte8zaYXckDXvm0" TargetMode="External"/><Relationship Id="rId4" Type="http://schemas.openxmlformats.org/officeDocument/2006/relationships/hyperlink" Target="mailto:apinvoices@uwindsor.ca" TargetMode="External"/></Relationships>
</file>

<file path=ppt/slides/_rels/slide9.xml.rels><?xml version="1.0" encoding="UTF-8" standalone="yes"?>
<Relationships xmlns="http://schemas.openxmlformats.org/package/2006/relationships"><Relationship Id="rId3" Type="http://schemas.microsoft.com/office/2018/10/relationships/comments" Target="../comments/modernComment_111_1CD76592.xml"/><Relationship Id="rId7" Type="http://schemas.openxmlformats.org/officeDocument/2006/relationships/hyperlink" Target="http://www.uwindsor.ca/finance/glossary-policies-procedures-form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5698"/>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1303917"/>
            <a:ext cx="9144001" cy="4434935"/>
          </a:xfrm>
          <a:prstGeom prst="rect">
            <a:avLst/>
          </a:prstGeom>
        </p:spPr>
      </p:pic>
      <p:sp>
        <p:nvSpPr>
          <p:cNvPr id="7" name="Title 2"/>
          <p:cNvSpPr txBox="1">
            <a:spLocks/>
          </p:cNvSpPr>
          <p:nvPr/>
        </p:nvSpPr>
        <p:spPr>
          <a:xfrm>
            <a:off x="-1" y="5242803"/>
            <a:ext cx="9144000" cy="651956"/>
          </a:xfrm>
          <a:prstGeom prst="rect">
            <a:avLst/>
          </a:prstGeom>
        </p:spPr>
        <p:txBody>
          <a:bodyPr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ct val="20000"/>
              </a:spcBef>
              <a:defRPr/>
            </a:pPr>
            <a:r>
              <a:rPr lang="en-US" sz="133" b="1">
                <a:solidFill>
                  <a:srgbClr val="FFCF05"/>
                </a:solidFill>
                <a:ea typeface="Verdana" panose="020B0604030504040204" pitchFamily="34" charset="0"/>
                <a:cs typeface="Verdana" panose="020B0604030504040204" pitchFamily="34" charset="0"/>
              </a:rPr>
              <a:t>                                                                                                                                                                 </a:t>
            </a:r>
            <a:r>
              <a:rPr lang="en-US" sz="3600">
                <a:solidFill>
                  <a:srgbClr val="FFCF05"/>
                </a:solidFill>
                <a:ea typeface="Verdana" panose="020B0604030504040204" pitchFamily="34" charset="0"/>
                <a:cs typeface="Verdana" panose="020B0604030504040204" pitchFamily="34" charset="0"/>
              </a:rPr>
              <a:t>UWinsite Finance</a:t>
            </a:r>
            <a:r>
              <a:rPr lang="en-US" sz="200">
                <a:solidFill>
                  <a:srgbClr val="FFCF05"/>
                </a:solidFill>
                <a:ea typeface="Verdana" panose="020B0604030504040204" pitchFamily="34" charset="0"/>
                <a:cs typeface="Verdana" panose="020B0604030504040204" pitchFamily="34" charset="0"/>
              </a:rPr>
              <a:t>             </a:t>
            </a:r>
            <a:r>
              <a:rPr lang="en-US" sz="3600">
                <a:solidFill>
                  <a:srgbClr val="FFCF05"/>
                </a:solidFill>
                <a:ea typeface="Verdana" panose="020B0604030504040204" pitchFamily="34" charset="0"/>
                <a:cs typeface="Verdana" panose="020B0604030504040204" pitchFamily="34" charset="0"/>
              </a:rPr>
              <a:t> | Fiscal Year End Training</a:t>
            </a:r>
          </a:p>
        </p:txBody>
      </p:sp>
    </p:spTree>
    <p:extLst>
      <p:ext uri="{BB962C8B-B14F-4D97-AF65-F5344CB8AC3E}">
        <p14:creationId xmlns:p14="http://schemas.microsoft.com/office/powerpoint/2010/main" val="215682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prstClr val="black">
                    <a:tint val="75000"/>
                  </a:prstClr>
                </a:solidFill>
              </a:rPr>
              <a:t>Back to Basics</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10</a:t>
            </a:fld>
            <a:endParaRPr lang="en-US">
              <a:solidFill>
                <a:prstClr val="black">
                  <a:tint val="75000"/>
                </a:prstClr>
              </a:solidFill>
            </a:endParaRPr>
          </a:p>
        </p:txBody>
      </p:sp>
      <p:sp>
        <p:nvSpPr>
          <p:cNvPr id="14" name="Rectangle 13"/>
          <p:cNvSpPr/>
          <p:nvPr/>
        </p:nvSpPr>
        <p:spPr>
          <a:xfrm>
            <a:off x="4447607" y="3244335"/>
            <a:ext cx="248786" cy="369332"/>
          </a:xfrm>
          <a:prstGeom prst="rect">
            <a:avLst/>
          </a:prstGeom>
        </p:spPr>
        <p:txBody>
          <a:bodyPr wrap="none">
            <a:spAutoFit/>
          </a:bodyPr>
          <a:lstStyle/>
          <a:p>
            <a:r>
              <a:rPr lang="en-CA"/>
              <a:t> </a:t>
            </a:r>
          </a:p>
        </p:txBody>
      </p:sp>
      <p:sp>
        <p:nvSpPr>
          <p:cNvPr id="15" name="Rectangle 14"/>
          <p:cNvSpPr/>
          <p:nvPr/>
        </p:nvSpPr>
        <p:spPr>
          <a:xfrm>
            <a:off x="4447607" y="3244335"/>
            <a:ext cx="248786" cy="369332"/>
          </a:xfrm>
          <a:prstGeom prst="rect">
            <a:avLst/>
          </a:prstGeom>
        </p:spPr>
        <p:txBody>
          <a:bodyPr wrap="none">
            <a:spAutoFit/>
          </a:bodyPr>
          <a:lstStyle/>
          <a:p>
            <a:r>
              <a:rPr lang="en-CA"/>
              <a:t> </a:t>
            </a:r>
          </a:p>
        </p:txBody>
      </p:sp>
      <p:sp>
        <p:nvSpPr>
          <p:cNvPr id="29" name="Title 1"/>
          <p:cNvSpPr txBox="1">
            <a:spLocks/>
          </p:cNvSpPr>
          <p:nvPr/>
        </p:nvSpPr>
        <p:spPr>
          <a:xfrm>
            <a:off x="0" y="553452"/>
            <a:ext cx="9144000" cy="61560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TRAVEL EXPENSE CLAIMS &amp; NON-TRAVEL EXPENSE REIMBURSEMENTS</a:t>
            </a:r>
          </a:p>
        </p:txBody>
      </p:sp>
      <p:sp>
        <p:nvSpPr>
          <p:cNvPr id="30" name="TextBox 29"/>
          <p:cNvSpPr txBox="1"/>
          <p:nvPr/>
        </p:nvSpPr>
        <p:spPr>
          <a:xfrm>
            <a:off x="317210" y="3802827"/>
            <a:ext cx="5139225" cy="1600438"/>
          </a:xfrm>
          <a:prstGeom prst="rect">
            <a:avLst/>
          </a:prstGeom>
          <a:noFill/>
          <a:ln w="19050">
            <a:solidFill>
              <a:srgbClr val="005396"/>
            </a:solidFill>
          </a:ln>
        </p:spPr>
        <p:txBody>
          <a:bodyPr wrap="square" lIns="91440" tIns="45720" rIns="91440" bIns="45720" rtlCol="0" anchor="t">
            <a:spAutoFit/>
          </a:bodyPr>
          <a:lstStyle/>
          <a:p>
            <a:r>
              <a:rPr lang="en-CA" sz="1400" dirty="0"/>
              <a:t>To see an inventory of all of your Expense Reports in any status (Saved, Submitted, Approved, Pending):</a:t>
            </a:r>
          </a:p>
          <a:p>
            <a:endParaRPr lang="en-CA" sz="1400" dirty="0"/>
          </a:p>
          <a:p>
            <a:pPr marL="342900" indent="-342900">
              <a:buAutoNum type="arabicPeriod"/>
            </a:pPr>
            <a:r>
              <a:rPr lang="en-CA" sz="1400" dirty="0"/>
              <a:t>From the Home Screen, click on </a:t>
            </a:r>
            <a:r>
              <a:rPr lang="en-CA" sz="1400" b="1" dirty="0"/>
              <a:t>Expenses.</a:t>
            </a:r>
            <a:endParaRPr lang="en-CA" sz="1400" dirty="0">
              <a:cs typeface="Arial"/>
            </a:endParaRPr>
          </a:p>
          <a:p>
            <a:pPr marL="342900" indent="-342900">
              <a:buAutoNum type="arabicPeriod"/>
            </a:pPr>
            <a:r>
              <a:rPr lang="en-CA" sz="1400" dirty="0"/>
              <a:t>In </a:t>
            </a:r>
            <a:r>
              <a:rPr lang="en-CA" sz="1400" i="1" dirty="0"/>
              <a:t>Expenses</a:t>
            </a:r>
            <a:r>
              <a:rPr lang="en-CA" sz="1400" dirty="0"/>
              <a:t> Module, click the </a:t>
            </a:r>
            <a:r>
              <a:rPr lang="en-CA" sz="1400" b="1" dirty="0"/>
              <a:t>Magnifying Glass.</a:t>
            </a:r>
            <a:endParaRPr lang="en-CA" sz="1400" b="1" dirty="0">
              <a:cs typeface="Arial"/>
            </a:endParaRPr>
          </a:p>
          <a:p>
            <a:pPr marL="342900" indent="-342900">
              <a:buAutoNum type="arabicPeriod"/>
            </a:pPr>
            <a:r>
              <a:rPr lang="en-US" sz="1400" dirty="0"/>
              <a:t>Click </a:t>
            </a:r>
            <a:r>
              <a:rPr lang="en-US" sz="1400" b="1" dirty="0"/>
              <a:t>Advanced.</a:t>
            </a:r>
            <a:endParaRPr lang="en-US" sz="1400" b="1" dirty="0">
              <a:cs typeface="Arial"/>
            </a:endParaRPr>
          </a:p>
          <a:p>
            <a:pPr marL="342900" indent="-342900">
              <a:buAutoNum type="arabicPeriod"/>
            </a:pPr>
            <a:r>
              <a:rPr lang="en-US" sz="1400" i="1" dirty="0"/>
              <a:t>Manage Expense Reports </a:t>
            </a:r>
            <a:r>
              <a:rPr lang="en-US" sz="1400" dirty="0"/>
              <a:t>page will be displayed.</a:t>
            </a:r>
            <a:endParaRPr lang="en-CA" sz="1400" dirty="0">
              <a:cs typeface="Arial"/>
            </a:endParaRPr>
          </a:p>
        </p:txBody>
      </p:sp>
      <p:pic>
        <p:nvPicPr>
          <p:cNvPr id="5" name="Picture 4"/>
          <p:cNvPicPr>
            <a:picLocks noChangeAspect="1"/>
          </p:cNvPicPr>
          <p:nvPr/>
        </p:nvPicPr>
        <p:blipFill>
          <a:blip r:embed="rId4"/>
          <a:stretch>
            <a:fillRect/>
          </a:stretch>
        </p:blipFill>
        <p:spPr>
          <a:xfrm>
            <a:off x="3151672" y="1480434"/>
            <a:ext cx="2304763" cy="2167723"/>
          </a:xfrm>
          <a:prstGeom prst="rect">
            <a:avLst/>
          </a:prstGeom>
          <a:ln w="19050">
            <a:solidFill>
              <a:srgbClr val="005396"/>
            </a:solidFill>
          </a:ln>
        </p:spPr>
      </p:pic>
      <p:pic>
        <p:nvPicPr>
          <p:cNvPr id="6" name="Picture 5"/>
          <p:cNvPicPr>
            <a:picLocks noChangeAspect="1"/>
          </p:cNvPicPr>
          <p:nvPr/>
        </p:nvPicPr>
        <p:blipFill>
          <a:blip r:embed="rId5"/>
          <a:stretch>
            <a:fillRect/>
          </a:stretch>
        </p:blipFill>
        <p:spPr>
          <a:xfrm>
            <a:off x="5663022" y="1478395"/>
            <a:ext cx="3163768" cy="3862741"/>
          </a:xfrm>
          <a:prstGeom prst="rect">
            <a:avLst/>
          </a:prstGeom>
          <a:ln w="19050">
            <a:solidFill>
              <a:srgbClr val="005396"/>
            </a:solidFill>
          </a:ln>
        </p:spPr>
      </p:pic>
      <p:sp>
        <p:nvSpPr>
          <p:cNvPr id="17" name="Rectangle 16"/>
          <p:cNvSpPr/>
          <p:nvPr/>
        </p:nvSpPr>
        <p:spPr>
          <a:xfrm>
            <a:off x="0" y="5650476"/>
            <a:ext cx="9144000" cy="523220"/>
          </a:xfrm>
          <a:prstGeom prst="rect">
            <a:avLst/>
          </a:prstGeom>
          <a:solidFill>
            <a:srgbClr val="005596"/>
          </a:solidFill>
        </p:spPr>
        <p:txBody>
          <a:bodyPr wrap="square" lIns="91440" tIns="45720" rIns="91440" bIns="45720" anchor="t">
            <a:spAutoFit/>
          </a:bodyPr>
          <a:lstStyle/>
          <a:p>
            <a:pPr algn="ctr"/>
            <a:r>
              <a:rPr lang="en-CA" sz="1400">
                <a:solidFill>
                  <a:srgbClr val="FFC000"/>
                </a:solidFill>
              </a:rPr>
              <a:t>NOTE: IF SOMEONE HAS DELEGATED TO YOU, YOU CAN DO THIS FOR THEM AS WELL. ENSURE YOU CHOOSE THEIR NAME FROM YOUR DROP-DOWN MENU BEFORE CLICKING THE MAGNIFYING GLASS.</a:t>
            </a:r>
          </a:p>
        </p:txBody>
      </p:sp>
      <p:sp>
        <p:nvSpPr>
          <p:cNvPr id="7" name="TextBox 6">
            <a:extLst>
              <a:ext uri="{FF2B5EF4-FFF2-40B4-BE49-F238E27FC236}">
                <a16:creationId xmlns:a16="http://schemas.microsoft.com/office/drawing/2014/main" id="{31560AD4-6F11-02FD-293C-CF9A6B557CBC}"/>
              </a:ext>
            </a:extLst>
          </p:cNvPr>
          <p:cNvSpPr txBox="1"/>
          <p:nvPr/>
        </p:nvSpPr>
        <p:spPr>
          <a:xfrm>
            <a:off x="317210" y="2037274"/>
            <a:ext cx="2627875" cy="954107"/>
          </a:xfrm>
          <a:prstGeom prst="rect">
            <a:avLst/>
          </a:prstGeom>
          <a:noFill/>
          <a:ln w="19050">
            <a:solidFill>
              <a:srgbClr val="005396"/>
            </a:solidFill>
          </a:ln>
        </p:spPr>
        <p:txBody>
          <a:bodyPr wrap="square" lIns="91440" tIns="45720" rIns="91440" bIns="45720" rtlCol="0" anchor="t">
            <a:spAutoFit/>
          </a:bodyPr>
          <a:lstStyle/>
          <a:p>
            <a:pPr algn="ctr"/>
            <a:r>
              <a:rPr lang="en-US" sz="1400" b="1" dirty="0">
                <a:cs typeface="Arial"/>
              </a:rPr>
              <a:t>Link for Booking a Training Session</a:t>
            </a:r>
          </a:p>
          <a:p>
            <a:pPr algn="ctr"/>
            <a:endParaRPr lang="en-US" sz="1400" b="1" dirty="0">
              <a:cs typeface="Arial"/>
            </a:endParaRPr>
          </a:p>
          <a:p>
            <a:pPr algn="ctr"/>
            <a:r>
              <a:rPr lang="en-US" sz="1400" b="1" dirty="0">
                <a:cs typeface="Arial"/>
                <a:hlinkClick r:id="rId6"/>
              </a:rPr>
              <a:t>Book Finance Training</a:t>
            </a:r>
            <a:endParaRPr lang="en-US" sz="1400" b="1" dirty="0">
              <a:cs typeface="Arial"/>
            </a:endParaRPr>
          </a:p>
        </p:txBody>
      </p:sp>
    </p:spTree>
    <p:extLst>
      <p:ext uri="{BB962C8B-B14F-4D97-AF65-F5344CB8AC3E}">
        <p14:creationId xmlns:p14="http://schemas.microsoft.com/office/powerpoint/2010/main" val="2387545689"/>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prstClr val="black">
                    <a:tint val="75000"/>
                  </a:prstClr>
                </a:solidFill>
              </a:rPr>
              <a:t>Back to Basics</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11</a:t>
            </a:fld>
            <a:endParaRPr lang="en-US">
              <a:solidFill>
                <a:prstClr val="black">
                  <a:tint val="75000"/>
                </a:prstClr>
              </a:solidFill>
            </a:endParaRPr>
          </a:p>
        </p:txBody>
      </p:sp>
      <p:sp>
        <p:nvSpPr>
          <p:cNvPr id="4" name="Title 1"/>
          <p:cNvSpPr txBox="1">
            <a:spLocks/>
          </p:cNvSpPr>
          <p:nvPr/>
        </p:nvSpPr>
        <p:spPr>
          <a:xfrm>
            <a:off x="0" y="559415"/>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ACCOUNTS RECEIVABLE INVOICE REQUESTS</a:t>
            </a:r>
          </a:p>
        </p:txBody>
      </p:sp>
      <p:grpSp>
        <p:nvGrpSpPr>
          <p:cNvPr id="19" name="Group 18"/>
          <p:cNvGrpSpPr/>
          <p:nvPr/>
        </p:nvGrpSpPr>
        <p:grpSpPr>
          <a:xfrm>
            <a:off x="683409" y="1488184"/>
            <a:ext cx="7898614" cy="1416974"/>
            <a:chOff x="683410" y="1755475"/>
            <a:chExt cx="8052966" cy="1224033"/>
          </a:xfrm>
        </p:grpSpPr>
        <p:grpSp>
          <p:nvGrpSpPr>
            <p:cNvPr id="12" name="Group 11"/>
            <p:cNvGrpSpPr/>
            <p:nvPr/>
          </p:nvGrpSpPr>
          <p:grpSpPr>
            <a:xfrm>
              <a:off x="683410" y="1755475"/>
              <a:ext cx="1130530" cy="1224033"/>
              <a:chOff x="3724687" y="2852208"/>
              <a:chExt cx="1130530" cy="1224033"/>
            </a:xfrm>
          </p:grpSpPr>
          <p:grpSp>
            <p:nvGrpSpPr>
              <p:cNvPr id="13" name="Group 12"/>
              <p:cNvGrpSpPr/>
              <p:nvPr/>
            </p:nvGrpSpPr>
            <p:grpSpPr>
              <a:xfrm>
                <a:off x="3724687" y="2852208"/>
                <a:ext cx="1130530" cy="1224033"/>
                <a:chOff x="3724687" y="2852208"/>
                <a:chExt cx="1130530" cy="1224033"/>
              </a:xfrm>
            </p:grpSpPr>
            <p:pic>
              <p:nvPicPr>
                <p:cNvPr id="15" name="Picture 4" descr="Image result for april red and white CALENDA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4687" y="2852208"/>
                  <a:ext cx="1130530" cy="122403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910988" y="3393195"/>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3806326" y="3034358"/>
                  <a:ext cx="958468" cy="239282"/>
                </a:xfrm>
                <a:prstGeom prst="rect">
                  <a:avLst/>
                </a:prstGeom>
                <a:noFill/>
              </p:spPr>
              <p:txBody>
                <a:bodyPr wrap="square" lIns="91440" tIns="45720" rIns="91440" bIns="45720" rtlCol="0" anchor="t">
                  <a:spAutoFit/>
                </a:bodyPr>
                <a:lstStyle/>
                <a:p>
                  <a:pPr algn="ctr"/>
                  <a:r>
                    <a:rPr lang="en-CA" sz="1200" b="1">
                      <a:cs typeface="Arial"/>
                    </a:rPr>
                    <a:t>MAY</a:t>
                  </a:r>
                </a:p>
              </p:txBody>
            </p:sp>
          </p:grpSp>
          <p:sp>
            <p:nvSpPr>
              <p:cNvPr id="14" name="TextBox 13"/>
              <p:cNvSpPr txBox="1"/>
              <p:nvPr/>
            </p:nvSpPr>
            <p:spPr>
              <a:xfrm>
                <a:off x="3806326" y="3292385"/>
                <a:ext cx="958468" cy="611608"/>
              </a:xfrm>
              <a:prstGeom prst="rect">
                <a:avLst/>
              </a:prstGeom>
              <a:noFill/>
            </p:spPr>
            <p:txBody>
              <a:bodyPr wrap="square" lIns="91440" tIns="45720" rIns="91440" bIns="45720" rtlCol="0" anchor="t">
                <a:spAutoFit/>
              </a:bodyPr>
              <a:lstStyle/>
              <a:p>
                <a:pPr algn="ctr"/>
                <a:r>
                  <a:rPr lang="en-US" sz="4000">
                    <a:cs typeface="Arial"/>
                  </a:rPr>
                  <a:t>6</a:t>
                </a:r>
                <a:endParaRPr lang="en-CA" sz="4000">
                  <a:cs typeface="Arial"/>
                </a:endParaRPr>
              </a:p>
            </p:txBody>
          </p:sp>
        </p:grpSp>
        <p:sp>
          <p:nvSpPr>
            <p:cNvPr id="18" name="TextBox 17"/>
            <p:cNvSpPr txBox="1"/>
            <p:nvPr/>
          </p:nvSpPr>
          <p:spPr>
            <a:xfrm>
              <a:off x="2038120" y="1755475"/>
              <a:ext cx="6698256" cy="1196408"/>
            </a:xfrm>
            <a:prstGeom prst="rect">
              <a:avLst/>
            </a:prstGeom>
            <a:noFill/>
          </p:spPr>
          <p:txBody>
            <a:bodyPr wrap="square" lIns="91440" tIns="45720" rIns="91440" bIns="45720" rtlCol="0" anchor="t">
              <a:spAutoFit/>
            </a:bodyPr>
            <a:lstStyle/>
            <a:p>
              <a:r>
                <a:rPr lang="en-CA" sz="2000" b="1">
                  <a:solidFill>
                    <a:srgbClr val="005596"/>
                  </a:solidFill>
                </a:rPr>
                <a:t>REQUESTS FOR BILLING</a:t>
              </a:r>
            </a:p>
            <a:p>
              <a:pPr marL="285750" indent="-285750">
                <a:buClr>
                  <a:srgbClr val="005596"/>
                </a:buClr>
                <a:buFont typeface="Wingdings" panose="05000000000000000000" pitchFamily="2" charset="2"/>
                <a:buChar char="Ø"/>
              </a:pPr>
              <a:r>
                <a:rPr lang="en-CA" sz="1600"/>
                <a:t>Goods or services rendered in fiscal 2025/2026 must be received via email at </a:t>
              </a:r>
              <a:r>
                <a:rPr lang="en-CA" sz="1600" b="1">
                  <a:solidFill>
                    <a:srgbClr val="FFCF05"/>
                  </a:solidFill>
                </a:rPr>
                <a:t>arinv@uwindsor.ca</a:t>
              </a:r>
              <a:r>
                <a:rPr lang="en-CA" sz="1600"/>
                <a:t> before </a:t>
              </a:r>
              <a:r>
                <a:rPr lang="en-CA" sz="1600" b="1"/>
                <a:t>May 6</a:t>
              </a:r>
              <a:r>
                <a:rPr lang="en-CA" sz="1600" b="1" baseline="30000"/>
                <a:t>th</a:t>
              </a:r>
              <a:r>
                <a:rPr lang="en-CA" sz="1600" b="1"/>
                <a:t>, 2026</a:t>
              </a:r>
              <a:r>
                <a:rPr lang="en-CA" sz="1600"/>
                <a:t>. Gail Puskas is our Accounts Receivable Clerk.</a:t>
              </a:r>
            </a:p>
            <a:p>
              <a:pPr marL="285750" indent="-285750">
                <a:buClr>
                  <a:srgbClr val="005596"/>
                </a:buClr>
                <a:buFont typeface="Wingdings" panose="05000000000000000000" pitchFamily="2" charset="2"/>
                <a:buChar char="Ø"/>
              </a:pPr>
              <a:r>
                <a:rPr lang="en-CA" sz="1600" b="1">
                  <a:cs typeface="Arial"/>
                  <a:hlinkClick r:id="rId5"/>
                </a:rPr>
                <a:t>Invoice Request Form</a:t>
              </a:r>
              <a:endParaRPr lang="en-CA" sz="1600" b="1">
                <a:cs typeface="Arial"/>
              </a:endParaRPr>
            </a:p>
          </p:txBody>
        </p:sp>
      </p:grpSp>
      <p:sp>
        <p:nvSpPr>
          <p:cNvPr id="20" name="Title 1"/>
          <p:cNvSpPr txBox="1">
            <a:spLocks/>
          </p:cNvSpPr>
          <p:nvPr/>
        </p:nvSpPr>
        <p:spPr>
          <a:xfrm>
            <a:off x="0" y="2846301"/>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CASH RECEIPTS DEPOSITED CENTRALLY</a:t>
            </a:r>
          </a:p>
        </p:txBody>
      </p:sp>
      <p:grpSp>
        <p:nvGrpSpPr>
          <p:cNvPr id="21" name="Group 20"/>
          <p:cNvGrpSpPr/>
          <p:nvPr/>
        </p:nvGrpSpPr>
        <p:grpSpPr>
          <a:xfrm>
            <a:off x="683424" y="3576015"/>
            <a:ext cx="8322256" cy="2431435"/>
            <a:chOff x="683410" y="1755475"/>
            <a:chExt cx="7990719" cy="2431435"/>
          </a:xfrm>
        </p:grpSpPr>
        <p:grpSp>
          <p:nvGrpSpPr>
            <p:cNvPr id="22" name="Group 21"/>
            <p:cNvGrpSpPr/>
            <p:nvPr/>
          </p:nvGrpSpPr>
          <p:grpSpPr>
            <a:xfrm>
              <a:off x="683410" y="1755475"/>
              <a:ext cx="1130530" cy="1224033"/>
              <a:chOff x="3724687" y="2852208"/>
              <a:chExt cx="1130530" cy="1224033"/>
            </a:xfrm>
          </p:grpSpPr>
          <p:grpSp>
            <p:nvGrpSpPr>
              <p:cNvPr id="24" name="Group 23"/>
              <p:cNvGrpSpPr/>
              <p:nvPr/>
            </p:nvGrpSpPr>
            <p:grpSpPr>
              <a:xfrm>
                <a:off x="3724687" y="2852208"/>
                <a:ext cx="1130530" cy="1224033"/>
                <a:chOff x="3724687" y="2852208"/>
                <a:chExt cx="1130530" cy="1224033"/>
              </a:xfrm>
            </p:grpSpPr>
            <p:pic>
              <p:nvPicPr>
                <p:cNvPr id="26" name="Picture 4" descr="Image result for april red and white CALENDA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4687" y="2852208"/>
                  <a:ext cx="1130530" cy="122403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910988" y="3393195"/>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p:cNvSpPr txBox="1"/>
                <p:nvPr/>
              </p:nvSpPr>
              <p:spPr>
                <a:xfrm>
                  <a:off x="3806327" y="3034359"/>
                  <a:ext cx="958468" cy="276999"/>
                </a:xfrm>
                <a:prstGeom prst="rect">
                  <a:avLst/>
                </a:prstGeom>
                <a:noFill/>
              </p:spPr>
              <p:txBody>
                <a:bodyPr wrap="square" rtlCol="0">
                  <a:spAutoFit/>
                </a:bodyPr>
                <a:lstStyle/>
                <a:p>
                  <a:pPr algn="ctr"/>
                  <a:r>
                    <a:rPr lang="en-CA" sz="1200" b="1"/>
                    <a:t>APRIL</a:t>
                  </a:r>
                </a:p>
              </p:txBody>
            </p:sp>
          </p:grpSp>
          <p:sp>
            <p:nvSpPr>
              <p:cNvPr id="25" name="TextBox 24"/>
              <p:cNvSpPr txBox="1"/>
              <p:nvPr/>
            </p:nvSpPr>
            <p:spPr>
              <a:xfrm>
                <a:off x="3806327" y="3292385"/>
                <a:ext cx="958468" cy="708014"/>
              </a:xfrm>
              <a:prstGeom prst="rect">
                <a:avLst/>
              </a:prstGeom>
              <a:noFill/>
            </p:spPr>
            <p:txBody>
              <a:bodyPr wrap="square" lIns="91440" tIns="45720" rIns="91440" bIns="45720" rtlCol="0" anchor="t">
                <a:spAutoFit/>
              </a:bodyPr>
              <a:lstStyle/>
              <a:p>
                <a:pPr algn="ctr"/>
                <a:r>
                  <a:rPr lang="en-CA" sz="4000" dirty="0"/>
                  <a:t>24</a:t>
                </a:r>
                <a:endParaRPr lang="en-CA" sz="4001" dirty="0"/>
              </a:p>
            </p:txBody>
          </p:sp>
        </p:grpSp>
        <p:sp>
          <p:nvSpPr>
            <p:cNvPr id="23" name="TextBox 22"/>
            <p:cNvSpPr txBox="1"/>
            <p:nvPr/>
          </p:nvSpPr>
          <p:spPr>
            <a:xfrm>
              <a:off x="2038121" y="1755475"/>
              <a:ext cx="6636008" cy="2431435"/>
            </a:xfrm>
            <a:prstGeom prst="rect">
              <a:avLst/>
            </a:prstGeom>
            <a:noFill/>
          </p:spPr>
          <p:txBody>
            <a:bodyPr wrap="square" lIns="91440" tIns="45720" rIns="91440" bIns="45720" rtlCol="0" anchor="t">
              <a:spAutoFit/>
            </a:bodyPr>
            <a:lstStyle/>
            <a:p>
              <a:r>
                <a:rPr lang="en-CA" sz="2000" b="1">
                  <a:solidFill>
                    <a:srgbClr val="005596"/>
                  </a:solidFill>
                </a:rPr>
                <a:t>DEPOSITS VIA DISTRIBUTION SERVICES </a:t>
              </a:r>
              <a:r>
                <a:rPr lang="en-CA" sz="1000" b="1">
                  <a:solidFill>
                    <a:srgbClr val="005596"/>
                  </a:solidFill>
                </a:rPr>
                <a:t>OR</a:t>
              </a:r>
              <a:r>
                <a:rPr lang="en-CA" sz="2000" b="1">
                  <a:solidFill>
                    <a:srgbClr val="005596"/>
                  </a:solidFill>
                </a:rPr>
                <a:t> ACCOUNTS RECEIVABLE</a:t>
              </a:r>
            </a:p>
            <a:p>
              <a:pPr marL="285750" indent="-285750">
                <a:buClr>
                  <a:srgbClr val="005596"/>
                </a:buClr>
                <a:buFont typeface="Wingdings" panose="05000000000000000000" pitchFamily="2" charset="2"/>
                <a:buChar char="Ø"/>
              </a:pPr>
              <a:r>
                <a:rPr lang="en-CA" sz="1600"/>
                <a:t>This should be rare, but if you do have cheque or cash deposits, please arrange to drop off to distribution services to be sent to A/R by </a:t>
              </a:r>
              <a:r>
                <a:rPr lang="en-CA" sz="1600" b="1"/>
                <a:t>April 24</a:t>
              </a:r>
              <a:r>
                <a:rPr lang="en-CA" sz="1600" b="1" baseline="30000"/>
                <a:t>th</a:t>
              </a:r>
              <a:r>
                <a:rPr lang="en-CA" sz="1600"/>
                <a:t>.  </a:t>
              </a:r>
              <a:endParaRPr lang="en-CA" sz="1600">
                <a:cs typeface="Arial"/>
              </a:endParaRPr>
            </a:p>
            <a:p>
              <a:pPr marL="285750" indent="-285750">
                <a:buClr>
                  <a:srgbClr val="005596"/>
                </a:buClr>
                <a:buFont typeface="Wingdings" panose="05000000000000000000" pitchFamily="2" charset="2"/>
                <a:buChar char="Ø"/>
              </a:pPr>
              <a:r>
                <a:rPr lang="en-CA" sz="1600"/>
                <a:t>NOTE: cheques do become stale-dated. </a:t>
              </a:r>
            </a:p>
            <a:p>
              <a:pPr marL="285750" indent="-285750">
                <a:buClr>
                  <a:srgbClr val="005596"/>
                </a:buClr>
                <a:buFont typeface="Wingdings" panose="05000000000000000000" pitchFamily="2" charset="2"/>
                <a:buChar char="Ø"/>
              </a:pPr>
              <a:r>
                <a:rPr lang="en-CA" sz="1600">
                  <a:cs typeface="Arial"/>
                </a:rPr>
                <a:t>Please ensure the </a:t>
              </a:r>
              <a:r>
                <a:rPr lang="en-CA" sz="1600" b="1">
                  <a:cs typeface="Arial"/>
                  <a:hlinkClick r:id="rId6"/>
                </a:rPr>
                <a:t>Deposit Form </a:t>
              </a:r>
              <a:r>
                <a:rPr lang="en-CA" sz="1600">
                  <a:cs typeface="Arial"/>
                </a:rPr>
                <a:t>is filled out with your deposits.  This allows us to properly record the revenue.  NOTE: only required if an invoice request was not previously submitted</a:t>
              </a:r>
            </a:p>
          </p:txBody>
        </p:sp>
      </p:grpSp>
    </p:spTree>
    <p:extLst>
      <p:ext uri="{BB962C8B-B14F-4D97-AF65-F5344CB8AC3E}">
        <p14:creationId xmlns:p14="http://schemas.microsoft.com/office/powerpoint/2010/main" val="7133253"/>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prstClr val="black">
                    <a:tint val="75000"/>
                  </a:prstClr>
                </a:solidFill>
              </a:rPr>
              <a:t>Back to Basics</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12</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DEPOSIT SUMMARIES FOR DEPOSITS MADE BY DEPARTMENTS</a:t>
            </a:r>
          </a:p>
        </p:txBody>
      </p:sp>
      <p:grpSp>
        <p:nvGrpSpPr>
          <p:cNvPr id="5" name="Group 4"/>
          <p:cNvGrpSpPr/>
          <p:nvPr/>
        </p:nvGrpSpPr>
        <p:grpSpPr>
          <a:xfrm>
            <a:off x="524534" y="2151727"/>
            <a:ext cx="8094932" cy="2554545"/>
            <a:chOff x="641444" y="3601680"/>
            <a:chExt cx="8094932" cy="1890197"/>
          </a:xfrm>
        </p:grpSpPr>
        <p:grpSp>
          <p:nvGrpSpPr>
            <p:cNvPr id="6" name="Group 5"/>
            <p:cNvGrpSpPr/>
            <p:nvPr/>
          </p:nvGrpSpPr>
          <p:grpSpPr>
            <a:xfrm>
              <a:off x="641444" y="3601680"/>
              <a:ext cx="1136537" cy="1400679"/>
              <a:chOff x="594376" y="2908950"/>
              <a:chExt cx="1136537" cy="1400679"/>
            </a:xfrm>
          </p:grpSpPr>
          <p:grpSp>
            <p:nvGrpSpPr>
              <p:cNvPr id="8" name="Group 7"/>
              <p:cNvGrpSpPr/>
              <p:nvPr/>
            </p:nvGrpSpPr>
            <p:grpSpPr>
              <a:xfrm>
                <a:off x="594376" y="2908950"/>
                <a:ext cx="1136537" cy="1230537"/>
                <a:chOff x="594376" y="2908950"/>
                <a:chExt cx="1136537" cy="1230537"/>
              </a:xfrm>
            </p:grpSpPr>
            <p:grpSp>
              <p:nvGrpSpPr>
                <p:cNvPr id="10" name="Group 9"/>
                <p:cNvGrpSpPr/>
                <p:nvPr/>
              </p:nvGrpSpPr>
              <p:grpSpPr>
                <a:xfrm>
                  <a:off x="594376" y="2908950"/>
                  <a:ext cx="1136537" cy="1230537"/>
                  <a:chOff x="594376" y="2908950"/>
                  <a:chExt cx="1136537" cy="1230537"/>
                </a:xfrm>
              </p:grpSpPr>
              <p:pic>
                <p:nvPicPr>
                  <p:cNvPr id="12" name="Picture 6" descr="Image result for april red and white CALENDA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76" y="2908950"/>
                    <a:ext cx="1136537" cy="123053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extBox 10"/>
                <p:cNvSpPr txBox="1"/>
                <p:nvPr/>
              </p:nvSpPr>
              <p:spPr>
                <a:xfrm>
                  <a:off x="683411" y="3103315"/>
                  <a:ext cx="958468" cy="204961"/>
                </a:xfrm>
                <a:prstGeom prst="rect">
                  <a:avLst/>
                </a:prstGeom>
                <a:noFill/>
              </p:spPr>
              <p:txBody>
                <a:bodyPr wrap="square" rtlCol="0">
                  <a:spAutoFit/>
                </a:bodyPr>
                <a:lstStyle/>
                <a:p>
                  <a:pPr algn="ctr"/>
                  <a:r>
                    <a:rPr lang="en-CA" sz="1200" b="1"/>
                    <a:t>MAY</a:t>
                  </a:r>
                </a:p>
              </p:txBody>
            </p:sp>
          </p:grpSp>
          <p:sp>
            <p:nvSpPr>
              <p:cNvPr id="9" name="TextBox 8"/>
              <p:cNvSpPr txBox="1"/>
              <p:nvPr/>
            </p:nvSpPr>
            <p:spPr>
              <a:xfrm>
                <a:off x="672759" y="3330370"/>
                <a:ext cx="958468" cy="979259"/>
              </a:xfrm>
              <a:prstGeom prst="rect">
                <a:avLst/>
              </a:prstGeom>
              <a:noFill/>
            </p:spPr>
            <p:txBody>
              <a:bodyPr wrap="square" lIns="91440" tIns="45720" rIns="91440" bIns="45720" rtlCol="0" anchor="t">
                <a:spAutoFit/>
              </a:bodyPr>
              <a:lstStyle/>
              <a:p>
                <a:pPr algn="ctr"/>
                <a:r>
                  <a:rPr lang="en-CA" sz="4000"/>
                  <a:t>6</a:t>
                </a:r>
              </a:p>
              <a:p>
                <a:pPr algn="ctr"/>
                <a:endParaRPr lang="en-CA" sz="4000">
                  <a:cs typeface="Arial"/>
                </a:endParaRPr>
              </a:p>
            </p:txBody>
          </p:sp>
        </p:grpSp>
        <p:sp>
          <p:nvSpPr>
            <p:cNvPr id="7" name="TextBox 6"/>
            <p:cNvSpPr txBox="1"/>
            <p:nvPr/>
          </p:nvSpPr>
          <p:spPr>
            <a:xfrm>
              <a:off x="2038120" y="3601680"/>
              <a:ext cx="6698256" cy="1890197"/>
            </a:xfrm>
            <a:prstGeom prst="rect">
              <a:avLst/>
            </a:prstGeom>
            <a:noFill/>
          </p:spPr>
          <p:txBody>
            <a:bodyPr wrap="square" lIns="91440" tIns="45720" rIns="91440" bIns="45720" rtlCol="0" anchor="t">
              <a:spAutoFit/>
            </a:bodyPr>
            <a:lstStyle/>
            <a:p>
              <a:pPr marL="285750" indent="-285750">
                <a:buClr>
                  <a:srgbClr val="005596"/>
                </a:buClr>
                <a:buFont typeface="Wingdings" panose="05000000000000000000" pitchFamily="2" charset="2"/>
                <a:buChar char="Ø"/>
              </a:pPr>
              <a:r>
                <a:rPr lang="en-CA" sz="1600"/>
                <a:t>All Deposit Summaries must be submitted to the Accounts Receivable department by end of business day </a:t>
              </a:r>
              <a:r>
                <a:rPr lang="en-CA" sz="1600" b="1"/>
                <a:t>May 6</a:t>
              </a:r>
              <a:r>
                <a:rPr lang="en-CA" sz="1600" b="1" baseline="30000"/>
                <a:t>th.  </a:t>
              </a:r>
              <a:endParaRPr lang="en-CA" sz="1600">
                <a:cs typeface="Arial"/>
              </a:endParaRPr>
            </a:p>
            <a:p>
              <a:pPr marL="285750" indent="-285750">
                <a:buClr>
                  <a:srgbClr val="005596"/>
                </a:buClr>
                <a:buFont typeface="Wingdings" panose="05000000000000000000" pitchFamily="2" charset="2"/>
                <a:buChar char="Ø"/>
              </a:pPr>
              <a:endParaRPr lang="en-CA" sz="1600"/>
            </a:p>
            <a:p>
              <a:pPr marL="285750" indent="-285750">
                <a:buClr>
                  <a:srgbClr val="005596"/>
                </a:buClr>
                <a:buFont typeface="Wingdings" panose="05000000000000000000" pitchFamily="2" charset="2"/>
                <a:buChar char="Ø"/>
              </a:pPr>
              <a:r>
                <a:rPr lang="en-CA" sz="1600"/>
                <a:t>Any other revenue transactions that need to be recorded such as electronic incoming payments must also be received by </a:t>
              </a:r>
              <a:r>
                <a:rPr lang="en-CA" sz="1600" b="1"/>
                <a:t>May 6</a:t>
              </a:r>
              <a:r>
                <a:rPr lang="en-CA" sz="1600" b="1" baseline="30000"/>
                <a:t>th</a:t>
              </a:r>
              <a:r>
                <a:rPr lang="en-CA" sz="1600" b="1"/>
                <a:t> </a:t>
              </a:r>
              <a:endParaRPr lang="en-CA" sz="1600"/>
            </a:p>
            <a:p>
              <a:pPr marL="285750" indent="-285750">
                <a:buClr>
                  <a:srgbClr val="005596"/>
                </a:buClr>
                <a:buFont typeface="Wingdings" panose="05000000000000000000" pitchFamily="2" charset="2"/>
                <a:buChar char="Ø"/>
              </a:pPr>
              <a:endParaRPr lang="en-CA" sz="1600"/>
            </a:p>
            <a:p>
              <a:pPr marL="285750" indent="-285750">
                <a:buClr>
                  <a:srgbClr val="005596"/>
                </a:buClr>
                <a:buFont typeface="Wingdings" panose="05000000000000000000" pitchFamily="2" charset="2"/>
                <a:buChar char="Ø"/>
              </a:pPr>
              <a:r>
                <a:rPr lang="en-CA" sz="1600"/>
                <a:t>If you need to make arrangements for any cash or cheque deposits sitting on campus, please contact Gail Puskas in Accounts Receivable.</a:t>
              </a:r>
              <a:endParaRPr lang="en-CA" sz="1600">
                <a:cs typeface="Arial"/>
              </a:endParaRPr>
            </a:p>
            <a:p>
              <a:pPr>
                <a:buClr>
                  <a:srgbClr val="005596"/>
                </a:buClr>
              </a:pPr>
              <a:endParaRPr lang="en-CA" sz="1600">
                <a:cs typeface="Arial"/>
              </a:endParaRPr>
            </a:p>
          </p:txBody>
        </p:sp>
      </p:grpSp>
    </p:spTree>
    <p:extLst>
      <p:ext uri="{BB962C8B-B14F-4D97-AF65-F5344CB8AC3E}">
        <p14:creationId xmlns:p14="http://schemas.microsoft.com/office/powerpoint/2010/main" val="965197476"/>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prstClr val="black">
                    <a:tint val="75000"/>
                  </a:prstClr>
                </a:solidFill>
              </a:rPr>
              <a:t>Back to Basics</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13</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JOURNAL ENTRIES &amp; BUDGET TRANSFERS </a:t>
            </a:r>
          </a:p>
        </p:txBody>
      </p:sp>
      <p:sp>
        <p:nvSpPr>
          <p:cNvPr id="17" name="Rectangle 16">
            <a:extLst>
              <a:ext uri="{FF2B5EF4-FFF2-40B4-BE49-F238E27FC236}">
                <a16:creationId xmlns:a16="http://schemas.microsoft.com/office/drawing/2014/main" id="{2FF8E5BD-FAFF-F2AD-A217-C45D86AEDF81}"/>
              </a:ext>
            </a:extLst>
          </p:cNvPr>
          <p:cNvSpPr/>
          <p:nvPr/>
        </p:nvSpPr>
        <p:spPr>
          <a:xfrm>
            <a:off x="0" y="6114956"/>
            <a:ext cx="9144000" cy="2275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763865" y="1713462"/>
            <a:ext cx="8094932" cy="1877438"/>
            <a:chOff x="641444" y="3601680"/>
            <a:chExt cx="8094932" cy="1630414"/>
          </a:xfrm>
        </p:grpSpPr>
        <p:grpSp>
          <p:nvGrpSpPr>
            <p:cNvPr id="6" name="Group 5"/>
            <p:cNvGrpSpPr/>
            <p:nvPr/>
          </p:nvGrpSpPr>
          <p:grpSpPr>
            <a:xfrm>
              <a:off x="641444" y="3601680"/>
              <a:ext cx="1136537" cy="1230537"/>
              <a:chOff x="594376" y="2908950"/>
              <a:chExt cx="1136537" cy="1230537"/>
            </a:xfrm>
          </p:grpSpPr>
          <p:grpSp>
            <p:nvGrpSpPr>
              <p:cNvPr id="8" name="Group 7"/>
              <p:cNvGrpSpPr/>
              <p:nvPr/>
            </p:nvGrpSpPr>
            <p:grpSpPr>
              <a:xfrm>
                <a:off x="594376" y="2908950"/>
                <a:ext cx="1136537" cy="1230537"/>
                <a:chOff x="594376" y="2908950"/>
                <a:chExt cx="1136537" cy="1230537"/>
              </a:xfrm>
            </p:grpSpPr>
            <p:grpSp>
              <p:nvGrpSpPr>
                <p:cNvPr id="10" name="Group 9"/>
                <p:cNvGrpSpPr/>
                <p:nvPr/>
              </p:nvGrpSpPr>
              <p:grpSpPr>
                <a:xfrm>
                  <a:off x="594376" y="2908950"/>
                  <a:ext cx="1136537" cy="1230537"/>
                  <a:chOff x="594376" y="2908950"/>
                  <a:chExt cx="1136537" cy="1230537"/>
                </a:xfrm>
              </p:grpSpPr>
              <p:pic>
                <p:nvPicPr>
                  <p:cNvPr id="12" name="Picture 6" descr="Image result for april red and white CALENDA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76" y="2908950"/>
                    <a:ext cx="1136537" cy="123053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extBox 10"/>
                <p:cNvSpPr txBox="1"/>
                <p:nvPr/>
              </p:nvSpPr>
              <p:spPr>
                <a:xfrm>
                  <a:off x="683411" y="3103315"/>
                  <a:ext cx="958468" cy="240553"/>
                </a:xfrm>
                <a:prstGeom prst="rect">
                  <a:avLst/>
                </a:prstGeom>
                <a:noFill/>
              </p:spPr>
              <p:txBody>
                <a:bodyPr wrap="square" rtlCol="0">
                  <a:spAutoFit/>
                </a:bodyPr>
                <a:lstStyle/>
                <a:p>
                  <a:pPr algn="ctr"/>
                  <a:r>
                    <a:rPr lang="en-CA" sz="1200" b="1"/>
                    <a:t>MAY</a:t>
                  </a:r>
                </a:p>
              </p:txBody>
            </p:sp>
          </p:grpSp>
          <p:sp>
            <p:nvSpPr>
              <p:cNvPr id="9" name="TextBox 8"/>
              <p:cNvSpPr txBox="1"/>
              <p:nvPr/>
            </p:nvSpPr>
            <p:spPr>
              <a:xfrm>
                <a:off x="672759" y="3330370"/>
                <a:ext cx="958468" cy="614857"/>
              </a:xfrm>
              <a:prstGeom prst="rect">
                <a:avLst/>
              </a:prstGeom>
              <a:noFill/>
            </p:spPr>
            <p:txBody>
              <a:bodyPr wrap="square" lIns="91440" tIns="45720" rIns="91440" bIns="45720" rtlCol="0" anchor="t">
                <a:spAutoFit/>
              </a:bodyPr>
              <a:lstStyle/>
              <a:p>
                <a:pPr algn="ctr"/>
                <a:r>
                  <a:rPr lang="en-US" sz="4000">
                    <a:cs typeface="Arial"/>
                  </a:rPr>
                  <a:t>8</a:t>
                </a:r>
                <a:endParaRPr lang="en-CA" sz="4000">
                  <a:cs typeface="Arial"/>
                </a:endParaRPr>
              </a:p>
            </p:txBody>
          </p:sp>
        </p:grpSp>
        <p:sp>
          <p:nvSpPr>
            <p:cNvPr id="7" name="TextBox 6"/>
            <p:cNvSpPr txBox="1"/>
            <p:nvPr/>
          </p:nvSpPr>
          <p:spPr>
            <a:xfrm>
              <a:off x="2038120" y="3601680"/>
              <a:ext cx="6698256" cy="1630414"/>
            </a:xfrm>
            <a:prstGeom prst="rect">
              <a:avLst/>
            </a:prstGeom>
            <a:noFill/>
          </p:spPr>
          <p:txBody>
            <a:bodyPr wrap="square" lIns="91440" tIns="45720" rIns="91440" bIns="45720" rtlCol="0" anchor="t">
              <a:spAutoFit/>
            </a:bodyPr>
            <a:lstStyle/>
            <a:p>
              <a:r>
                <a:rPr lang="en-CA" sz="2000" b="1">
                  <a:solidFill>
                    <a:srgbClr val="005596"/>
                  </a:solidFill>
                </a:rPr>
                <a:t>JOURNAL ENTRIES FOR PROCESSING</a:t>
              </a:r>
            </a:p>
            <a:p>
              <a:pPr marL="285750" indent="-285750">
                <a:buClr>
                  <a:srgbClr val="005596"/>
                </a:buClr>
                <a:buFont typeface="Wingdings" panose="05000000000000000000" pitchFamily="2" charset="2"/>
                <a:buChar char="Ø"/>
              </a:pPr>
              <a:r>
                <a:rPr lang="en-CA" sz="1600"/>
                <a:t>Journal entries related to 2025/2026 submitted for processing via </a:t>
              </a:r>
              <a:r>
                <a:rPr lang="en-CA" sz="1600" b="1" u="sng">
                  <a:solidFill>
                    <a:srgbClr val="FFCF05"/>
                  </a:solidFill>
                  <a:hlinkClick r:id="rId4"/>
                </a:rPr>
                <a:t>Team Dynamix Tickets</a:t>
              </a:r>
              <a:r>
                <a:rPr lang="en-CA" sz="1600"/>
                <a:t> should be submitted before </a:t>
              </a:r>
              <a:r>
                <a:rPr lang="en-CA" sz="1600" b="1"/>
                <a:t>May 8</a:t>
              </a:r>
              <a:r>
                <a:rPr lang="en-CA" sz="1600" b="1" baseline="30000"/>
                <a:t>th</a:t>
              </a:r>
              <a:r>
                <a:rPr lang="en-CA" sz="1600" b="1"/>
                <a:t> </a:t>
              </a:r>
              <a:endParaRPr lang="en-CA" sz="1600" b="1">
                <a:cs typeface="Arial"/>
              </a:endParaRPr>
            </a:p>
            <a:p>
              <a:pPr marL="285750" indent="-285750">
                <a:buClr>
                  <a:srgbClr val="005596"/>
                </a:buClr>
                <a:buFont typeface="Wingdings" panose="05000000000000000000" pitchFamily="2" charset="2"/>
                <a:buChar char="Ø"/>
              </a:pPr>
              <a:endParaRPr lang="en-CA" sz="1600"/>
            </a:p>
            <a:p>
              <a:pPr marL="285750" indent="-285750">
                <a:buClr>
                  <a:srgbClr val="005596"/>
                </a:buClr>
                <a:buFont typeface="Wingdings" panose="05000000000000000000" pitchFamily="2" charset="2"/>
                <a:buChar char="Ø"/>
              </a:pPr>
              <a:r>
                <a:rPr lang="en-CA" sz="1600"/>
                <a:t>Please check your entries to ensure you’ve selected an accounting date of </a:t>
              </a:r>
              <a:r>
                <a:rPr lang="en-CA" sz="1600" b="1"/>
                <a:t>April 30</a:t>
              </a:r>
              <a:r>
                <a:rPr lang="en-CA" sz="1600" b="1" baseline="30000"/>
                <a:t>th</a:t>
              </a:r>
              <a:r>
                <a:rPr lang="en-CA" sz="1600" b="1"/>
                <a:t>  </a:t>
              </a:r>
              <a:r>
                <a:rPr lang="en-CA" sz="1600"/>
                <a:t>or earlier  </a:t>
              </a:r>
              <a:endParaRPr lang="en-CA" sz="1600">
                <a:cs typeface="Arial"/>
              </a:endParaRPr>
            </a:p>
            <a:p>
              <a:pPr>
                <a:buClr>
                  <a:srgbClr val="005596"/>
                </a:buClr>
              </a:pPr>
              <a:endParaRPr lang="en-CA" sz="1600" b="1"/>
            </a:p>
          </p:txBody>
        </p:sp>
      </p:grpSp>
      <p:sp>
        <p:nvSpPr>
          <p:cNvPr id="23" name="Rectangle 22"/>
          <p:cNvSpPr/>
          <p:nvPr/>
        </p:nvSpPr>
        <p:spPr>
          <a:xfrm>
            <a:off x="0" y="5583975"/>
            <a:ext cx="9144000" cy="538865"/>
          </a:xfrm>
          <a:prstGeom prst="rect">
            <a:avLst/>
          </a:prstGeom>
          <a:solidFill>
            <a:srgbClr val="005596"/>
          </a:solidFill>
        </p:spPr>
        <p:txBody>
          <a:bodyPr wrap="square" lIns="91440" tIns="45720" rIns="91440" bIns="45720" anchor="t">
            <a:spAutoFit/>
          </a:bodyPr>
          <a:lstStyle/>
          <a:p>
            <a:pPr algn="ctr"/>
            <a:r>
              <a:rPr lang="en-CA" sz="1450" dirty="0">
                <a:solidFill>
                  <a:srgbClr val="FFCF05"/>
                </a:solidFill>
                <a:latin typeface="Arial"/>
                <a:cs typeface="Arial"/>
              </a:rPr>
              <a:t>NOTE: </a:t>
            </a:r>
            <a:r>
              <a:rPr lang="en-CA" sz="1450" dirty="0">
                <a:solidFill>
                  <a:srgbClr val="FFC000"/>
                </a:solidFill>
                <a:latin typeface="Arial"/>
                <a:cs typeface="Arial"/>
              </a:rPr>
              <a:t>THERE IS A </a:t>
            </a:r>
            <a:r>
              <a:rPr lang="en-CA" sz="1450" b="1" dirty="0">
                <a:solidFill>
                  <a:srgbClr val="FFC000"/>
                </a:solidFill>
                <a:latin typeface="Arial"/>
                <a:cs typeface="Arial"/>
              </a:rPr>
              <a:t>NO TOLERANCE </a:t>
            </a:r>
            <a:r>
              <a:rPr lang="en-CA" sz="1450" dirty="0">
                <a:solidFill>
                  <a:srgbClr val="FFC000"/>
                </a:solidFill>
                <a:latin typeface="Arial"/>
                <a:cs typeface="Arial"/>
              </a:rPr>
              <a:t>POLICY FOR LATE JOURNAL ENTRIES IMPACTING </a:t>
            </a:r>
            <a:r>
              <a:rPr lang="en-CA" sz="1450" b="1" dirty="0">
                <a:solidFill>
                  <a:srgbClr val="FFC000"/>
                </a:solidFill>
                <a:latin typeface="Arial"/>
                <a:cs typeface="Arial"/>
              </a:rPr>
              <a:t>TRUST FUNDS </a:t>
            </a:r>
            <a:r>
              <a:rPr lang="en-CA" sz="1450" dirty="0">
                <a:solidFill>
                  <a:srgbClr val="FFC000"/>
                </a:solidFill>
                <a:latin typeface="Arial"/>
                <a:cs typeface="Arial"/>
              </a:rPr>
              <a:t>(04/06/07/09). ANY ENTRY NOT POSTED BY THE DEADLINES CANNOT BE POSTED TO 2025/2026</a:t>
            </a:r>
            <a:endParaRPr lang="en-CA" sz="145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32CC26-54A0-7AAC-A9DD-87746EF62576}"/>
              </a:ext>
            </a:extLst>
          </p:cNvPr>
          <p:cNvSpPr txBox="1"/>
          <p:nvPr/>
        </p:nvSpPr>
        <p:spPr>
          <a:xfrm>
            <a:off x="2160541" y="3429000"/>
            <a:ext cx="6698256" cy="1138773"/>
          </a:xfrm>
          <a:prstGeom prst="rect">
            <a:avLst/>
          </a:prstGeom>
          <a:noFill/>
        </p:spPr>
        <p:txBody>
          <a:bodyPr wrap="square" lIns="91440" tIns="45720" rIns="91440" bIns="45720" rtlCol="0" anchor="t">
            <a:spAutoFit/>
          </a:bodyPr>
          <a:lstStyle/>
          <a:p>
            <a:r>
              <a:rPr lang="en-CA" sz="2000" b="1" dirty="0">
                <a:solidFill>
                  <a:srgbClr val="005596"/>
                </a:solidFill>
              </a:rPr>
              <a:t>BUDGET TRANSFERS FOR PROCESSING</a:t>
            </a:r>
          </a:p>
          <a:p>
            <a:pPr marL="285750" indent="-285750">
              <a:buClr>
                <a:srgbClr val="005596"/>
              </a:buClr>
              <a:buFont typeface="Wingdings" panose="05000000000000000000" pitchFamily="2" charset="2"/>
              <a:buChar char="Ø"/>
            </a:pPr>
            <a:r>
              <a:rPr lang="en-CA" sz="1600" dirty="0"/>
              <a:t>Budget transfer entries related to 2025/2026 should be submitted before </a:t>
            </a:r>
            <a:r>
              <a:rPr lang="en-CA" sz="1600" b="1" dirty="0"/>
              <a:t>May 13</a:t>
            </a:r>
            <a:r>
              <a:rPr lang="en-CA" sz="1600" b="1" baseline="30000" dirty="0"/>
              <a:t>th</a:t>
            </a:r>
            <a:r>
              <a:rPr lang="en-CA" sz="1600" b="1" dirty="0"/>
              <a:t> </a:t>
            </a:r>
            <a:endParaRPr lang="en-CA" sz="1600" b="1" dirty="0">
              <a:cs typeface="Arial"/>
            </a:endParaRPr>
          </a:p>
          <a:p>
            <a:pPr>
              <a:buClr>
                <a:srgbClr val="005596"/>
              </a:buClr>
            </a:pPr>
            <a:endParaRPr lang="en-CA" sz="1600" b="1" dirty="0"/>
          </a:p>
        </p:txBody>
      </p:sp>
      <p:pic>
        <p:nvPicPr>
          <p:cNvPr id="15" name="Picture 6" descr="Image result for april red and white CALENDAR ICON PNG">
            <a:extLst>
              <a:ext uri="{FF2B5EF4-FFF2-40B4-BE49-F238E27FC236}">
                <a16:creationId xmlns:a16="http://schemas.microsoft.com/office/drawing/2014/main" id="{2E616198-48D6-89E3-4A14-4CA4369EAA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865" y="3408353"/>
            <a:ext cx="1136537" cy="14169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8EE9737-1348-69B1-129C-3E2FAEAA2261}"/>
              </a:ext>
            </a:extLst>
          </p:cNvPr>
          <p:cNvSpPr txBox="1"/>
          <p:nvPr/>
        </p:nvSpPr>
        <p:spPr>
          <a:xfrm>
            <a:off x="842248" y="3933599"/>
            <a:ext cx="958468" cy="708014"/>
          </a:xfrm>
          <a:prstGeom prst="rect">
            <a:avLst/>
          </a:prstGeom>
          <a:solidFill>
            <a:schemeClr val="bg1"/>
          </a:solidFill>
        </p:spPr>
        <p:txBody>
          <a:bodyPr wrap="square" rtlCol="0">
            <a:spAutoFit/>
          </a:bodyPr>
          <a:lstStyle/>
          <a:p>
            <a:pPr algn="ctr"/>
            <a:r>
              <a:rPr lang="en-CA" sz="4001" dirty="0"/>
              <a:t>13</a:t>
            </a:r>
          </a:p>
        </p:txBody>
      </p:sp>
      <p:sp>
        <p:nvSpPr>
          <p:cNvPr id="18" name="TextBox 17">
            <a:extLst>
              <a:ext uri="{FF2B5EF4-FFF2-40B4-BE49-F238E27FC236}">
                <a16:creationId xmlns:a16="http://schemas.microsoft.com/office/drawing/2014/main" id="{EFA28272-CFA6-E23A-0A75-129A1666170C}"/>
              </a:ext>
            </a:extLst>
          </p:cNvPr>
          <p:cNvSpPr txBox="1"/>
          <p:nvPr/>
        </p:nvSpPr>
        <p:spPr>
          <a:xfrm>
            <a:off x="852899" y="3644578"/>
            <a:ext cx="958468" cy="276999"/>
          </a:xfrm>
          <a:prstGeom prst="rect">
            <a:avLst/>
          </a:prstGeom>
          <a:noFill/>
        </p:spPr>
        <p:txBody>
          <a:bodyPr wrap="square" rtlCol="0">
            <a:spAutoFit/>
          </a:bodyPr>
          <a:lstStyle/>
          <a:p>
            <a:pPr algn="ctr"/>
            <a:r>
              <a:rPr lang="en-CA" sz="1200" b="1"/>
              <a:t>MAY</a:t>
            </a:r>
          </a:p>
        </p:txBody>
      </p:sp>
    </p:spTree>
    <p:extLst>
      <p:ext uri="{BB962C8B-B14F-4D97-AF65-F5344CB8AC3E}">
        <p14:creationId xmlns:p14="http://schemas.microsoft.com/office/powerpoint/2010/main" val="1928182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prstClr val="black">
                    <a:tint val="75000"/>
                  </a:prstClr>
                </a:solidFill>
              </a:rPr>
              <a:t>Back to Basics</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14</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PRELIMINARY MONTH-END REPORTS</a:t>
            </a:r>
          </a:p>
        </p:txBody>
      </p:sp>
      <p:grpSp>
        <p:nvGrpSpPr>
          <p:cNvPr id="5" name="Group 4"/>
          <p:cNvGrpSpPr/>
          <p:nvPr/>
        </p:nvGrpSpPr>
        <p:grpSpPr>
          <a:xfrm>
            <a:off x="723095" y="1384032"/>
            <a:ext cx="8094932" cy="2852833"/>
            <a:chOff x="641444" y="3601680"/>
            <a:chExt cx="8094932" cy="1035089"/>
          </a:xfrm>
        </p:grpSpPr>
        <p:grpSp>
          <p:nvGrpSpPr>
            <p:cNvPr id="6" name="Group 5"/>
            <p:cNvGrpSpPr/>
            <p:nvPr/>
          </p:nvGrpSpPr>
          <p:grpSpPr>
            <a:xfrm>
              <a:off x="641444" y="3601680"/>
              <a:ext cx="1136537" cy="1035089"/>
              <a:chOff x="594376" y="2908950"/>
              <a:chExt cx="1136537" cy="1035089"/>
            </a:xfrm>
          </p:grpSpPr>
          <p:grpSp>
            <p:nvGrpSpPr>
              <p:cNvPr id="8" name="Group 7"/>
              <p:cNvGrpSpPr/>
              <p:nvPr/>
            </p:nvGrpSpPr>
            <p:grpSpPr>
              <a:xfrm>
                <a:off x="594376" y="2908950"/>
                <a:ext cx="1136537" cy="1035089"/>
                <a:chOff x="594376" y="2908950"/>
                <a:chExt cx="1136537" cy="1035089"/>
              </a:xfrm>
            </p:grpSpPr>
            <p:grpSp>
              <p:nvGrpSpPr>
                <p:cNvPr id="10" name="Group 9"/>
                <p:cNvGrpSpPr/>
                <p:nvPr/>
              </p:nvGrpSpPr>
              <p:grpSpPr>
                <a:xfrm>
                  <a:off x="594376" y="2908950"/>
                  <a:ext cx="1136537" cy="1035089"/>
                  <a:chOff x="594376" y="2908950"/>
                  <a:chExt cx="1136537" cy="1035089"/>
                </a:xfrm>
              </p:grpSpPr>
              <p:pic>
                <p:nvPicPr>
                  <p:cNvPr id="12" name="Picture 6" descr="Image result for april red and white CALENDA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76" y="2908950"/>
                    <a:ext cx="1136537" cy="49408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TextBox 10"/>
                <p:cNvSpPr txBox="1"/>
                <p:nvPr/>
              </p:nvSpPr>
              <p:spPr>
                <a:xfrm>
                  <a:off x="672759" y="2996944"/>
                  <a:ext cx="958468" cy="100503"/>
                </a:xfrm>
                <a:prstGeom prst="rect">
                  <a:avLst/>
                </a:prstGeom>
                <a:noFill/>
              </p:spPr>
              <p:txBody>
                <a:bodyPr wrap="square" rtlCol="0">
                  <a:spAutoFit/>
                </a:bodyPr>
                <a:lstStyle/>
                <a:p>
                  <a:pPr algn="ctr"/>
                  <a:r>
                    <a:rPr lang="en-CA" sz="1200" b="1"/>
                    <a:t>MAY</a:t>
                  </a:r>
                </a:p>
              </p:txBody>
            </p:sp>
          </p:grpSp>
          <p:sp>
            <p:nvSpPr>
              <p:cNvPr id="9" name="TextBox 8"/>
              <p:cNvSpPr txBox="1"/>
              <p:nvPr/>
            </p:nvSpPr>
            <p:spPr>
              <a:xfrm>
                <a:off x="683411" y="3112910"/>
                <a:ext cx="947816" cy="256888"/>
              </a:xfrm>
              <a:prstGeom prst="rect">
                <a:avLst/>
              </a:prstGeom>
              <a:solidFill>
                <a:schemeClr val="bg1"/>
              </a:solidFill>
            </p:spPr>
            <p:txBody>
              <a:bodyPr wrap="square" lIns="91440" tIns="45720" rIns="91440" bIns="45720" rtlCol="0" anchor="t">
                <a:spAutoFit/>
              </a:bodyPr>
              <a:lstStyle/>
              <a:p>
                <a:pPr algn="ctr"/>
                <a:r>
                  <a:rPr lang="en-US" sz="4000" dirty="0"/>
                  <a:t>5</a:t>
                </a:r>
                <a:endParaRPr lang="en-CA" sz="4001" dirty="0"/>
              </a:p>
            </p:txBody>
          </p:sp>
        </p:grpSp>
        <p:sp>
          <p:nvSpPr>
            <p:cNvPr id="7" name="TextBox 6"/>
            <p:cNvSpPr txBox="1"/>
            <p:nvPr/>
          </p:nvSpPr>
          <p:spPr>
            <a:xfrm>
              <a:off x="2038120" y="3601680"/>
              <a:ext cx="6698256" cy="413179"/>
            </a:xfrm>
            <a:prstGeom prst="rect">
              <a:avLst/>
            </a:prstGeom>
            <a:noFill/>
          </p:spPr>
          <p:txBody>
            <a:bodyPr wrap="square" rtlCol="0">
              <a:spAutoFit/>
            </a:bodyPr>
            <a:lstStyle/>
            <a:p>
              <a:r>
                <a:rPr lang="en-CA" sz="2000" b="1">
                  <a:solidFill>
                    <a:srgbClr val="005596"/>
                  </a:solidFill>
                </a:rPr>
                <a:t>DEPARTMENTAL REVIEW</a:t>
              </a:r>
            </a:p>
            <a:p>
              <a:pPr marL="285760" indent="-285760">
                <a:buClr>
                  <a:srgbClr val="005596"/>
                </a:buClr>
                <a:buFont typeface="Wingdings" panose="05000000000000000000" pitchFamily="2" charset="2"/>
                <a:buChar char="Ø"/>
              </a:pPr>
              <a:r>
                <a:rPr lang="en-CA" sz="1600"/>
                <a:t>You will receive a preliminary April month-end report for departmental review </a:t>
              </a:r>
            </a:p>
            <a:p>
              <a:pPr>
                <a:buClr>
                  <a:srgbClr val="005596"/>
                </a:buClr>
              </a:pPr>
              <a:endParaRPr lang="en-CA" sz="1600"/>
            </a:p>
          </p:txBody>
        </p:sp>
      </p:grpSp>
      <p:grpSp>
        <p:nvGrpSpPr>
          <p:cNvPr id="23" name="Group 22"/>
          <p:cNvGrpSpPr/>
          <p:nvPr/>
        </p:nvGrpSpPr>
        <p:grpSpPr>
          <a:xfrm>
            <a:off x="723095" y="3036668"/>
            <a:ext cx="8094932" cy="1230537"/>
            <a:chOff x="641444" y="3601680"/>
            <a:chExt cx="8094932" cy="1230537"/>
          </a:xfrm>
        </p:grpSpPr>
        <p:grpSp>
          <p:nvGrpSpPr>
            <p:cNvPr id="24" name="Group 23"/>
            <p:cNvGrpSpPr/>
            <p:nvPr/>
          </p:nvGrpSpPr>
          <p:grpSpPr>
            <a:xfrm>
              <a:off x="641444" y="3601680"/>
              <a:ext cx="1136537" cy="1230537"/>
              <a:chOff x="594376" y="2908950"/>
              <a:chExt cx="1136537" cy="1230537"/>
            </a:xfrm>
          </p:grpSpPr>
          <p:grpSp>
            <p:nvGrpSpPr>
              <p:cNvPr id="26" name="Group 25"/>
              <p:cNvGrpSpPr/>
              <p:nvPr/>
            </p:nvGrpSpPr>
            <p:grpSpPr>
              <a:xfrm>
                <a:off x="594376" y="2908950"/>
                <a:ext cx="1136537" cy="1230537"/>
                <a:chOff x="594376" y="2908950"/>
                <a:chExt cx="1136537" cy="1230537"/>
              </a:xfrm>
            </p:grpSpPr>
            <p:grpSp>
              <p:nvGrpSpPr>
                <p:cNvPr id="28" name="Group 27"/>
                <p:cNvGrpSpPr/>
                <p:nvPr/>
              </p:nvGrpSpPr>
              <p:grpSpPr>
                <a:xfrm>
                  <a:off x="594376" y="2908950"/>
                  <a:ext cx="1136537" cy="1230537"/>
                  <a:chOff x="594376" y="2908950"/>
                  <a:chExt cx="1136537" cy="1230537"/>
                </a:xfrm>
              </p:grpSpPr>
              <p:pic>
                <p:nvPicPr>
                  <p:cNvPr id="30" name="Picture 6" descr="Image result for april red and white CALENDA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76" y="2908950"/>
                    <a:ext cx="1136537" cy="1230537"/>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9" name="TextBox 28"/>
                <p:cNvSpPr txBox="1"/>
                <p:nvPr/>
              </p:nvSpPr>
              <p:spPr>
                <a:xfrm>
                  <a:off x="683411" y="3103315"/>
                  <a:ext cx="958468" cy="276999"/>
                </a:xfrm>
                <a:prstGeom prst="rect">
                  <a:avLst/>
                </a:prstGeom>
                <a:noFill/>
              </p:spPr>
              <p:txBody>
                <a:bodyPr wrap="square" rtlCol="0">
                  <a:spAutoFit/>
                </a:bodyPr>
                <a:lstStyle/>
                <a:p>
                  <a:pPr algn="ctr"/>
                  <a:r>
                    <a:rPr lang="en-CA" sz="1200" b="1"/>
                    <a:t>MAY</a:t>
                  </a:r>
                </a:p>
              </p:txBody>
            </p:sp>
          </p:grpSp>
          <p:sp>
            <p:nvSpPr>
              <p:cNvPr id="27" name="TextBox 26"/>
              <p:cNvSpPr txBox="1"/>
              <p:nvPr/>
            </p:nvSpPr>
            <p:spPr>
              <a:xfrm>
                <a:off x="672759" y="3330370"/>
                <a:ext cx="958468" cy="708014"/>
              </a:xfrm>
              <a:prstGeom prst="rect">
                <a:avLst/>
              </a:prstGeom>
              <a:noFill/>
            </p:spPr>
            <p:txBody>
              <a:bodyPr wrap="square" rtlCol="0">
                <a:spAutoFit/>
              </a:bodyPr>
              <a:lstStyle/>
              <a:p>
                <a:pPr algn="ctr"/>
                <a:r>
                  <a:rPr lang="en-US" sz="4001"/>
                  <a:t>8</a:t>
                </a:r>
                <a:endParaRPr lang="en-CA" sz="4001"/>
              </a:p>
            </p:txBody>
          </p:sp>
        </p:grpSp>
        <p:sp>
          <p:nvSpPr>
            <p:cNvPr id="25" name="TextBox 24"/>
            <p:cNvSpPr txBox="1"/>
            <p:nvPr/>
          </p:nvSpPr>
          <p:spPr>
            <a:xfrm>
              <a:off x="2038120" y="3601680"/>
              <a:ext cx="6698256" cy="1138773"/>
            </a:xfrm>
            <a:prstGeom prst="rect">
              <a:avLst/>
            </a:prstGeom>
            <a:noFill/>
          </p:spPr>
          <p:txBody>
            <a:bodyPr wrap="square" rtlCol="0">
              <a:spAutoFit/>
            </a:bodyPr>
            <a:lstStyle/>
            <a:p>
              <a:r>
                <a:rPr lang="en-CA" sz="2000" b="1">
                  <a:solidFill>
                    <a:srgbClr val="005596"/>
                  </a:solidFill>
                </a:rPr>
                <a:t>REVIEW RESUBMIT </a:t>
              </a:r>
            </a:p>
            <a:p>
              <a:pPr marL="285760" indent="-285760">
                <a:buClr>
                  <a:srgbClr val="005596"/>
                </a:buClr>
                <a:buFont typeface="Wingdings" panose="05000000000000000000" pitchFamily="2" charset="2"/>
                <a:buChar char="Ø"/>
              </a:pPr>
              <a:r>
                <a:rPr lang="en-CA" sz="1600"/>
                <a:t>Please review the preliminary month-end reports to identify any missing entries and complete entries as required before end of business day </a:t>
              </a:r>
            </a:p>
          </p:txBody>
        </p:sp>
      </p:grpSp>
      <p:grpSp>
        <p:nvGrpSpPr>
          <p:cNvPr id="35" name="Group 34"/>
          <p:cNvGrpSpPr/>
          <p:nvPr/>
        </p:nvGrpSpPr>
        <p:grpSpPr>
          <a:xfrm>
            <a:off x="0" y="4668408"/>
            <a:ext cx="9144000" cy="560503"/>
            <a:chOff x="44537" y="4996162"/>
            <a:chExt cx="9144000" cy="560502"/>
          </a:xfrm>
        </p:grpSpPr>
        <p:sp>
          <p:nvSpPr>
            <p:cNvPr id="34" name="Rectangle 33"/>
            <p:cNvSpPr/>
            <p:nvPr/>
          </p:nvSpPr>
          <p:spPr>
            <a:xfrm>
              <a:off x="44537" y="5101673"/>
              <a:ext cx="9144000" cy="338554"/>
            </a:xfrm>
            <a:prstGeom prst="rect">
              <a:avLst/>
            </a:prstGeom>
            <a:solidFill>
              <a:srgbClr val="FFCF05"/>
            </a:solidFill>
          </p:spPr>
          <p:txBody>
            <a:bodyPr wrap="square">
              <a:spAutoFit/>
            </a:bodyPr>
            <a:lstStyle/>
            <a:p>
              <a:pPr algn="ctr"/>
              <a:r>
                <a:rPr lang="en-CA" sz="1600">
                  <a:solidFill>
                    <a:srgbClr val="005596"/>
                  </a:solidFill>
                </a:rPr>
                <a:t>IF YOU REQUIRE ASSISTANCE, PLEASE CONTACT YOUR BUDGET ANALYST</a:t>
              </a:r>
            </a:p>
          </p:txBody>
        </p:sp>
        <p:pic>
          <p:nvPicPr>
            <p:cNvPr id="32" name="Picture 31"/>
            <p:cNvPicPr>
              <a:picLocks noChangeAspect="1"/>
            </p:cNvPicPr>
            <p:nvPr/>
          </p:nvPicPr>
          <p:blipFill>
            <a:blip r:embed="rId5"/>
            <a:stretch>
              <a:fillRect/>
            </a:stretch>
          </p:blipFill>
          <p:spPr>
            <a:xfrm>
              <a:off x="311937" y="4996162"/>
              <a:ext cx="455694" cy="560502"/>
            </a:xfrm>
            <a:prstGeom prst="rect">
              <a:avLst/>
            </a:prstGeom>
          </p:spPr>
        </p:pic>
      </p:grpSp>
    </p:spTree>
    <p:extLst>
      <p:ext uri="{BB962C8B-B14F-4D97-AF65-F5344CB8AC3E}">
        <p14:creationId xmlns:p14="http://schemas.microsoft.com/office/powerpoint/2010/main" val="3102876816"/>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prstClr val="black">
                    <a:tint val="75000"/>
                  </a:prstClr>
                </a:solidFill>
              </a:rPr>
              <a:t>Back to Basics</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15</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INVENTORIES </a:t>
            </a:r>
          </a:p>
        </p:txBody>
      </p:sp>
      <p:sp>
        <p:nvSpPr>
          <p:cNvPr id="5" name="Rectangle 4"/>
          <p:cNvSpPr/>
          <p:nvPr/>
        </p:nvSpPr>
        <p:spPr>
          <a:xfrm>
            <a:off x="0" y="2624207"/>
            <a:ext cx="9144000" cy="584775"/>
          </a:xfrm>
          <a:prstGeom prst="rect">
            <a:avLst/>
          </a:prstGeom>
          <a:solidFill>
            <a:srgbClr val="005596"/>
          </a:solidFill>
        </p:spPr>
        <p:txBody>
          <a:bodyPr wrap="square">
            <a:spAutoFit/>
          </a:bodyPr>
          <a:lstStyle/>
          <a:p>
            <a:pPr algn="ctr"/>
            <a:r>
              <a:rPr lang="en-CA" sz="1600">
                <a:solidFill>
                  <a:srgbClr val="FFCF05"/>
                </a:solidFill>
              </a:rPr>
              <a:t>A MEMO OUTLINING SPECIFIC YEAR END INVENTORY PROCEDURES HAS BEEN FORWARDED UNDER SEPARATE COVER TO THOSE DEPARTMENTS HOLDING INVENTORY</a:t>
            </a:r>
            <a:endParaRPr lang="en-CA" sz="1600">
              <a:solidFill>
                <a:srgbClr val="FFCF05"/>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F9497DC-E2B7-A2E5-BEE6-9922E66C87EF}"/>
              </a:ext>
            </a:extLst>
          </p:cNvPr>
          <p:cNvGrpSpPr/>
          <p:nvPr/>
        </p:nvGrpSpPr>
        <p:grpSpPr>
          <a:xfrm>
            <a:off x="524534" y="3883334"/>
            <a:ext cx="8094932" cy="1230537"/>
            <a:chOff x="641444" y="3601680"/>
            <a:chExt cx="8094932" cy="1230537"/>
          </a:xfrm>
        </p:grpSpPr>
        <p:grpSp>
          <p:nvGrpSpPr>
            <p:cNvPr id="7" name="Group 6">
              <a:extLst>
                <a:ext uri="{FF2B5EF4-FFF2-40B4-BE49-F238E27FC236}">
                  <a16:creationId xmlns:a16="http://schemas.microsoft.com/office/drawing/2014/main" id="{0651769C-2C0C-A7F4-5381-D0129E32D29E}"/>
                </a:ext>
              </a:extLst>
            </p:cNvPr>
            <p:cNvGrpSpPr/>
            <p:nvPr/>
          </p:nvGrpSpPr>
          <p:grpSpPr>
            <a:xfrm>
              <a:off x="641444" y="3601680"/>
              <a:ext cx="1136537" cy="1230537"/>
              <a:chOff x="594376" y="2908950"/>
              <a:chExt cx="1136537" cy="1230537"/>
            </a:xfrm>
          </p:grpSpPr>
          <p:grpSp>
            <p:nvGrpSpPr>
              <p:cNvPr id="9" name="Group 8">
                <a:extLst>
                  <a:ext uri="{FF2B5EF4-FFF2-40B4-BE49-F238E27FC236}">
                    <a16:creationId xmlns:a16="http://schemas.microsoft.com/office/drawing/2014/main" id="{BFB709A4-9A82-0F82-94F7-F58EC7DA4541}"/>
                  </a:ext>
                </a:extLst>
              </p:cNvPr>
              <p:cNvGrpSpPr/>
              <p:nvPr/>
            </p:nvGrpSpPr>
            <p:grpSpPr>
              <a:xfrm>
                <a:off x="594376" y="2908950"/>
                <a:ext cx="1136537" cy="1230537"/>
                <a:chOff x="594376" y="2908950"/>
                <a:chExt cx="1136537" cy="1230537"/>
              </a:xfrm>
            </p:grpSpPr>
            <p:grpSp>
              <p:nvGrpSpPr>
                <p:cNvPr id="11" name="Group 10">
                  <a:extLst>
                    <a:ext uri="{FF2B5EF4-FFF2-40B4-BE49-F238E27FC236}">
                      <a16:creationId xmlns:a16="http://schemas.microsoft.com/office/drawing/2014/main" id="{A37E4969-06E8-8407-3CC7-9BE137CC3122}"/>
                    </a:ext>
                  </a:extLst>
                </p:cNvPr>
                <p:cNvGrpSpPr/>
                <p:nvPr/>
              </p:nvGrpSpPr>
              <p:grpSpPr>
                <a:xfrm>
                  <a:off x="594376" y="2908950"/>
                  <a:ext cx="1136537" cy="1230537"/>
                  <a:chOff x="594376" y="2908950"/>
                  <a:chExt cx="1136537" cy="1230537"/>
                </a:xfrm>
              </p:grpSpPr>
              <p:pic>
                <p:nvPicPr>
                  <p:cNvPr id="13" name="Picture 6" descr="Image result for april red and white CALENDAR ICON PNG">
                    <a:extLst>
                      <a:ext uri="{FF2B5EF4-FFF2-40B4-BE49-F238E27FC236}">
                        <a16:creationId xmlns:a16="http://schemas.microsoft.com/office/drawing/2014/main" id="{8530CB60-A60E-36EC-D52D-618E6D9C53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76" y="2908950"/>
                    <a:ext cx="1136537" cy="123053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5EFF7EC-C846-F7DE-07DA-3F65915FD390}"/>
                      </a:ext>
                    </a:extLst>
                  </p:cNvPr>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TextBox 11">
                  <a:extLst>
                    <a:ext uri="{FF2B5EF4-FFF2-40B4-BE49-F238E27FC236}">
                      <a16:creationId xmlns:a16="http://schemas.microsoft.com/office/drawing/2014/main" id="{3D846B8B-664A-9CF0-4C9E-4F2C7BBFEDC4}"/>
                    </a:ext>
                  </a:extLst>
                </p:cNvPr>
                <p:cNvSpPr txBox="1"/>
                <p:nvPr/>
              </p:nvSpPr>
              <p:spPr>
                <a:xfrm>
                  <a:off x="683411" y="3103315"/>
                  <a:ext cx="958468" cy="276999"/>
                </a:xfrm>
                <a:prstGeom prst="rect">
                  <a:avLst/>
                </a:prstGeom>
                <a:noFill/>
              </p:spPr>
              <p:txBody>
                <a:bodyPr wrap="square" rtlCol="0">
                  <a:spAutoFit/>
                </a:bodyPr>
                <a:lstStyle/>
                <a:p>
                  <a:pPr algn="ctr"/>
                  <a:r>
                    <a:rPr lang="en-CA" sz="1200" b="1"/>
                    <a:t>MAY</a:t>
                  </a:r>
                </a:p>
              </p:txBody>
            </p:sp>
          </p:grpSp>
          <p:sp>
            <p:nvSpPr>
              <p:cNvPr id="10" name="TextBox 9">
                <a:extLst>
                  <a:ext uri="{FF2B5EF4-FFF2-40B4-BE49-F238E27FC236}">
                    <a16:creationId xmlns:a16="http://schemas.microsoft.com/office/drawing/2014/main" id="{BF0BB775-B3FA-A5C2-4972-95F4659A4242}"/>
                  </a:ext>
                </a:extLst>
              </p:cNvPr>
              <p:cNvSpPr txBox="1"/>
              <p:nvPr/>
            </p:nvSpPr>
            <p:spPr>
              <a:xfrm>
                <a:off x="672759" y="3330370"/>
                <a:ext cx="958468" cy="708014"/>
              </a:xfrm>
              <a:prstGeom prst="rect">
                <a:avLst/>
              </a:prstGeom>
              <a:noFill/>
            </p:spPr>
            <p:txBody>
              <a:bodyPr wrap="square" rtlCol="0">
                <a:spAutoFit/>
              </a:bodyPr>
              <a:lstStyle/>
              <a:p>
                <a:pPr algn="ctr"/>
                <a:r>
                  <a:rPr lang="en-US" sz="4001"/>
                  <a:t>7</a:t>
                </a:r>
                <a:endParaRPr lang="en-CA" sz="4001"/>
              </a:p>
            </p:txBody>
          </p:sp>
        </p:grpSp>
        <p:sp>
          <p:nvSpPr>
            <p:cNvPr id="8" name="TextBox 7">
              <a:extLst>
                <a:ext uri="{FF2B5EF4-FFF2-40B4-BE49-F238E27FC236}">
                  <a16:creationId xmlns:a16="http://schemas.microsoft.com/office/drawing/2014/main" id="{F506F228-3786-A6E1-A5FE-B6502076BA81}"/>
                </a:ext>
              </a:extLst>
            </p:cNvPr>
            <p:cNvSpPr txBox="1"/>
            <p:nvPr/>
          </p:nvSpPr>
          <p:spPr>
            <a:xfrm>
              <a:off x="2038120" y="3601680"/>
              <a:ext cx="6698256" cy="646331"/>
            </a:xfrm>
            <a:prstGeom prst="rect">
              <a:avLst/>
            </a:prstGeom>
            <a:noFill/>
          </p:spPr>
          <p:txBody>
            <a:bodyPr wrap="square" rtlCol="0">
              <a:spAutoFit/>
            </a:bodyPr>
            <a:lstStyle/>
            <a:p>
              <a:r>
                <a:rPr lang="en-CA" sz="2000" b="1">
                  <a:solidFill>
                    <a:srgbClr val="005596"/>
                  </a:solidFill>
                </a:rPr>
                <a:t>SUBMIT </a:t>
              </a:r>
            </a:p>
            <a:p>
              <a:pPr marL="285760" indent="-285760">
                <a:buClr>
                  <a:srgbClr val="005596"/>
                </a:buClr>
                <a:buFont typeface="Wingdings" panose="05000000000000000000" pitchFamily="2" charset="2"/>
                <a:buChar char="Ø"/>
              </a:pPr>
              <a:r>
                <a:rPr lang="en-CA" sz="1600"/>
                <a:t>Inventory Report Deadline</a:t>
              </a:r>
            </a:p>
          </p:txBody>
        </p:sp>
      </p:grpSp>
    </p:spTree>
    <p:extLst>
      <p:ext uri="{BB962C8B-B14F-4D97-AF65-F5344CB8AC3E}">
        <p14:creationId xmlns:p14="http://schemas.microsoft.com/office/powerpoint/2010/main" val="2400607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7569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EEF47-C387-4D10-A30F-0E4353550E4D}"/>
              </a:ext>
            </a:extLst>
          </p:cNvPr>
          <p:cNvSpPr txBox="1"/>
          <p:nvPr/>
        </p:nvSpPr>
        <p:spPr>
          <a:xfrm>
            <a:off x="552451" y="3136612"/>
            <a:ext cx="8039100" cy="1077218"/>
          </a:xfrm>
          <a:prstGeom prst="rect">
            <a:avLst/>
          </a:prstGeom>
          <a:noFill/>
        </p:spPr>
        <p:txBody>
          <a:bodyPr wrap="square" lIns="91440" tIns="45720" rIns="91440" bIns="45720" rtlCol="0" anchor="t">
            <a:spAutoFit/>
          </a:bodyPr>
          <a:lstStyle/>
          <a:p>
            <a:pPr algn="ctr"/>
            <a:r>
              <a:rPr lang="en-CA" sz="3200" b="1">
                <a:solidFill>
                  <a:srgbClr val="FFCF05"/>
                </a:solidFill>
              </a:rPr>
              <a:t>Recent Updates and Process Reminders From Finance</a:t>
            </a:r>
            <a:endParaRPr lang="en-CA" sz="2800" b="1" u="sng">
              <a:solidFill>
                <a:schemeClr val="bg1"/>
              </a:solidFill>
            </a:endParaRPr>
          </a:p>
        </p:txBody>
      </p:sp>
    </p:spTree>
    <p:extLst>
      <p:ext uri="{BB962C8B-B14F-4D97-AF65-F5344CB8AC3E}">
        <p14:creationId xmlns:p14="http://schemas.microsoft.com/office/powerpoint/2010/main" val="2227383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prstClr val="black">
                    <a:tint val="75000"/>
                  </a:prstClr>
                </a:solidFill>
              </a:rPr>
              <a:t>Back to Basics</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17</a:t>
            </a:fld>
            <a:endParaRPr lang="en-US">
              <a:solidFill>
                <a:prstClr val="black">
                  <a:tint val="75000"/>
                </a:prstClr>
              </a:solidFill>
            </a:endParaRPr>
          </a:p>
        </p:txBody>
      </p:sp>
      <p:sp>
        <p:nvSpPr>
          <p:cNvPr id="4" name="Title 1"/>
          <p:cNvSpPr txBox="1">
            <a:spLocks/>
          </p:cNvSpPr>
          <p:nvPr/>
        </p:nvSpPr>
        <p:spPr>
          <a:xfrm>
            <a:off x="0" y="289646"/>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dirty="0">
                <a:solidFill>
                  <a:schemeClr val="accent1"/>
                </a:solidFill>
              </a:rPr>
              <a:t>UPDATES AND FUTURE CHANGES</a:t>
            </a:r>
            <a:endParaRPr lang="en-US" dirty="0"/>
          </a:p>
        </p:txBody>
      </p:sp>
      <p:sp>
        <p:nvSpPr>
          <p:cNvPr id="6" name="TextBox 5">
            <a:extLst>
              <a:ext uri="{FF2B5EF4-FFF2-40B4-BE49-F238E27FC236}">
                <a16:creationId xmlns:a16="http://schemas.microsoft.com/office/drawing/2014/main" id="{7CCFCD25-3B49-4C50-B580-16A24919D238}"/>
              </a:ext>
            </a:extLst>
          </p:cNvPr>
          <p:cNvSpPr txBox="1"/>
          <p:nvPr/>
        </p:nvSpPr>
        <p:spPr>
          <a:xfrm>
            <a:off x="138336" y="905249"/>
            <a:ext cx="8712944" cy="5078313"/>
          </a:xfrm>
          <a:prstGeom prst="rect">
            <a:avLst/>
          </a:prstGeom>
          <a:noFill/>
        </p:spPr>
        <p:txBody>
          <a:bodyPr wrap="square" lIns="91440" tIns="45720" rIns="91440" bIns="45720" rtlCol="0" anchor="t">
            <a:spAutoFit/>
          </a:bodyPr>
          <a:lstStyle/>
          <a:p>
            <a:r>
              <a:rPr lang="en-CA" b="1" dirty="0">
                <a:solidFill>
                  <a:srgbClr val="075698"/>
                </a:solidFill>
                <a:cs typeface="Arial"/>
              </a:rPr>
              <a:t>UWINSITE PEOPLE</a:t>
            </a:r>
          </a:p>
          <a:p>
            <a:pPr marL="285750" indent="-285750">
              <a:buFont typeface="Wingdings"/>
              <a:buChar char="Ø"/>
            </a:pPr>
            <a:r>
              <a:rPr lang="en-CA" dirty="0">
                <a:cs typeface="Arial"/>
              </a:rPr>
              <a:t>Launched </a:t>
            </a:r>
            <a:r>
              <a:rPr lang="en-CA" b="1" dirty="0">
                <a:cs typeface="Arial"/>
              </a:rPr>
              <a:t>January 6</a:t>
            </a:r>
            <a:r>
              <a:rPr lang="en-CA" b="1" baseline="30000" dirty="0">
                <a:cs typeface="Arial"/>
              </a:rPr>
              <a:t>th</a:t>
            </a:r>
            <a:r>
              <a:rPr lang="en-CA" b="1" dirty="0">
                <a:cs typeface="Arial"/>
              </a:rPr>
              <a:t>, 2025</a:t>
            </a:r>
          </a:p>
          <a:p>
            <a:pPr marL="285750" indent="-285750">
              <a:buClr>
                <a:srgbClr val="005596"/>
              </a:buClr>
              <a:buFont typeface="Wingdings" panose="05000000000000000000" pitchFamily="2" charset="2"/>
              <a:buChar char="Ø"/>
            </a:pPr>
            <a:r>
              <a:rPr lang="en-CA" dirty="0">
                <a:cs typeface="Arial"/>
              </a:rPr>
              <a:t>The platform continues to be enhanced as we implement Phase 2 and 3 of the project; Research Assistant and Faculty hiring and Talent Management</a:t>
            </a:r>
          </a:p>
          <a:p>
            <a:pPr marL="285750" indent="-285750">
              <a:buClr>
                <a:srgbClr val="005596"/>
              </a:buClr>
              <a:buFont typeface="Wingdings" panose="05000000000000000000" pitchFamily="2" charset="2"/>
              <a:buChar char="Ø"/>
            </a:pPr>
            <a:r>
              <a:rPr lang="en-CA" dirty="0">
                <a:cs typeface="Arial"/>
              </a:rPr>
              <a:t>Further info can be found at </a:t>
            </a:r>
            <a:r>
              <a:rPr lang="en-CA" dirty="0">
                <a:ea typeface="+mn-lt"/>
                <a:cs typeface="+mn-lt"/>
                <a:hlinkClick r:id="rId3"/>
              </a:rPr>
              <a:t>https://www.uwindsor.ca/uwinsite/people/</a:t>
            </a:r>
            <a:r>
              <a:rPr lang="en-CA" dirty="0">
                <a:ea typeface="+mn-lt"/>
                <a:cs typeface="+mn-lt"/>
              </a:rPr>
              <a:t> </a:t>
            </a:r>
            <a:endParaRPr lang="en-CA" dirty="0">
              <a:cs typeface="Arial"/>
            </a:endParaRPr>
          </a:p>
          <a:p>
            <a:endParaRPr lang="en-CA" dirty="0">
              <a:cs typeface="Arial"/>
            </a:endParaRPr>
          </a:p>
          <a:p>
            <a:r>
              <a:rPr lang="en-CA" b="1" dirty="0">
                <a:solidFill>
                  <a:srgbClr val="075698"/>
                </a:solidFill>
                <a:cs typeface="Arial"/>
              </a:rPr>
              <a:t>POLICY CHANGES</a:t>
            </a:r>
          </a:p>
          <a:p>
            <a:pPr marL="285750" indent="-285750">
              <a:buFont typeface="Wingdings"/>
              <a:buChar char="Ø"/>
            </a:pPr>
            <a:r>
              <a:rPr lang="en-CA" dirty="0">
                <a:cs typeface="Arial"/>
              </a:rPr>
              <a:t>In May 2025, the board of governors approved changes to our travel, hospitality and procurement policies</a:t>
            </a:r>
            <a:endParaRPr lang="en-CA" b="1" dirty="0">
              <a:cs typeface="Arial"/>
            </a:endParaRPr>
          </a:p>
          <a:p>
            <a:pPr marL="285750" indent="-285750">
              <a:buClr>
                <a:srgbClr val="005596"/>
              </a:buClr>
              <a:buFont typeface="Wingdings" panose="05000000000000000000" pitchFamily="2" charset="2"/>
              <a:buChar char="Ø"/>
            </a:pPr>
            <a:r>
              <a:rPr lang="en-CA" dirty="0">
                <a:cs typeface="Arial"/>
              </a:rPr>
              <a:t>All employees that submit travel and expense claims or submit purchase orders must comply with these policies.</a:t>
            </a:r>
          </a:p>
          <a:p>
            <a:pPr marL="285750" indent="-285750">
              <a:buClr>
                <a:srgbClr val="005596"/>
              </a:buClr>
              <a:buFont typeface="Wingdings" panose="05000000000000000000" pitchFamily="2" charset="2"/>
              <a:buChar char="Ø"/>
            </a:pPr>
            <a:r>
              <a:rPr lang="en-CA" dirty="0">
                <a:cs typeface="Arial"/>
              </a:rPr>
              <a:t>These policies can be found on the policies database as well as on our </a:t>
            </a:r>
            <a:r>
              <a:rPr lang="en-CA" b="1" dirty="0">
                <a:cs typeface="Arial"/>
                <a:hlinkClick r:id="rId4"/>
              </a:rPr>
              <a:t>Finance website</a:t>
            </a:r>
            <a:endParaRPr lang="en-CA" b="1" dirty="0">
              <a:cs typeface="Arial"/>
            </a:endParaRPr>
          </a:p>
          <a:p>
            <a:pPr>
              <a:buClr>
                <a:srgbClr val="005596"/>
              </a:buClr>
            </a:pPr>
            <a:endParaRPr lang="en-CA" b="1" dirty="0">
              <a:cs typeface="Arial"/>
            </a:endParaRPr>
          </a:p>
          <a:p>
            <a:r>
              <a:rPr lang="en-CA" b="1" dirty="0">
                <a:solidFill>
                  <a:srgbClr val="075698"/>
                </a:solidFill>
                <a:cs typeface="Arial"/>
              </a:rPr>
              <a:t>PAYMENT FREQUENCY CHANGES</a:t>
            </a:r>
          </a:p>
          <a:p>
            <a:pPr marL="285750" indent="-285750">
              <a:buFont typeface="Wingdings"/>
              <a:buChar char="Ø"/>
            </a:pPr>
            <a:r>
              <a:rPr lang="en-CA" dirty="0">
                <a:cs typeface="Arial"/>
              </a:rPr>
              <a:t>Earlier this year, Finance has implemented increased frequency of expense claim reimbursement payment runs to provide a quicker process to receive funds for our employees</a:t>
            </a:r>
          </a:p>
        </p:txBody>
      </p:sp>
    </p:spTree>
    <p:extLst>
      <p:ext uri="{BB962C8B-B14F-4D97-AF65-F5344CB8AC3E}">
        <p14:creationId xmlns:p14="http://schemas.microsoft.com/office/powerpoint/2010/main" val="2925936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A5396-65B3-A43C-2F80-9DADFB8BA40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3C2BD7-3105-34C8-3310-434ADB5DB92F}"/>
              </a:ext>
            </a:extLst>
          </p:cNvPr>
          <p:cNvSpPr>
            <a:spLocks noGrp="1"/>
          </p:cNvSpPr>
          <p:nvPr>
            <p:ph type="ftr" sz="quarter" idx="10"/>
          </p:nvPr>
        </p:nvSpPr>
        <p:spPr/>
        <p:txBody>
          <a:bodyPr/>
          <a:lstStyle/>
          <a:p>
            <a:r>
              <a:rPr lang="en-US" dirty="0">
                <a:solidFill>
                  <a:prstClr val="black">
                    <a:tint val="75000"/>
                  </a:prstClr>
                </a:solidFill>
              </a:rPr>
              <a:t>Back to Basics</a:t>
            </a:r>
          </a:p>
        </p:txBody>
      </p:sp>
      <p:sp>
        <p:nvSpPr>
          <p:cNvPr id="3" name="Slide Number Placeholder 2">
            <a:extLst>
              <a:ext uri="{FF2B5EF4-FFF2-40B4-BE49-F238E27FC236}">
                <a16:creationId xmlns:a16="http://schemas.microsoft.com/office/drawing/2014/main" id="{2B860137-EE23-BC1A-95F3-BB687DBE51CB}"/>
              </a:ext>
            </a:extLst>
          </p:cNvPr>
          <p:cNvSpPr>
            <a:spLocks noGrp="1"/>
          </p:cNvSpPr>
          <p:nvPr>
            <p:ph type="sldNum" sz="quarter" idx="11"/>
          </p:nvPr>
        </p:nvSpPr>
        <p:spPr/>
        <p:txBody>
          <a:bodyPr/>
          <a:lstStyle/>
          <a:p>
            <a:fld id="{1FB6352C-1AC9-4FBC-A829-6BF6F25E6162}" type="slidenum">
              <a:rPr lang="en-US" smtClean="0">
                <a:solidFill>
                  <a:prstClr val="black">
                    <a:tint val="75000"/>
                  </a:prstClr>
                </a:solidFill>
              </a:rPr>
              <a:pPr/>
              <a:t>18</a:t>
            </a:fld>
            <a:endParaRPr lang="en-US">
              <a:solidFill>
                <a:prstClr val="black">
                  <a:tint val="75000"/>
                </a:prstClr>
              </a:solidFill>
            </a:endParaRPr>
          </a:p>
        </p:txBody>
      </p:sp>
      <p:sp>
        <p:nvSpPr>
          <p:cNvPr id="4" name="Title 1">
            <a:extLst>
              <a:ext uri="{FF2B5EF4-FFF2-40B4-BE49-F238E27FC236}">
                <a16:creationId xmlns:a16="http://schemas.microsoft.com/office/drawing/2014/main" id="{7CA5B923-C522-6016-3ADB-8F3980EF5BE7}"/>
              </a:ext>
            </a:extLst>
          </p:cNvPr>
          <p:cNvSpPr txBox="1">
            <a:spLocks/>
          </p:cNvSpPr>
          <p:nvPr/>
        </p:nvSpPr>
        <p:spPr>
          <a:xfrm>
            <a:off x="0" y="289646"/>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dirty="0">
                <a:solidFill>
                  <a:schemeClr val="accent1"/>
                </a:solidFill>
              </a:rPr>
              <a:t>FUTURE CHANGES</a:t>
            </a:r>
            <a:endParaRPr lang="en-US" dirty="0"/>
          </a:p>
        </p:txBody>
      </p:sp>
      <p:sp>
        <p:nvSpPr>
          <p:cNvPr id="6" name="TextBox 5">
            <a:extLst>
              <a:ext uri="{FF2B5EF4-FFF2-40B4-BE49-F238E27FC236}">
                <a16:creationId xmlns:a16="http://schemas.microsoft.com/office/drawing/2014/main" id="{4A903AF2-92C8-D9D4-D9A5-4ED68BEFE785}"/>
              </a:ext>
            </a:extLst>
          </p:cNvPr>
          <p:cNvSpPr txBox="1"/>
          <p:nvPr/>
        </p:nvSpPr>
        <p:spPr>
          <a:xfrm>
            <a:off x="138336" y="905249"/>
            <a:ext cx="8712944" cy="5355312"/>
          </a:xfrm>
          <a:prstGeom prst="rect">
            <a:avLst/>
          </a:prstGeom>
          <a:noFill/>
        </p:spPr>
        <p:txBody>
          <a:bodyPr wrap="square" lIns="91440" tIns="45720" rIns="91440" bIns="45720" rtlCol="0" anchor="t">
            <a:spAutoFit/>
          </a:bodyPr>
          <a:lstStyle/>
          <a:p>
            <a:pPr>
              <a:buClr>
                <a:srgbClr val="005596"/>
              </a:buClr>
            </a:pPr>
            <a:endParaRPr lang="en-CA" b="1" dirty="0">
              <a:cs typeface="Arial"/>
            </a:endParaRPr>
          </a:p>
          <a:p>
            <a:r>
              <a:rPr lang="en-CA" b="1" dirty="0">
                <a:solidFill>
                  <a:srgbClr val="075698"/>
                </a:solidFill>
                <a:cs typeface="Arial"/>
              </a:rPr>
              <a:t>FINANCE TRAINING ENHANCEMENT AND UPDATE PROJECT</a:t>
            </a:r>
          </a:p>
          <a:p>
            <a:pPr marL="285750" indent="-285750">
              <a:buFont typeface="Wingdings"/>
              <a:buChar char="Ø"/>
            </a:pPr>
            <a:r>
              <a:rPr lang="en-CA" dirty="0">
                <a:cs typeface="Arial"/>
              </a:rPr>
              <a:t>The finance training materials and website will be undergoing a major overhaul over the next year.</a:t>
            </a:r>
          </a:p>
          <a:p>
            <a:pPr marL="285750" indent="-285750">
              <a:buFont typeface="Wingdings"/>
              <a:buChar char="Ø"/>
            </a:pPr>
            <a:r>
              <a:rPr lang="en-CA" dirty="0">
                <a:cs typeface="Arial"/>
              </a:rPr>
              <a:t>Materials will be updated, enhanced as well as various methods of training mediums offered to the campus</a:t>
            </a:r>
          </a:p>
          <a:p>
            <a:pPr marL="285750" indent="-285750">
              <a:buFont typeface="Wingdings"/>
              <a:buChar char="Ø"/>
            </a:pPr>
            <a:r>
              <a:rPr lang="en-CA" dirty="0">
                <a:cs typeface="Arial"/>
              </a:rPr>
              <a:t>We believe this is a long overdue project and are actively working to make financial transactions less complicated, easier to understand and faster to navigate through</a:t>
            </a:r>
          </a:p>
          <a:p>
            <a:pPr marL="285750" indent="-285750">
              <a:buFont typeface="Wingdings"/>
              <a:buChar char="Ø"/>
            </a:pPr>
            <a:endParaRPr lang="en-CA" dirty="0">
              <a:cs typeface="Arial"/>
            </a:endParaRPr>
          </a:p>
          <a:p>
            <a:pPr marL="285750" indent="-285750">
              <a:buClr>
                <a:srgbClr val="005596"/>
              </a:buClr>
              <a:buFont typeface="Wingdings" panose="05000000000000000000" pitchFamily="2" charset="2"/>
              <a:buChar char="Ø"/>
            </a:pPr>
            <a:r>
              <a:rPr lang="en-CA" dirty="0">
                <a:cs typeface="Arial"/>
              </a:rPr>
              <a:t>Finance Training Booking Link is Up and Running</a:t>
            </a:r>
          </a:p>
          <a:p>
            <a:pPr marL="285750" indent="-285750">
              <a:buClr>
                <a:srgbClr val="005596"/>
              </a:buClr>
              <a:buFont typeface="Wingdings" panose="05000000000000000000" pitchFamily="2" charset="2"/>
              <a:buChar char="Ø"/>
            </a:pPr>
            <a:r>
              <a:rPr lang="en-US" b="1" dirty="0">
                <a:cs typeface="Arial"/>
                <a:hlinkClick r:id="rId3"/>
              </a:rPr>
              <a:t>Book Finance Training</a:t>
            </a:r>
            <a:endParaRPr lang="en-US" b="1">
              <a:cs typeface="Arial"/>
              <a:hlinkClick r:id="rId3"/>
            </a:endParaRPr>
          </a:p>
          <a:p>
            <a:pPr marL="285750" indent="-285750">
              <a:buClr>
                <a:srgbClr val="005596"/>
              </a:buClr>
              <a:buFont typeface="Wingdings" panose="05000000000000000000" pitchFamily="2" charset="2"/>
              <a:buChar char="Ø"/>
            </a:pPr>
            <a:endParaRPr lang="en-US" b="1" dirty="0">
              <a:cs typeface="Arial"/>
            </a:endParaRPr>
          </a:p>
          <a:p>
            <a:pPr>
              <a:buClr>
                <a:srgbClr val="005596"/>
              </a:buClr>
            </a:pPr>
            <a:endParaRPr lang="en-CA" b="1" dirty="0">
              <a:cs typeface="Arial"/>
            </a:endParaRPr>
          </a:p>
          <a:p>
            <a:r>
              <a:rPr lang="en-CA" b="1" dirty="0">
                <a:solidFill>
                  <a:srgbClr val="075698"/>
                </a:solidFill>
                <a:cs typeface="Arial"/>
              </a:rPr>
              <a:t>PROCUREMENT UWINSITE UPGRADES</a:t>
            </a:r>
          </a:p>
          <a:p>
            <a:pPr marL="285750" indent="-285750">
              <a:buFont typeface="Wingdings"/>
              <a:buChar char="Ø"/>
            </a:pPr>
            <a:r>
              <a:rPr lang="en-CA" dirty="0">
                <a:cs typeface="Arial"/>
              </a:rPr>
              <a:t>New Look coming to Procurement Module called “</a:t>
            </a:r>
            <a:r>
              <a:rPr lang="en-CA" dirty="0" err="1">
                <a:cs typeface="Arial"/>
              </a:rPr>
              <a:t>RedWood</a:t>
            </a:r>
            <a:r>
              <a:rPr lang="en-CA" dirty="0">
                <a:cs typeface="Arial"/>
              </a:rPr>
              <a:t>”</a:t>
            </a:r>
          </a:p>
          <a:p>
            <a:pPr marL="285750" indent="-285750">
              <a:buFont typeface="Wingdings"/>
              <a:buChar char="Ø"/>
            </a:pPr>
            <a:r>
              <a:rPr lang="en-CA" dirty="0">
                <a:cs typeface="Arial"/>
              </a:rPr>
              <a:t>Punch out catalogs for commonly purchased items will be introduced later in the year</a:t>
            </a:r>
            <a:endParaRPr lang="en-US" dirty="0">
              <a:cs typeface="Arial"/>
            </a:endParaRPr>
          </a:p>
          <a:p>
            <a:pPr marL="285750" indent="-285750">
              <a:buClr>
                <a:srgbClr val="005596"/>
              </a:buClr>
              <a:buFont typeface="Wingdings" panose="05000000000000000000" pitchFamily="2" charset="2"/>
              <a:buChar char="Ø"/>
            </a:pPr>
            <a:endParaRPr lang="en-US" b="1" dirty="0">
              <a:cs typeface="Arial"/>
            </a:endParaRPr>
          </a:p>
        </p:txBody>
      </p:sp>
    </p:spTree>
    <p:extLst>
      <p:ext uri="{BB962C8B-B14F-4D97-AF65-F5344CB8AC3E}">
        <p14:creationId xmlns:p14="http://schemas.microsoft.com/office/powerpoint/2010/main" val="3585958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19</a:t>
            </a:fld>
            <a:endParaRPr lang="en-US">
              <a:solidFill>
                <a:prstClr val="black">
                  <a:tint val="75000"/>
                </a:prstClr>
              </a:solidFill>
            </a:endParaRPr>
          </a:p>
        </p:txBody>
      </p:sp>
      <p:sp>
        <p:nvSpPr>
          <p:cNvPr id="4" name="Title 1"/>
          <p:cNvSpPr txBox="1">
            <a:spLocks/>
          </p:cNvSpPr>
          <p:nvPr/>
        </p:nvSpPr>
        <p:spPr>
          <a:xfrm>
            <a:off x="0" y="209259"/>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dirty="0">
                <a:solidFill>
                  <a:schemeClr val="accent1"/>
                </a:solidFill>
              </a:rPr>
              <a:t>TEAM DYNAMIX AND FINANCE FORMS </a:t>
            </a:r>
          </a:p>
        </p:txBody>
      </p:sp>
      <p:sp>
        <p:nvSpPr>
          <p:cNvPr id="6" name="TextBox 5">
            <a:extLst>
              <a:ext uri="{FF2B5EF4-FFF2-40B4-BE49-F238E27FC236}">
                <a16:creationId xmlns:a16="http://schemas.microsoft.com/office/drawing/2014/main" id="{7CCFCD25-3B49-4C50-B580-16A24919D238}"/>
              </a:ext>
            </a:extLst>
          </p:cNvPr>
          <p:cNvSpPr txBox="1"/>
          <p:nvPr/>
        </p:nvSpPr>
        <p:spPr>
          <a:xfrm>
            <a:off x="113556" y="712897"/>
            <a:ext cx="8916887" cy="5755422"/>
          </a:xfrm>
          <a:prstGeom prst="rect">
            <a:avLst/>
          </a:prstGeom>
          <a:noFill/>
        </p:spPr>
        <p:txBody>
          <a:bodyPr wrap="square" lIns="91440" tIns="45720" rIns="91440" bIns="45720" rtlCol="0" anchor="t">
            <a:spAutoFit/>
          </a:bodyPr>
          <a:lstStyle/>
          <a:p>
            <a:r>
              <a:rPr lang="en-CA" sz="1600" b="1" dirty="0">
                <a:solidFill>
                  <a:srgbClr val="005596"/>
                </a:solidFill>
              </a:rPr>
              <a:t>SUPPLIER REQUEST FORM</a:t>
            </a:r>
          </a:p>
          <a:p>
            <a:pPr marL="285750" indent="-285750">
              <a:buFont typeface="Wingdings" panose="05000000000000000000" pitchFamily="2" charset="2"/>
              <a:buChar char="Ø"/>
            </a:pPr>
            <a:r>
              <a:rPr lang="en-CA" sz="1600" dirty="0"/>
              <a:t>A self-service Supplier Portal was launched in February 2022. </a:t>
            </a:r>
          </a:p>
          <a:p>
            <a:pPr marL="285750" indent="-285750">
              <a:buFont typeface="Wingdings" panose="05000000000000000000" pitchFamily="2" charset="2"/>
              <a:buChar char="Ø"/>
            </a:pPr>
            <a:r>
              <a:rPr lang="en-CA" sz="1600" dirty="0"/>
              <a:t>To request a new supplier, campus users will submit a </a:t>
            </a:r>
            <a:r>
              <a:rPr lang="en-CA" sz="1600" b="1" u="sng" dirty="0" err="1">
                <a:hlinkClick r:id="rId3"/>
              </a:rPr>
              <a:t>UWinsite</a:t>
            </a:r>
            <a:r>
              <a:rPr lang="en-CA" sz="1600" b="1" u="sng" dirty="0">
                <a:hlinkClick r:id="rId3"/>
              </a:rPr>
              <a:t> Finance Ticket</a:t>
            </a:r>
            <a:r>
              <a:rPr lang="en-CA" sz="1600" dirty="0"/>
              <a:t> through Team Dynamix. (Ticket: </a:t>
            </a:r>
            <a:r>
              <a:rPr lang="en-CA" sz="1600" dirty="0" err="1"/>
              <a:t>UWinsite</a:t>
            </a:r>
            <a:r>
              <a:rPr lang="en-CA" sz="1600" dirty="0"/>
              <a:t> Finance, Request Type: Add a New Supplier)</a:t>
            </a:r>
            <a:endParaRPr lang="en-CA" sz="1600" dirty="0">
              <a:cs typeface="Arial"/>
            </a:endParaRPr>
          </a:p>
          <a:p>
            <a:pPr marL="285750" indent="-285750">
              <a:buClr>
                <a:srgbClr val="005596"/>
              </a:buClr>
              <a:buFont typeface="Wingdings" panose="05000000000000000000" pitchFamily="2" charset="2"/>
              <a:buChar char="Ø"/>
            </a:pPr>
            <a:r>
              <a:rPr lang="en-CA" sz="1600" dirty="0"/>
              <a:t>Using the </a:t>
            </a:r>
            <a:r>
              <a:rPr lang="en-CA" sz="1600" dirty="0" err="1"/>
              <a:t>UWinsite</a:t>
            </a:r>
            <a:r>
              <a:rPr lang="en-CA" sz="1600" dirty="0"/>
              <a:t> Finance Team Dynamix ticketing system has significantly streamlined the Supplier Request process, with built-in workflow and real-time status updates</a:t>
            </a:r>
          </a:p>
          <a:p>
            <a:pPr marL="285750" indent="-285750">
              <a:buClr>
                <a:srgbClr val="005596"/>
              </a:buClr>
              <a:buFont typeface="Wingdings" panose="05000000000000000000" pitchFamily="2" charset="2"/>
              <a:buChar char="Ø"/>
            </a:pPr>
            <a:r>
              <a:rPr lang="en-CA" sz="1600" dirty="0">
                <a:cs typeface="Arial"/>
              </a:rPr>
              <a:t>Only begin the Requisition/P.O. process once the supplier ticket has been completed with the supplier number, to avoid delays and errors. </a:t>
            </a:r>
          </a:p>
          <a:p>
            <a:pPr>
              <a:buClr>
                <a:srgbClr val="005596"/>
              </a:buClr>
            </a:pPr>
            <a:endParaRPr lang="en-CA" sz="1600" dirty="0"/>
          </a:p>
          <a:p>
            <a:pPr>
              <a:buClr>
                <a:srgbClr val="005596"/>
              </a:buClr>
            </a:pPr>
            <a:r>
              <a:rPr lang="en-CA" sz="1600" b="1" dirty="0">
                <a:solidFill>
                  <a:srgbClr val="075698"/>
                </a:solidFill>
              </a:rPr>
              <a:t>OPEN A TRUST</a:t>
            </a:r>
            <a:endParaRPr lang="en-CA" sz="1600" b="1" dirty="0">
              <a:solidFill>
                <a:srgbClr val="075698"/>
              </a:solidFill>
              <a:cs typeface="Arial"/>
            </a:endParaRPr>
          </a:p>
          <a:p>
            <a:pPr marL="285750" indent="-285750">
              <a:buClr>
                <a:srgbClr val="005596"/>
              </a:buClr>
              <a:buFont typeface="Wingdings" panose="05000000000000000000" pitchFamily="2" charset="2"/>
              <a:buChar char="Ø"/>
            </a:pPr>
            <a:r>
              <a:rPr lang="en-CA" sz="1600" dirty="0"/>
              <a:t>A TDX ticket is to be used for opening a new trust. It has a built-in workflow and provides real-time status updates </a:t>
            </a:r>
            <a:endParaRPr lang="en-CA" sz="1600" dirty="0">
              <a:cs typeface="Arial"/>
            </a:endParaRPr>
          </a:p>
          <a:p>
            <a:pPr marL="285750" indent="-285750">
              <a:buClr>
                <a:srgbClr val="005596"/>
              </a:buClr>
              <a:buFont typeface="Wingdings" panose="05000000000000000000" pitchFamily="2" charset="2"/>
              <a:buChar char="Ø"/>
            </a:pPr>
            <a:r>
              <a:rPr lang="en-CA" sz="1600" dirty="0"/>
              <a:t>Ticket location: </a:t>
            </a:r>
            <a:r>
              <a:rPr lang="en-CA" sz="1600" dirty="0" err="1">
                <a:hlinkClick r:id="rId4"/>
              </a:rPr>
              <a:t>UWinsite</a:t>
            </a:r>
            <a:r>
              <a:rPr lang="en-CA" sz="1600" dirty="0">
                <a:hlinkClick r:id="rId4"/>
              </a:rPr>
              <a:t> &gt; </a:t>
            </a:r>
            <a:r>
              <a:rPr lang="en-CA" sz="1600" dirty="0" err="1">
                <a:hlinkClick r:id="rId4"/>
              </a:rPr>
              <a:t>UWinsite</a:t>
            </a:r>
            <a:r>
              <a:rPr lang="en-CA" sz="1600" dirty="0">
                <a:hlinkClick r:id="rId4"/>
              </a:rPr>
              <a:t> Finance – Open or Modify a Trust Account</a:t>
            </a:r>
            <a:r>
              <a:rPr lang="en-CA" sz="1600" dirty="0"/>
              <a:t>  </a:t>
            </a:r>
            <a:endParaRPr lang="en-CA" sz="1600" dirty="0">
              <a:cs typeface="Arial"/>
            </a:endParaRPr>
          </a:p>
          <a:p>
            <a:pPr>
              <a:buClr>
                <a:srgbClr val="005596"/>
              </a:buClr>
            </a:pPr>
            <a:endParaRPr lang="en-CA" sz="1600" dirty="0"/>
          </a:p>
          <a:p>
            <a:pPr>
              <a:buClr>
                <a:srgbClr val="005596"/>
              </a:buClr>
            </a:pPr>
            <a:r>
              <a:rPr lang="en-CA" sz="1600" b="1" dirty="0">
                <a:solidFill>
                  <a:srgbClr val="075698"/>
                </a:solidFill>
              </a:rPr>
              <a:t>INCOMING DONATIONS</a:t>
            </a:r>
            <a:endParaRPr lang="en-CA" sz="1600" b="1" dirty="0">
              <a:solidFill>
                <a:srgbClr val="075698"/>
              </a:solidFill>
              <a:cs typeface="Arial"/>
            </a:endParaRPr>
          </a:p>
          <a:p>
            <a:pPr marL="285750" indent="-285750">
              <a:buClr>
                <a:srgbClr val="005596"/>
              </a:buClr>
              <a:buFont typeface="Wingdings" panose="05000000000000000000" pitchFamily="2" charset="2"/>
              <a:buChar char="Ø"/>
            </a:pPr>
            <a:r>
              <a:rPr lang="en-CA" sz="1600" dirty="0"/>
              <a:t>A TDX ticket is to be used to process incoming donations. This is for any cheques received or online donations received or planned to be received</a:t>
            </a:r>
            <a:endParaRPr lang="en-CA" sz="1600" dirty="0">
              <a:cs typeface="Arial"/>
            </a:endParaRPr>
          </a:p>
          <a:p>
            <a:pPr marL="285750" indent="-285750">
              <a:buClr>
                <a:srgbClr val="005596"/>
              </a:buClr>
              <a:buFont typeface="Wingdings" panose="05000000000000000000" pitchFamily="2" charset="2"/>
              <a:buChar char="Ø"/>
            </a:pPr>
            <a:r>
              <a:rPr lang="en-CA" sz="1600" dirty="0"/>
              <a:t>Ticket location: </a:t>
            </a:r>
            <a:r>
              <a:rPr lang="en-CA" sz="1600" dirty="0" err="1">
                <a:hlinkClick r:id="rId5"/>
              </a:rPr>
              <a:t>UWinsite</a:t>
            </a:r>
            <a:r>
              <a:rPr lang="en-CA" sz="1600" dirty="0">
                <a:hlinkClick r:id="rId5"/>
              </a:rPr>
              <a:t> &gt; Advancement/Gift Processing Ticketing System</a:t>
            </a:r>
            <a:r>
              <a:rPr lang="en-CA" sz="1600" dirty="0"/>
              <a:t> </a:t>
            </a:r>
            <a:endParaRPr lang="en-CA" sz="1600" dirty="0">
              <a:cs typeface="Arial"/>
            </a:endParaRPr>
          </a:p>
          <a:p>
            <a:endParaRPr lang="en-CA" sz="1600" dirty="0">
              <a:ea typeface="+mn-lt"/>
              <a:cs typeface="+mn-lt"/>
            </a:endParaRPr>
          </a:p>
          <a:p>
            <a:r>
              <a:rPr lang="en-CA" sz="1600" b="1" dirty="0">
                <a:solidFill>
                  <a:srgbClr val="075698"/>
                </a:solidFill>
              </a:rPr>
              <a:t>PCARD/BTA/TRAVEL CARD CHANGE REQUESTS/APPLICATIONS</a:t>
            </a:r>
            <a:endParaRPr lang="en-CA" sz="1600" b="1" dirty="0">
              <a:solidFill>
                <a:srgbClr val="075698"/>
              </a:solidFill>
              <a:cs typeface="Arial"/>
            </a:endParaRPr>
          </a:p>
          <a:p>
            <a:pPr marL="285750" indent="-285750">
              <a:buFont typeface="Wingdings"/>
              <a:buChar char="Ø"/>
            </a:pPr>
            <a:r>
              <a:rPr lang="en-CA" sz="1600" dirty="0">
                <a:solidFill>
                  <a:srgbClr val="000000"/>
                </a:solidFill>
                <a:ea typeface="+mn-lt"/>
                <a:cs typeface="+mn-lt"/>
              </a:rPr>
              <a:t>TDX Ticket process is now live</a:t>
            </a:r>
          </a:p>
          <a:p>
            <a:pPr marL="285750" indent="-285750">
              <a:buFont typeface="Wingdings"/>
              <a:buChar char="Ø"/>
            </a:pPr>
            <a:r>
              <a:rPr lang="en-CA" sz="1600" dirty="0">
                <a:solidFill>
                  <a:srgbClr val="000000"/>
                </a:solidFill>
                <a:ea typeface="+mn-lt"/>
                <a:cs typeface="+mn-lt"/>
              </a:rPr>
              <a:t>Any requests for new cards, funding account adds, changes or increases please use the following ticket system to enter your requests </a:t>
            </a:r>
            <a:r>
              <a:rPr lang="en-CA" sz="1600" dirty="0">
                <a:hlinkClick r:id="rId3"/>
              </a:rPr>
              <a:t>TDX Ticket</a:t>
            </a:r>
            <a:endParaRPr lang="en-CA" sz="1600" dirty="0">
              <a:solidFill>
                <a:srgbClr val="075698"/>
              </a:solidFill>
              <a:ea typeface="+mn-lt"/>
              <a:cs typeface="+mn-lt"/>
            </a:endParaRPr>
          </a:p>
        </p:txBody>
      </p:sp>
    </p:spTree>
    <p:extLst>
      <p:ext uri="{BB962C8B-B14F-4D97-AF65-F5344CB8AC3E}">
        <p14:creationId xmlns:p14="http://schemas.microsoft.com/office/powerpoint/2010/main" val="385712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prstClr val="black">
                    <a:tint val="75000"/>
                  </a:prstClr>
                </a:solidFill>
              </a:rPr>
              <a:t>Back to Basics</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2</a:t>
            </a:fld>
            <a:endParaRPr lang="en-US">
              <a:solidFill>
                <a:prstClr val="black">
                  <a:tint val="75000"/>
                </a:prstClr>
              </a:solidFill>
            </a:endParaRPr>
          </a:p>
        </p:txBody>
      </p:sp>
      <p:sp>
        <p:nvSpPr>
          <p:cNvPr id="4" name="Title 1"/>
          <p:cNvSpPr txBox="1">
            <a:spLocks/>
          </p:cNvSpPr>
          <p:nvPr/>
        </p:nvSpPr>
        <p:spPr>
          <a:xfrm>
            <a:off x="0" y="224173"/>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rgbClr val="005596"/>
                </a:solidFill>
              </a:rPr>
              <a:t>FISCAL YEAR END OVERVIEW </a:t>
            </a:r>
          </a:p>
        </p:txBody>
      </p:sp>
      <p:sp>
        <p:nvSpPr>
          <p:cNvPr id="11" name="TextBox 10"/>
          <p:cNvSpPr txBox="1"/>
          <p:nvPr/>
        </p:nvSpPr>
        <p:spPr>
          <a:xfrm>
            <a:off x="0" y="1351379"/>
            <a:ext cx="9144000" cy="553998"/>
          </a:xfrm>
          <a:prstGeom prst="rect">
            <a:avLst/>
          </a:prstGeom>
          <a:solidFill>
            <a:schemeClr val="accent2"/>
          </a:solidFill>
        </p:spPr>
        <p:txBody>
          <a:bodyPr wrap="square" lIns="91440" tIns="45720" rIns="91440" bIns="45720" rtlCol="0" anchor="t">
            <a:spAutoFit/>
          </a:bodyPr>
          <a:lstStyle/>
          <a:p>
            <a:pPr algn="ctr"/>
            <a:r>
              <a:rPr lang="en-CA" sz="1500" dirty="0">
                <a:solidFill>
                  <a:srgbClr val="005596"/>
                </a:solidFill>
              </a:rPr>
              <a:t>THE WAY TO HAVE A SUCCESSFUL YEAR END IN 2026 IS TO ENSURE REVIEWERS HAVE REVIEWED EXPENSE REPORTS, PO’S AND PAYMENT REQUESTS BEFORE THE END OF APRIL.</a:t>
            </a:r>
            <a:endParaRPr lang="en-CA" sz="1500" dirty="0"/>
          </a:p>
        </p:txBody>
      </p:sp>
      <p:grpSp>
        <p:nvGrpSpPr>
          <p:cNvPr id="16" name="Group 15"/>
          <p:cNvGrpSpPr/>
          <p:nvPr/>
        </p:nvGrpSpPr>
        <p:grpSpPr>
          <a:xfrm>
            <a:off x="1600576" y="2211058"/>
            <a:ext cx="5942857" cy="3990476"/>
            <a:chOff x="-4333408" y="1046085"/>
            <a:chExt cx="5942857" cy="3990476"/>
          </a:xfrm>
        </p:grpSpPr>
        <p:pic>
          <p:nvPicPr>
            <p:cNvPr id="8" name="Picture 7"/>
            <p:cNvPicPr>
              <a:picLocks noChangeAspect="1"/>
            </p:cNvPicPr>
            <p:nvPr/>
          </p:nvPicPr>
          <p:blipFill>
            <a:blip r:embed="rId3"/>
            <a:stretch>
              <a:fillRect/>
            </a:stretch>
          </p:blipFill>
          <p:spPr>
            <a:xfrm>
              <a:off x="-4333408" y="1046085"/>
              <a:ext cx="5942857" cy="3990476"/>
            </a:xfrm>
            <a:prstGeom prst="rect">
              <a:avLst/>
            </a:prstGeom>
          </p:spPr>
        </p:pic>
        <p:sp>
          <p:nvSpPr>
            <p:cNvPr id="12" name="TextBox 11"/>
            <p:cNvSpPr txBox="1"/>
            <p:nvPr/>
          </p:nvSpPr>
          <p:spPr>
            <a:xfrm>
              <a:off x="-1299634" y="2407457"/>
              <a:ext cx="2599267" cy="369332"/>
            </a:xfrm>
            <a:prstGeom prst="rect">
              <a:avLst/>
            </a:prstGeom>
            <a:noFill/>
          </p:spPr>
          <p:txBody>
            <a:bodyPr wrap="square" lIns="91440" tIns="45720" rIns="91440" bIns="45720" rtlCol="0" anchor="t">
              <a:spAutoFit/>
            </a:bodyPr>
            <a:lstStyle/>
            <a:p>
              <a:r>
                <a:rPr lang="en-US" sz="900" dirty="0">
                  <a:solidFill>
                    <a:srgbClr val="005396"/>
                  </a:solidFill>
                </a:rPr>
                <a:t>Approve any Expense Reports, Requisitions, and Payment Requests before April 24, 2026.</a:t>
              </a:r>
              <a:endParaRPr lang="en-CA" sz="900" dirty="0">
                <a:solidFill>
                  <a:srgbClr val="005396"/>
                </a:solidFill>
              </a:endParaRPr>
            </a:p>
          </p:txBody>
        </p:sp>
        <p:sp>
          <p:nvSpPr>
            <p:cNvPr id="13" name="TextBox 12"/>
            <p:cNvSpPr txBox="1"/>
            <p:nvPr/>
          </p:nvSpPr>
          <p:spPr>
            <a:xfrm>
              <a:off x="-1299634" y="4416021"/>
              <a:ext cx="2599267" cy="369332"/>
            </a:xfrm>
            <a:prstGeom prst="rect">
              <a:avLst/>
            </a:prstGeom>
            <a:noFill/>
          </p:spPr>
          <p:txBody>
            <a:bodyPr wrap="square" lIns="91440" tIns="45720" rIns="91440" bIns="45720" rtlCol="0" anchor="t">
              <a:spAutoFit/>
            </a:bodyPr>
            <a:lstStyle/>
            <a:p>
              <a:r>
                <a:rPr lang="en-US" sz="900" dirty="0">
                  <a:solidFill>
                    <a:srgbClr val="005396"/>
                  </a:solidFill>
                </a:rPr>
                <a:t>Review your April month-end statements and request adjustments before May 8, 2026.</a:t>
              </a:r>
              <a:endParaRPr lang="en-CA" sz="900" dirty="0">
                <a:solidFill>
                  <a:srgbClr val="005396"/>
                </a:solidFill>
              </a:endParaRPr>
            </a:p>
          </p:txBody>
        </p:sp>
        <p:sp>
          <p:nvSpPr>
            <p:cNvPr id="14" name="TextBox 13"/>
            <p:cNvSpPr txBox="1"/>
            <p:nvPr/>
          </p:nvSpPr>
          <p:spPr>
            <a:xfrm>
              <a:off x="-4208717" y="4277521"/>
              <a:ext cx="2599267" cy="646331"/>
            </a:xfrm>
            <a:prstGeom prst="rect">
              <a:avLst/>
            </a:prstGeom>
            <a:noFill/>
          </p:spPr>
          <p:txBody>
            <a:bodyPr wrap="square" lIns="91440" tIns="45720" rIns="91440" bIns="45720" rtlCol="0" anchor="t">
              <a:spAutoFit/>
            </a:bodyPr>
            <a:lstStyle/>
            <a:p>
              <a:r>
                <a:rPr lang="en-US" sz="900" dirty="0">
                  <a:solidFill>
                    <a:srgbClr val="005396"/>
                  </a:solidFill>
                </a:rPr>
                <a:t>Receive any goods or services you’ve ordered in the system before April 30, 2026.  There is no longer an extended date as this has caused cut-off issues in the past.</a:t>
              </a:r>
              <a:endParaRPr lang="en-CA" sz="900" dirty="0">
                <a:solidFill>
                  <a:srgbClr val="005396"/>
                </a:solidFill>
              </a:endParaRPr>
            </a:p>
          </p:txBody>
        </p:sp>
        <p:sp>
          <p:nvSpPr>
            <p:cNvPr id="15" name="TextBox 14"/>
            <p:cNvSpPr txBox="1"/>
            <p:nvPr/>
          </p:nvSpPr>
          <p:spPr>
            <a:xfrm>
              <a:off x="-4208717" y="2407457"/>
              <a:ext cx="2599267" cy="369332"/>
            </a:xfrm>
            <a:prstGeom prst="rect">
              <a:avLst/>
            </a:prstGeom>
            <a:noFill/>
          </p:spPr>
          <p:txBody>
            <a:bodyPr wrap="square" lIns="91440" tIns="45720" rIns="91440" bIns="45720" rtlCol="0" anchor="t">
              <a:spAutoFit/>
            </a:bodyPr>
            <a:lstStyle/>
            <a:p>
              <a:r>
                <a:rPr lang="en-US" sz="900">
                  <a:solidFill>
                    <a:srgbClr val="005396"/>
                  </a:solidFill>
                </a:rPr>
                <a:t>Submit your travel and Expense Reports for payment as soon as possible.</a:t>
              </a:r>
              <a:endParaRPr lang="en-CA" sz="900">
                <a:solidFill>
                  <a:srgbClr val="005396"/>
                </a:solidFill>
              </a:endParaRPr>
            </a:p>
          </p:txBody>
        </p:sp>
      </p:grpSp>
    </p:spTree>
    <p:extLst>
      <p:ext uri="{BB962C8B-B14F-4D97-AF65-F5344CB8AC3E}">
        <p14:creationId xmlns:p14="http://schemas.microsoft.com/office/powerpoint/2010/main" val="2660973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2BA7B-5735-67A2-1AA4-32AE48CC179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28F8AD-6202-6874-0F1C-5FECD702183F}"/>
              </a:ext>
            </a:extLst>
          </p:cNvPr>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a:extLst>
              <a:ext uri="{FF2B5EF4-FFF2-40B4-BE49-F238E27FC236}">
                <a16:creationId xmlns:a16="http://schemas.microsoft.com/office/drawing/2014/main" id="{4BA67C4D-2893-7C31-D44C-5A1B9512902F}"/>
              </a:ext>
            </a:extLst>
          </p:cNvPr>
          <p:cNvSpPr>
            <a:spLocks noGrp="1"/>
          </p:cNvSpPr>
          <p:nvPr>
            <p:ph type="sldNum" sz="quarter" idx="11"/>
          </p:nvPr>
        </p:nvSpPr>
        <p:spPr/>
        <p:txBody>
          <a:bodyPr/>
          <a:lstStyle/>
          <a:p>
            <a:fld id="{1FB6352C-1AC9-4FBC-A829-6BF6F25E6162}" type="slidenum">
              <a:rPr lang="en-US" smtClean="0">
                <a:solidFill>
                  <a:prstClr val="black">
                    <a:tint val="75000"/>
                  </a:prstClr>
                </a:solidFill>
              </a:rPr>
              <a:pPr/>
              <a:t>20</a:t>
            </a:fld>
            <a:endParaRPr lang="en-US">
              <a:solidFill>
                <a:prstClr val="black">
                  <a:tint val="75000"/>
                </a:prstClr>
              </a:solidFill>
            </a:endParaRPr>
          </a:p>
        </p:txBody>
      </p:sp>
      <p:sp>
        <p:nvSpPr>
          <p:cNvPr id="4" name="Title 1">
            <a:extLst>
              <a:ext uri="{FF2B5EF4-FFF2-40B4-BE49-F238E27FC236}">
                <a16:creationId xmlns:a16="http://schemas.microsoft.com/office/drawing/2014/main" id="{00774C8A-5906-CA2F-2C89-75C9659AD5EC}"/>
              </a:ext>
            </a:extLst>
          </p:cNvPr>
          <p:cNvSpPr txBox="1">
            <a:spLocks/>
          </p:cNvSpPr>
          <p:nvPr/>
        </p:nvSpPr>
        <p:spPr>
          <a:xfrm>
            <a:off x="0" y="289646"/>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JOURNAL ENTRIES AND ACCOUNTS RECEIVABLE</a:t>
            </a:r>
            <a:endParaRPr lang="en-US"/>
          </a:p>
        </p:txBody>
      </p:sp>
      <p:sp>
        <p:nvSpPr>
          <p:cNvPr id="6" name="TextBox 5">
            <a:extLst>
              <a:ext uri="{FF2B5EF4-FFF2-40B4-BE49-F238E27FC236}">
                <a16:creationId xmlns:a16="http://schemas.microsoft.com/office/drawing/2014/main" id="{07C4F4EA-7D3E-9D8F-C523-C5998A973CE6}"/>
              </a:ext>
            </a:extLst>
          </p:cNvPr>
          <p:cNvSpPr txBox="1"/>
          <p:nvPr/>
        </p:nvSpPr>
        <p:spPr>
          <a:xfrm>
            <a:off x="113557" y="1012301"/>
            <a:ext cx="8712944" cy="5632311"/>
          </a:xfrm>
          <a:prstGeom prst="rect">
            <a:avLst/>
          </a:prstGeom>
          <a:noFill/>
        </p:spPr>
        <p:txBody>
          <a:bodyPr wrap="square" lIns="91440" tIns="45720" rIns="91440" bIns="45720" rtlCol="0" anchor="t">
            <a:spAutoFit/>
          </a:bodyPr>
          <a:lstStyle/>
          <a:p>
            <a:pPr>
              <a:buClr>
                <a:srgbClr val="005596"/>
              </a:buClr>
            </a:pPr>
            <a:endParaRPr lang="en-CA" b="1" dirty="0">
              <a:solidFill>
                <a:srgbClr val="075698"/>
              </a:solidFill>
            </a:endParaRPr>
          </a:p>
          <a:p>
            <a:pPr>
              <a:buClr>
                <a:srgbClr val="005596"/>
              </a:buClr>
            </a:pPr>
            <a:r>
              <a:rPr lang="en-CA" b="1" dirty="0">
                <a:solidFill>
                  <a:srgbClr val="075698"/>
                </a:solidFill>
              </a:rPr>
              <a:t>SUBMITTING A JOURNAL ENTRY</a:t>
            </a:r>
            <a:endParaRPr lang="en-CA" b="1" dirty="0">
              <a:solidFill>
                <a:srgbClr val="075698"/>
              </a:solidFill>
              <a:cs typeface="Arial"/>
            </a:endParaRPr>
          </a:p>
          <a:p>
            <a:pPr marL="285750" indent="-285750">
              <a:buClr>
                <a:srgbClr val="005596"/>
              </a:buClr>
              <a:buFont typeface="Wingdings" panose="05000000000000000000" pitchFamily="2" charset="2"/>
              <a:buChar char="Ø"/>
            </a:pPr>
            <a:r>
              <a:rPr lang="en-CA" dirty="0"/>
              <a:t>A TDX ticket is to be used for submitting a journal entry. </a:t>
            </a:r>
            <a:endParaRPr lang="en-CA" dirty="0">
              <a:cs typeface="Arial"/>
            </a:endParaRPr>
          </a:p>
          <a:p>
            <a:pPr marL="285750" indent="-285750">
              <a:buClr>
                <a:srgbClr val="005596"/>
              </a:buClr>
              <a:buFont typeface="Wingdings" panose="05000000000000000000" pitchFamily="2" charset="2"/>
              <a:buChar char="Ø"/>
            </a:pPr>
            <a:r>
              <a:rPr lang="en-CA" dirty="0">
                <a:cs typeface="Arial"/>
              </a:rPr>
              <a:t>It has built-in workflow and real time status updates</a:t>
            </a:r>
          </a:p>
          <a:p>
            <a:pPr marL="285750" indent="-285750">
              <a:buClr>
                <a:srgbClr val="005596"/>
              </a:buClr>
              <a:buFont typeface="Wingdings" panose="05000000000000000000" pitchFamily="2" charset="2"/>
              <a:buChar char="Ø"/>
            </a:pPr>
            <a:r>
              <a:rPr lang="en-CA" dirty="0">
                <a:cs typeface="Arial"/>
              </a:rPr>
              <a:t>Ticket location: </a:t>
            </a:r>
            <a:r>
              <a:rPr lang="en-CA" dirty="0">
                <a:cs typeface="Arial"/>
                <a:hlinkClick r:id="rId3"/>
              </a:rPr>
              <a:t>Finance &gt; UWinsite Finance</a:t>
            </a:r>
            <a:r>
              <a:rPr lang="en-CA" dirty="0">
                <a:cs typeface="Arial"/>
              </a:rPr>
              <a:t> </a:t>
            </a:r>
          </a:p>
          <a:p>
            <a:pPr marL="285750" indent="-285750">
              <a:buClr>
                <a:srgbClr val="005596"/>
              </a:buClr>
              <a:buFont typeface="Wingdings" panose="05000000000000000000" pitchFamily="2" charset="2"/>
              <a:buChar char="Ø"/>
            </a:pPr>
            <a:endParaRPr lang="en-CA" dirty="0">
              <a:cs typeface="Arial"/>
            </a:endParaRPr>
          </a:p>
          <a:p>
            <a:pPr>
              <a:buClr>
                <a:srgbClr val="005596"/>
              </a:buClr>
            </a:pPr>
            <a:r>
              <a:rPr lang="en-CA" b="1" dirty="0">
                <a:solidFill>
                  <a:srgbClr val="075698"/>
                </a:solidFill>
              </a:rPr>
              <a:t>POS TERMINAL RENTALS</a:t>
            </a:r>
            <a:endParaRPr lang="en-CA" dirty="0">
              <a:cs typeface="Arial"/>
            </a:endParaRPr>
          </a:p>
          <a:p>
            <a:pPr marL="285750" indent="-285750">
              <a:buFont typeface="Wingdings"/>
              <a:buChar char="Ø"/>
            </a:pPr>
            <a:r>
              <a:rPr lang="en-CA" dirty="0">
                <a:cs typeface="Arial"/>
              </a:rPr>
              <a:t>If you require a POS terminal to accept debit/credit transactions, an application form needs to be completed and returned to finance for approval.</a:t>
            </a:r>
          </a:p>
          <a:p>
            <a:pPr marL="285750" indent="-285750">
              <a:buFont typeface="Wingdings"/>
              <a:buChar char="Ø"/>
            </a:pPr>
            <a:r>
              <a:rPr lang="en-CA" dirty="0">
                <a:cs typeface="Arial"/>
              </a:rPr>
              <a:t>Form location: </a:t>
            </a:r>
            <a:r>
              <a:rPr lang="en-CA" dirty="0">
                <a:ea typeface="+mn-lt"/>
                <a:cs typeface="+mn-lt"/>
                <a:hlinkClick r:id="rId4"/>
              </a:rPr>
              <a:t>https://www.uwindsor.ca/finance/763/cashless-campus</a:t>
            </a:r>
            <a:r>
              <a:rPr lang="en-CA" dirty="0">
                <a:ea typeface="+mn-lt"/>
                <a:cs typeface="+mn-lt"/>
              </a:rPr>
              <a:t> </a:t>
            </a:r>
          </a:p>
          <a:p>
            <a:pPr marL="285750" indent="-285750">
              <a:buFont typeface="Wingdings"/>
              <a:buChar char="Ø"/>
            </a:pPr>
            <a:r>
              <a:rPr lang="en-CA" dirty="0">
                <a:cs typeface="Arial"/>
              </a:rPr>
              <a:t>TDX form for POS terminal rentals coming</a:t>
            </a:r>
          </a:p>
          <a:p>
            <a:pPr marL="285750" indent="-285750">
              <a:buFont typeface="Wingdings"/>
              <a:buChar char="Ø"/>
            </a:pPr>
            <a:endParaRPr lang="en-CA" dirty="0">
              <a:solidFill>
                <a:srgbClr val="000000"/>
              </a:solidFill>
            </a:endParaRPr>
          </a:p>
          <a:p>
            <a:r>
              <a:rPr lang="en-CA" b="1" dirty="0">
                <a:solidFill>
                  <a:srgbClr val="075698"/>
                </a:solidFill>
              </a:rPr>
              <a:t>ACCEPTING CASH</a:t>
            </a:r>
          </a:p>
          <a:p>
            <a:pPr marL="285750" indent="-285750">
              <a:buFont typeface="Wingdings"/>
              <a:buChar char="Ø"/>
            </a:pPr>
            <a:r>
              <a:rPr lang="en-CA" dirty="0">
                <a:cs typeface="Arial"/>
              </a:rPr>
              <a:t>We understand that there may be circumstances in which cash transactions need to take place in order to conduct business effectively</a:t>
            </a:r>
          </a:p>
          <a:p>
            <a:pPr marL="285750" indent="-285750">
              <a:buFont typeface="Wingdings"/>
              <a:buChar char="Ø"/>
            </a:pPr>
            <a:r>
              <a:rPr lang="en-CA" dirty="0">
                <a:cs typeface="Arial"/>
              </a:rPr>
              <a:t>Departments are required to be approved for cash transactions by finance at minimum 5 business prior to event  </a:t>
            </a:r>
          </a:p>
          <a:p>
            <a:pPr marL="285750" indent="-285750">
              <a:buFont typeface="Wingdings"/>
              <a:buChar char="Ø"/>
            </a:pPr>
            <a:endParaRPr lang="en-CA" dirty="0">
              <a:cs typeface="Arial"/>
            </a:endParaRPr>
          </a:p>
          <a:p>
            <a:pPr marL="285750" indent="-285750">
              <a:buClr>
                <a:srgbClr val="005596"/>
              </a:buClr>
              <a:buFont typeface="Wingdings" panose="05000000000000000000" pitchFamily="2" charset="2"/>
              <a:buChar char="Ø"/>
            </a:pPr>
            <a:endParaRPr lang="en-CA" dirty="0">
              <a:cs typeface="Arial"/>
            </a:endParaRPr>
          </a:p>
          <a:p>
            <a:pPr marL="285750" indent="-285750">
              <a:buClr>
                <a:srgbClr val="005596"/>
              </a:buClr>
              <a:buFont typeface="Wingdings" panose="05000000000000000000" pitchFamily="2" charset="2"/>
              <a:buChar char="Ø"/>
            </a:pPr>
            <a:endParaRPr lang="en-CA" dirty="0">
              <a:cs typeface="Arial"/>
            </a:endParaRPr>
          </a:p>
        </p:txBody>
      </p:sp>
    </p:spTree>
    <p:extLst>
      <p:ext uri="{BB962C8B-B14F-4D97-AF65-F5344CB8AC3E}">
        <p14:creationId xmlns:p14="http://schemas.microsoft.com/office/powerpoint/2010/main" val="132582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21</a:t>
            </a:fld>
            <a:endParaRPr lang="en-US">
              <a:solidFill>
                <a:prstClr val="black">
                  <a:tint val="75000"/>
                </a:prstClr>
              </a:solidFill>
            </a:endParaRPr>
          </a:p>
        </p:txBody>
      </p:sp>
      <p:sp>
        <p:nvSpPr>
          <p:cNvPr id="4" name="Title 1"/>
          <p:cNvSpPr txBox="1">
            <a:spLocks/>
          </p:cNvSpPr>
          <p:nvPr/>
        </p:nvSpPr>
        <p:spPr>
          <a:xfrm>
            <a:off x="0" y="289646"/>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CAPITAL ASSET AUDITS &amp; PRINT/STATIONARY</a:t>
            </a:r>
            <a:endParaRPr lang="en-US"/>
          </a:p>
        </p:txBody>
      </p:sp>
      <p:sp>
        <p:nvSpPr>
          <p:cNvPr id="6" name="TextBox 5">
            <a:extLst>
              <a:ext uri="{FF2B5EF4-FFF2-40B4-BE49-F238E27FC236}">
                <a16:creationId xmlns:a16="http://schemas.microsoft.com/office/drawing/2014/main" id="{7CCFCD25-3B49-4C50-B580-16A24919D238}"/>
              </a:ext>
            </a:extLst>
          </p:cNvPr>
          <p:cNvSpPr txBox="1"/>
          <p:nvPr/>
        </p:nvSpPr>
        <p:spPr>
          <a:xfrm>
            <a:off x="138336" y="584579"/>
            <a:ext cx="8712944" cy="5878532"/>
          </a:xfrm>
          <a:prstGeom prst="rect">
            <a:avLst/>
          </a:prstGeom>
          <a:noFill/>
        </p:spPr>
        <p:txBody>
          <a:bodyPr wrap="square" lIns="91440" tIns="45720" rIns="91440" bIns="45720" rtlCol="0" anchor="t">
            <a:spAutoFit/>
          </a:bodyPr>
          <a:lstStyle/>
          <a:p>
            <a:pPr>
              <a:buClr>
                <a:srgbClr val="005596"/>
              </a:buClr>
            </a:pPr>
            <a:endParaRPr lang="en-CA" b="1">
              <a:solidFill>
                <a:srgbClr val="075698"/>
              </a:solidFill>
            </a:endParaRPr>
          </a:p>
          <a:p>
            <a:pPr>
              <a:buClr>
                <a:srgbClr val="005596"/>
              </a:buClr>
            </a:pPr>
            <a:r>
              <a:rPr lang="en-CA" sz="1600" b="1">
                <a:solidFill>
                  <a:srgbClr val="075698"/>
                </a:solidFill>
              </a:rPr>
              <a:t>CAPITAL ASSET AUDITS</a:t>
            </a:r>
            <a:endParaRPr lang="en-CA" sz="1600" b="1">
              <a:solidFill>
                <a:srgbClr val="075698"/>
              </a:solidFill>
              <a:cs typeface="Arial"/>
            </a:endParaRPr>
          </a:p>
          <a:p>
            <a:pPr marL="285750" indent="-285750">
              <a:buClr>
                <a:srgbClr val="005596"/>
              </a:buClr>
              <a:buFont typeface="Wingdings" panose="05000000000000000000" pitchFamily="2" charset="2"/>
              <a:buChar char="Ø"/>
            </a:pPr>
            <a:r>
              <a:rPr lang="en-CA" sz="1600">
                <a:cs typeface="Arial"/>
              </a:rPr>
              <a:t>A new audit procedure has been implemented whereby capital assets on campus need to be identified, photographed and tagged</a:t>
            </a:r>
          </a:p>
          <a:p>
            <a:pPr marL="285750" indent="-285750">
              <a:buClr>
                <a:srgbClr val="005596"/>
              </a:buClr>
              <a:buFont typeface="Wingdings" panose="05000000000000000000" pitchFamily="2" charset="2"/>
              <a:buChar char="Ø"/>
            </a:pPr>
            <a:r>
              <a:rPr lang="en-CA" sz="1600">
                <a:cs typeface="Arial"/>
              </a:rPr>
              <a:t>There have been 3 audits performed since last year.  If you are contacted regarding an audit, please note this is a board mandated internal audit and your cooperation and response in assisting with organizing is appreciated.</a:t>
            </a:r>
          </a:p>
          <a:p>
            <a:pPr marL="285750" indent="-285750">
              <a:buClr>
                <a:srgbClr val="005596"/>
              </a:buClr>
              <a:buFont typeface="Wingdings" panose="05000000000000000000" pitchFamily="2" charset="2"/>
              <a:buChar char="Ø"/>
            </a:pPr>
            <a:r>
              <a:rPr lang="en-CA" sz="1600">
                <a:cs typeface="Arial"/>
              </a:rPr>
              <a:t>A list of equipment will be sent out prior to the audit and a time convenient for both Finance and the department can be worked out to do the physical review</a:t>
            </a:r>
          </a:p>
          <a:p>
            <a:pPr marL="285750" indent="-285750">
              <a:buClr>
                <a:srgbClr val="005596"/>
              </a:buClr>
              <a:buFont typeface="Wingdings" panose="05000000000000000000" pitchFamily="2" charset="2"/>
              <a:buChar char="Ø"/>
            </a:pPr>
            <a:endParaRPr lang="en-CA" sz="1600">
              <a:cs typeface="Arial"/>
            </a:endParaRPr>
          </a:p>
          <a:p>
            <a:pPr>
              <a:buClr>
                <a:srgbClr val="005596"/>
              </a:buClr>
            </a:pPr>
            <a:r>
              <a:rPr lang="en-CA" sz="1600" b="1">
                <a:solidFill>
                  <a:srgbClr val="075698"/>
                </a:solidFill>
                <a:cs typeface="Arial"/>
              </a:rPr>
              <a:t>PRINT &amp; STATIONARY</a:t>
            </a:r>
            <a:endParaRPr lang="en-CA" sz="1600">
              <a:cs typeface="Arial"/>
            </a:endParaRPr>
          </a:p>
          <a:p>
            <a:pPr marL="285750" indent="-285750">
              <a:buFont typeface="Wingdings"/>
              <a:buChar char="Ø"/>
            </a:pPr>
            <a:r>
              <a:rPr lang="en-CA" sz="1600">
                <a:cs typeface="Arial"/>
              </a:rPr>
              <a:t>The government of Ontario passed a bill in 2016 that requires corporations to report all materials in which our logo is present and could end up in a blue box</a:t>
            </a:r>
          </a:p>
          <a:p>
            <a:pPr marL="285750" indent="-285750">
              <a:buFont typeface="Wingdings"/>
              <a:buChar char="Ø"/>
            </a:pPr>
            <a:r>
              <a:rPr lang="en-CA" sz="1600">
                <a:cs typeface="Arial"/>
              </a:rPr>
              <a:t>For example, flyers we print, envelopes we send out, campaigns we run for donations, etc.</a:t>
            </a:r>
          </a:p>
          <a:p>
            <a:pPr marL="285750" indent="-285750">
              <a:buFont typeface="Wingdings"/>
              <a:buChar char="Ø"/>
            </a:pPr>
            <a:r>
              <a:rPr lang="en-CA" sz="1600">
                <a:cs typeface="Arial"/>
              </a:rPr>
              <a:t>Similar to PDF funds (professional development funds), a new classification code is being created that would allow this type of purchase to be classified.  The new code is REC for Recycling</a:t>
            </a:r>
          </a:p>
          <a:p>
            <a:pPr marL="285750" indent="-285750">
              <a:buFont typeface="Wingdings"/>
              <a:buChar char="Ø"/>
            </a:pPr>
            <a:r>
              <a:rPr lang="en-CA" sz="1600">
                <a:cs typeface="Arial"/>
              </a:rPr>
              <a:t>If you purchase recyclable products that will bear our logo on it, please change your GL strings on your purchase orders to include this classification code (ex. 01.2700.27100.000000.82220.</a:t>
            </a:r>
            <a:r>
              <a:rPr lang="en-CA" sz="1600" b="1">
                <a:cs typeface="Arial"/>
              </a:rPr>
              <a:t>REC</a:t>
            </a:r>
            <a:r>
              <a:rPr lang="en-CA" sz="1600">
                <a:cs typeface="Arial"/>
              </a:rPr>
              <a:t>.00.000</a:t>
            </a:r>
          </a:p>
          <a:p>
            <a:pPr marL="285750" indent="-285750">
              <a:buFont typeface="Wingdings"/>
              <a:buChar char="Ø"/>
            </a:pPr>
            <a:r>
              <a:rPr lang="en-CA" sz="1600">
                <a:cs typeface="Arial"/>
              </a:rPr>
              <a:t>Alternatively, a journal entry to reallocate to this classification code can be done similar to PDF funds</a:t>
            </a:r>
          </a:p>
          <a:p>
            <a:pPr marL="285750" indent="-285750">
              <a:buFont typeface="Wingdings"/>
              <a:buChar char="Ø"/>
            </a:pPr>
            <a:endParaRPr lang="en-CA">
              <a:solidFill>
                <a:srgbClr val="000000"/>
              </a:solidFill>
            </a:endParaRPr>
          </a:p>
        </p:txBody>
      </p:sp>
    </p:spTree>
    <p:extLst>
      <p:ext uri="{BB962C8B-B14F-4D97-AF65-F5344CB8AC3E}">
        <p14:creationId xmlns:p14="http://schemas.microsoft.com/office/powerpoint/2010/main" val="2034043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7569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EEF47-C387-4D10-A30F-0E4353550E4D}"/>
              </a:ext>
            </a:extLst>
          </p:cNvPr>
          <p:cNvSpPr txBox="1"/>
          <p:nvPr/>
        </p:nvSpPr>
        <p:spPr>
          <a:xfrm>
            <a:off x="552451" y="3075061"/>
            <a:ext cx="8039100" cy="584775"/>
          </a:xfrm>
          <a:prstGeom prst="rect">
            <a:avLst/>
          </a:prstGeom>
          <a:noFill/>
        </p:spPr>
        <p:txBody>
          <a:bodyPr wrap="square" rtlCol="0">
            <a:spAutoFit/>
          </a:bodyPr>
          <a:lstStyle/>
          <a:p>
            <a:pPr algn="ctr"/>
            <a:r>
              <a:rPr lang="en-CA" sz="3200" b="1">
                <a:solidFill>
                  <a:srgbClr val="FFCF05"/>
                </a:solidFill>
              </a:rPr>
              <a:t>How to Create a Journal Entry</a:t>
            </a:r>
            <a:endParaRPr lang="en-CA" sz="2800" b="1" u="sng">
              <a:solidFill>
                <a:schemeClr val="bg1"/>
              </a:solidFill>
            </a:endParaRPr>
          </a:p>
        </p:txBody>
      </p:sp>
    </p:spTree>
    <p:extLst>
      <p:ext uri="{BB962C8B-B14F-4D97-AF65-F5344CB8AC3E}">
        <p14:creationId xmlns:p14="http://schemas.microsoft.com/office/powerpoint/2010/main" val="2051501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23</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CREATE A JOURNAL ENTRY</a:t>
            </a:r>
          </a:p>
        </p:txBody>
      </p:sp>
      <p:sp>
        <p:nvSpPr>
          <p:cNvPr id="7" name="TextBox 6"/>
          <p:cNvSpPr txBox="1"/>
          <p:nvPr/>
        </p:nvSpPr>
        <p:spPr>
          <a:xfrm>
            <a:off x="495300" y="1306868"/>
            <a:ext cx="8401050" cy="1077218"/>
          </a:xfrm>
          <a:prstGeom prst="rect">
            <a:avLst/>
          </a:prstGeom>
          <a:noFill/>
          <a:ln>
            <a:solidFill>
              <a:srgbClr val="005396"/>
            </a:solidFill>
          </a:ln>
        </p:spPr>
        <p:txBody>
          <a:bodyPr wrap="square" lIns="91440" tIns="45720" rIns="91440" bIns="45720" rtlCol="0" anchor="t">
            <a:spAutoFit/>
          </a:bodyPr>
          <a:lstStyle/>
          <a:p>
            <a:pPr marL="285750" indent="-285750">
              <a:buClr>
                <a:srgbClr val="005596"/>
              </a:buClr>
              <a:buFont typeface="Wingdings" panose="05000000000000000000" pitchFamily="2" charset="2"/>
              <a:buChar char="Ø"/>
            </a:pPr>
            <a:r>
              <a:rPr lang="en-CA" sz="1600"/>
              <a:t>Journal Entries are the record for transactions taking place such as: </a:t>
            </a:r>
            <a:endParaRPr lang="en-US"/>
          </a:p>
          <a:p>
            <a:pPr marL="742950" lvl="1" indent="-285750">
              <a:buClr>
                <a:srgbClr val="005596"/>
              </a:buClr>
              <a:buFont typeface="Wingdings" panose="05000000000000000000" pitchFamily="2" charset="2"/>
              <a:buChar char="Ø"/>
            </a:pPr>
            <a:r>
              <a:rPr lang="en-CA" sz="1600"/>
              <a:t>Reimbursements/transfers between departments</a:t>
            </a:r>
            <a:endParaRPr lang="en-CA" sz="1600">
              <a:cs typeface="Arial"/>
            </a:endParaRPr>
          </a:p>
          <a:p>
            <a:pPr marL="742950" lvl="1" indent="-285750">
              <a:buClr>
                <a:srgbClr val="005596"/>
              </a:buClr>
              <a:buFont typeface="Wingdings" panose="05000000000000000000" pitchFamily="2" charset="2"/>
              <a:buChar char="Ø"/>
            </a:pPr>
            <a:r>
              <a:rPr lang="en-CA" sz="1600"/>
              <a:t>Internal charges between departments within the University </a:t>
            </a:r>
            <a:endParaRPr lang="en-CA" sz="1600">
              <a:cs typeface="Arial"/>
            </a:endParaRPr>
          </a:p>
          <a:p>
            <a:pPr marL="1200150" lvl="2" indent="-285750">
              <a:buClr>
                <a:srgbClr val="005596"/>
              </a:buClr>
              <a:buFont typeface="Wingdings" panose="05000000000000000000" pitchFamily="2" charset="2"/>
              <a:buChar char="Ø"/>
            </a:pPr>
            <a:r>
              <a:rPr lang="en-CA" sz="1600"/>
              <a:t>For example, parking charging for services</a:t>
            </a:r>
            <a:endParaRPr lang="en-CA" sz="1600">
              <a:cs typeface="Arial"/>
            </a:endParaRP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31" name="TextBox 30">
            <a:extLst>
              <a:ext uri="{FF2B5EF4-FFF2-40B4-BE49-F238E27FC236}">
                <a16:creationId xmlns:a16="http://schemas.microsoft.com/office/drawing/2014/main" id="{A721FA01-8DC1-42B3-A1A9-22F3E0C62A01}"/>
              </a:ext>
            </a:extLst>
          </p:cNvPr>
          <p:cNvSpPr txBox="1"/>
          <p:nvPr/>
        </p:nvSpPr>
        <p:spPr>
          <a:xfrm>
            <a:off x="428625" y="2877525"/>
            <a:ext cx="8401050" cy="830997"/>
          </a:xfrm>
          <a:prstGeom prst="rect">
            <a:avLst/>
          </a:prstGeom>
          <a:noFill/>
        </p:spPr>
        <p:txBody>
          <a:bodyPr wrap="square" lIns="91440" tIns="45720" rIns="91440" bIns="45720" rtlCol="0" anchor="t">
            <a:spAutoFit/>
          </a:bodyPr>
          <a:lstStyle/>
          <a:p>
            <a:pPr marL="228600" indent="-228600">
              <a:buAutoNum type="arabicPeriod"/>
            </a:pPr>
            <a:r>
              <a:rPr lang="en-CA" sz="1600"/>
              <a:t>From the University of Windsor, Finance Department webpage (www.uwindsor.ca/finance), click on </a:t>
            </a:r>
            <a:r>
              <a:rPr lang="en-CA" sz="1600" b="1">
                <a:hlinkClick r:id="rId2"/>
              </a:rPr>
              <a:t>Resource Listing</a:t>
            </a:r>
            <a:r>
              <a:rPr lang="en-CA" sz="1600" b="1"/>
              <a:t> – </a:t>
            </a:r>
            <a:r>
              <a:rPr lang="en-CA" sz="1600"/>
              <a:t>located in the left hand column under </a:t>
            </a:r>
            <a:r>
              <a:rPr lang="en-CA" sz="1600" err="1"/>
              <a:t>UWinsite</a:t>
            </a:r>
            <a:r>
              <a:rPr lang="en-CA" sz="1600"/>
              <a:t> Finance </a:t>
            </a:r>
            <a:endParaRPr lang="en-CA" sz="1600" b="1"/>
          </a:p>
        </p:txBody>
      </p:sp>
      <p:pic>
        <p:nvPicPr>
          <p:cNvPr id="6" name="Picture 5">
            <a:extLst>
              <a:ext uri="{FF2B5EF4-FFF2-40B4-BE49-F238E27FC236}">
                <a16:creationId xmlns:a16="http://schemas.microsoft.com/office/drawing/2014/main" id="{839208B6-D222-4F75-B3AD-EE78B6841937}"/>
              </a:ext>
            </a:extLst>
          </p:cNvPr>
          <p:cNvPicPr>
            <a:picLocks noChangeAspect="1"/>
          </p:cNvPicPr>
          <p:nvPr/>
        </p:nvPicPr>
        <p:blipFill>
          <a:blip r:embed="rId3"/>
          <a:stretch>
            <a:fillRect/>
          </a:stretch>
        </p:blipFill>
        <p:spPr>
          <a:xfrm>
            <a:off x="3257436" y="3943283"/>
            <a:ext cx="2629128" cy="1569856"/>
          </a:xfrm>
          <a:prstGeom prst="rect">
            <a:avLst/>
          </a:prstGeom>
        </p:spPr>
      </p:pic>
    </p:spTree>
    <p:extLst>
      <p:ext uri="{BB962C8B-B14F-4D97-AF65-F5344CB8AC3E}">
        <p14:creationId xmlns:p14="http://schemas.microsoft.com/office/powerpoint/2010/main" val="1149213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24</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CREATE A JOURNAL ENTRY</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31" name="TextBox 30">
            <a:extLst>
              <a:ext uri="{FF2B5EF4-FFF2-40B4-BE49-F238E27FC236}">
                <a16:creationId xmlns:a16="http://schemas.microsoft.com/office/drawing/2014/main" id="{A721FA01-8DC1-42B3-A1A9-22F3E0C62A01}"/>
              </a:ext>
            </a:extLst>
          </p:cNvPr>
          <p:cNvSpPr txBox="1"/>
          <p:nvPr/>
        </p:nvSpPr>
        <p:spPr>
          <a:xfrm>
            <a:off x="266700" y="1295591"/>
            <a:ext cx="8610600" cy="1077218"/>
          </a:xfrm>
          <a:prstGeom prst="rect">
            <a:avLst/>
          </a:prstGeom>
          <a:noFill/>
        </p:spPr>
        <p:txBody>
          <a:bodyPr wrap="square" lIns="91440" tIns="45720" rIns="91440" bIns="45720" rtlCol="0" anchor="t">
            <a:spAutoFit/>
          </a:bodyPr>
          <a:lstStyle/>
          <a:p>
            <a:r>
              <a:rPr lang="en-US" sz="1600"/>
              <a:t>2. </a:t>
            </a:r>
            <a:r>
              <a:rPr lang="en-CA" sz="1600"/>
              <a:t>In a new tab open the University of Windsor, Finance Department webpage (</a:t>
            </a:r>
            <a:r>
              <a:rPr lang="en-CA" sz="1600">
                <a:hlinkClick r:id="rId2"/>
              </a:rPr>
              <a:t>www.uwindsor.ca/finance</a:t>
            </a:r>
            <a:r>
              <a:rPr lang="en-CA" sz="1600"/>
              <a:t>), click on </a:t>
            </a:r>
            <a:r>
              <a:rPr lang="en-CA" sz="1600" b="1">
                <a:hlinkClick r:id="rId3"/>
              </a:rPr>
              <a:t>Glossary of Policies, Procedures &amp; Forms</a:t>
            </a:r>
            <a:r>
              <a:rPr lang="en-CA" sz="1600" b="1"/>
              <a:t> –</a:t>
            </a:r>
            <a:r>
              <a:rPr lang="en-CA" sz="1600"/>
              <a:t> from the button on the front page or in the left-hand column</a:t>
            </a:r>
          </a:p>
          <a:p>
            <a:endParaRPr lang="en-CA" sz="1600"/>
          </a:p>
        </p:txBody>
      </p:sp>
      <p:pic>
        <p:nvPicPr>
          <p:cNvPr id="15" name="Picture 14">
            <a:extLst>
              <a:ext uri="{FF2B5EF4-FFF2-40B4-BE49-F238E27FC236}">
                <a16:creationId xmlns:a16="http://schemas.microsoft.com/office/drawing/2014/main" id="{DCEC12F5-9869-4BF5-ACAD-A3C45B7D4830}"/>
              </a:ext>
            </a:extLst>
          </p:cNvPr>
          <p:cNvPicPr>
            <a:picLocks noChangeAspect="1"/>
          </p:cNvPicPr>
          <p:nvPr/>
        </p:nvPicPr>
        <p:blipFill>
          <a:blip r:embed="rId4"/>
          <a:stretch>
            <a:fillRect/>
          </a:stretch>
        </p:blipFill>
        <p:spPr>
          <a:xfrm>
            <a:off x="1786097" y="2355153"/>
            <a:ext cx="2485714" cy="2495238"/>
          </a:xfrm>
          <a:prstGeom prst="rect">
            <a:avLst/>
          </a:prstGeom>
          <a:ln w="12700">
            <a:solidFill>
              <a:schemeClr val="accent4"/>
            </a:solidFill>
          </a:ln>
        </p:spPr>
      </p:pic>
      <p:pic>
        <p:nvPicPr>
          <p:cNvPr id="6" name="Picture 5">
            <a:extLst>
              <a:ext uri="{FF2B5EF4-FFF2-40B4-BE49-F238E27FC236}">
                <a16:creationId xmlns:a16="http://schemas.microsoft.com/office/drawing/2014/main" id="{C92DD407-3239-4B3A-9C8E-92EA1C711537}"/>
              </a:ext>
            </a:extLst>
          </p:cNvPr>
          <p:cNvPicPr>
            <a:picLocks noChangeAspect="1"/>
          </p:cNvPicPr>
          <p:nvPr/>
        </p:nvPicPr>
        <p:blipFill>
          <a:blip r:embed="rId5"/>
          <a:stretch>
            <a:fillRect/>
          </a:stretch>
        </p:blipFill>
        <p:spPr>
          <a:xfrm>
            <a:off x="4745885" y="2355153"/>
            <a:ext cx="2485714" cy="2495238"/>
          </a:xfrm>
          <a:prstGeom prst="rect">
            <a:avLst/>
          </a:prstGeom>
        </p:spPr>
      </p:pic>
    </p:spTree>
    <p:extLst>
      <p:ext uri="{BB962C8B-B14F-4D97-AF65-F5344CB8AC3E}">
        <p14:creationId xmlns:p14="http://schemas.microsoft.com/office/powerpoint/2010/main" val="1431067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25</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CREATE A JOURNAL ENTRY</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31" name="TextBox 30">
            <a:extLst>
              <a:ext uri="{FF2B5EF4-FFF2-40B4-BE49-F238E27FC236}">
                <a16:creationId xmlns:a16="http://schemas.microsoft.com/office/drawing/2014/main" id="{A721FA01-8DC1-42B3-A1A9-22F3E0C62A01}"/>
              </a:ext>
            </a:extLst>
          </p:cNvPr>
          <p:cNvSpPr txBox="1"/>
          <p:nvPr/>
        </p:nvSpPr>
        <p:spPr>
          <a:xfrm>
            <a:off x="266700" y="1295591"/>
            <a:ext cx="8610600" cy="830997"/>
          </a:xfrm>
          <a:prstGeom prst="rect">
            <a:avLst/>
          </a:prstGeom>
          <a:noFill/>
        </p:spPr>
        <p:txBody>
          <a:bodyPr wrap="square" rtlCol="0">
            <a:spAutoFit/>
          </a:bodyPr>
          <a:lstStyle/>
          <a:p>
            <a:r>
              <a:rPr lang="en-US" sz="1600"/>
              <a:t>3. In the Forms, Policies &amp; Reference Guides page, under the </a:t>
            </a:r>
            <a:r>
              <a:rPr lang="en-US" sz="1600" b="1"/>
              <a:t>Forms</a:t>
            </a:r>
            <a:r>
              <a:rPr lang="en-US" sz="1600"/>
              <a:t> section, click </a:t>
            </a:r>
            <a:r>
              <a:rPr lang="en-US" sz="1600" b="1"/>
              <a:t>General Accounting</a:t>
            </a:r>
            <a:endParaRPr lang="en-CA" sz="1600"/>
          </a:p>
          <a:p>
            <a:endParaRPr lang="en-CA" sz="1600"/>
          </a:p>
        </p:txBody>
      </p:sp>
      <p:pic>
        <p:nvPicPr>
          <p:cNvPr id="13" name="Picture 12">
            <a:extLst>
              <a:ext uri="{FF2B5EF4-FFF2-40B4-BE49-F238E27FC236}">
                <a16:creationId xmlns:a16="http://schemas.microsoft.com/office/drawing/2014/main" id="{C69DD40A-216C-4E46-8A5A-01714FCA725E}"/>
              </a:ext>
            </a:extLst>
          </p:cNvPr>
          <p:cNvPicPr>
            <a:picLocks noChangeAspect="1"/>
          </p:cNvPicPr>
          <p:nvPr/>
        </p:nvPicPr>
        <p:blipFill>
          <a:blip r:embed="rId2"/>
          <a:stretch>
            <a:fillRect/>
          </a:stretch>
        </p:blipFill>
        <p:spPr>
          <a:xfrm>
            <a:off x="676762" y="2126588"/>
            <a:ext cx="7790476" cy="1485714"/>
          </a:xfrm>
          <a:prstGeom prst="rect">
            <a:avLst/>
          </a:prstGeom>
          <a:ln w="12700">
            <a:solidFill>
              <a:schemeClr val="accent4"/>
            </a:solidFill>
          </a:ln>
        </p:spPr>
      </p:pic>
      <p:sp>
        <p:nvSpPr>
          <p:cNvPr id="16" name="TextBox 15">
            <a:extLst>
              <a:ext uri="{FF2B5EF4-FFF2-40B4-BE49-F238E27FC236}">
                <a16:creationId xmlns:a16="http://schemas.microsoft.com/office/drawing/2014/main" id="{4906955A-AFC0-4DE9-808F-A40EB035A284}"/>
              </a:ext>
            </a:extLst>
          </p:cNvPr>
          <p:cNvSpPr txBox="1"/>
          <p:nvPr/>
        </p:nvSpPr>
        <p:spPr>
          <a:xfrm>
            <a:off x="266700" y="3913108"/>
            <a:ext cx="8610600" cy="338554"/>
          </a:xfrm>
          <a:prstGeom prst="rect">
            <a:avLst/>
          </a:prstGeom>
          <a:noFill/>
        </p:spPr>
        <p:txBody>
          <a:bodyPr wrap="square" rtlCol="0">
            <a:spAutoFit/>
          </a:bodyPr>
          <a:lstStyle/>
          <a:p>
            <a:r>
              <a:rPr lang="en-US" sz="1600"/>
              <a:t>4. Click </a:t>
            </a:r>
            <a:r>
              <a:rPr lang="en-US" sz="1600" b="1"/>
              <a:t>GA01 – Journal Entry Template (Finance &amp; Campus Users)</a:t>
            </a:r>
            <a:r>
              <a:rPr lang="en-US" sz="1600"/>
              <a:t> to download</a:t>
            </a:r>
            <a:endParaRPr lang="en-CA" sz="1600"/>
          </a:p>
        </p:txBody>
      </p:sp>
      <p:pic>
        <p:nvPicPr>
          <p:cNvPr id="7" name="Picture 6">
            <a:extLst>
              <a:ext uri="{FF2B5EF4-FFF2-40B4-BE49-F238E27FC236}">
                <a16:creationId xmlns:a16="http://schemas.microsoft.com/office/drawing/2014/main" id="{F8E7AD31-F496-460B-88D9-8C5699D1A737}"/>
              </a:ext>
            </a:extLst>
          </p:cNvPr>
          <p:cNvPicPr>
            <a:picLocks noChangeAspect="1"/>
          </p:cNvPicPr>
          <p:nvPr/>
        </p:nvPicPr>
        <p:blipFill>
          <a:blip r:embed="rId3"/>
          <a:stretch>
            <a:fillRect/>
          </a:stretch>
        </p:blipFill>
        <p:spPr>
          <a:xfrm>
            <a:off x="676762" y="4389395"/>
            <a:ext cx="7790476" cy="1404307"/>
          </a:xfrm>
          <a:prstGeom prst="rect">
            <a:avLst/>
          </a:prstGeom>
        </p:spPr>
      </p:pic>
    </p:spTree>
    <p:extLst>
      <p:ext uri="{BB962C8B-B14F-4D97-AF65-F5344CB8AC3E}">
        <p14:creationId xmlns:p14="http://schemas.microsoft.com/office/powerpoint/2010/main" val="26651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26</a:t>
            </a:fld>
            <a:endParaRPr lang="en-US">
              <a:solidFill>
                <a:prstClr val="black">
                  <a:tint val="75000"/>
                </a:prstClr>
              </a:solidFill>
            </a:endParaRPr>
          </a:p>
        </p:txBody>
      </p:sp>
      <p:sp>
        <p:nvSpPr>
          <p:cNvPr id="4" name="Title 1"/>
          <p:cNvSpPr txBox="1">
            <a:spLocks/>
          </p:cNvSpPr>
          <p:nvPr/>
        </p:nvSpPr>
        <p:spPr>
          <a:xfrm>
            <a:off x="0" y="22864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CREATE A JOURNAL ENTRY</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31" name="TextBox 30">
            <a:extLst>
              <a:ext uri="{FF2B5EF4-FFF2-40B4-BE49-F238E27FC236}">
                <a16:creationId xmlns:a16="http://schemas.microsoft.com/office/drawing/2014/main" id="{A721FA01-8DC1-42B3-A1A9-22F3E0C62A01}"/>
              </a:ext>
            </a:extLst>
          </p:cNvPr>
          <p:cNvSpPr txBox="1"/>
          <p:nvPr/>
        </p:nvSpPr>
        <p:spPr>
          <a:xfrm>
            <a:off x="266699" y="877360"/>
            <a:ext cx="8610600" cy="3385542"/>
          </a:xfrm>
          <a:prstGeom prst="rect">
            <a:avLst/>
          </a:prstGeom>
          <a:noFill/>
        </p:spPr>
        <p:txBody>
          <a:bodyPr wrap="square" numCol="2" rtlCol="0">
            <a:spAutoFit/>
          </a:bodyPr>
          <a:lstStyle/>
          <a:p>
            <a:r>
              <a:rPr lang="en-US" sz="1400"/>
              <a:t>5. Fill in all necessary fields  </a:t>
            </a:r>
          </a:p>
          <a:p>
            <a:pPr marL="628650" lvl="1" indent="-171450">
              <a:buFont typeface="Arial" panose="020B0604020202020204" pitchFamily="34" charset="0"/>
              <a:buChar char="•"/>
            </a:pPr>
            <a:r>
              <a:rPr lang="en-US" sz="1400" b="1"/>
              <a:t>Fund</a:t>
            </a:r>
            <a:r>
              <a:rPr lang="en-US" sz="1400"/>
              <a:t> – 2 numbers</a:t>
            </a:r>
          </a:p>
          <a:p>
            <a:pPr marL="628650" lvl="1" indent="-171450">
              <a:buFont typeface="Arial" panose="020B0604020202020204" pitchFamily="34" charset="0"/>
              <a:buChar char="•"/>
            </a:pPr>
            <a:r>
              <a:rPr lang="en-US" sz="1400" b="1"/>
              <a:t>Department</a:t>
            </a:r>
            <a:r>
              <a:rPr lang="en-US" sz="1400"/>
              <a:t> – 4 numbers </a:t>
            </a:r>
          </a:p>
          <a:p>
            <a:pPr marL="628650" lvl="1" indent="-171450">
              <a:buFont typeface="Arial" panose="020B0604020202020204" pitchFamily="34" charset="0"/>
              <a:buChar char="•"/>
            </a:pPr>
            <a:r>
              <a:rPr lang="en-US" sz="1400" b="1"/>
              <a:t>Program</a:t>
            </a:r>
            <a:r>
              <a:rPr lang="en-US" sz="1400"/>
              <a:t> – 5 numbers </a:t>
            </a:r>
          </a:p>
          <a:p>
            <a:pPr marL="628650" lvl="1" indent="-171450">
              <a:buFont typeface="Arial" panose="020B0604020202020204" pitchFamily="34" charset="0"/>
              <a:buChar char="•"/>
            </a:pPr>
            <a:r>
              <a:rPr lang="en-US" sz="1400" b="1"/>
              <a:t>Project</a:t>
            </a:r>
            <a:r>
              <a:rPr lang="en-US" sz="1400"/>
              <a:t> – 6 numbers</a:t>
            </a:r>
          </a:p>
          <a:p>
            <a:pPr marL="628650" lvl="1" indent="-171450">
              <a:buFont typeface="Arial" panose="020B0604020202020204" pitchFamily="34" charset="0"/>
              <a:buChar char="•"/>
            </a:pPr>
            <a:r>
              <a:rPr lang="en-US" sz="1400" b="1"/>
              <a:t>Natural Account </a:t>
            </a:r>
            <a:r>
              <a:rPr lang="en-US" sz="1400"/>
              <a:t>– 5 numbers </a:t>
            </a:r>
          </a:p>
          <a:p>
            <a:pPr marL="628650" lvl="1" indent="-171450">
              <a:buFont typeface="Arial" panose="020B0604020202020204" pitchFamily="34" charset="0"/>
              <a:buChar char="•"/>
            </a:pPr>
            <a:r>
              <a:rPr lang="en-US" sz="1400" b="1"/>
              <a:t>Classification</a:t>
            </a:r>
            <a:r>
              <a:rPr lang="en-US" sz="1400"/>
              <a:t> – 3 numbers </a:t>
            </a:r>
          </a:p>
          <a:p>
            <a:pPr marL="628650" lvl="1" indent="-171450">
              <a:buFont typeface="Arial" panose="020B0604020202020204" pitchFamily="34" charset="0"/>
              <a:buChar char="•"/>
            </a:pPr>
            <a:r>
              <a:rPr lang="en-US" sz="1400" b="1"/>
              <a:t>Interfund</a:t>
            </a:r>
            <a:r>
              <a:rPr lang="en-US" sz="1400"/>
              <a:t> – 2 numbers </a:t>
            </a:r>
          </a:p>
          <a:p>
            <a:pPr marL="628650" lvl="1" indent="-171450">
              <a:buFont typeface="Arial" panose="020B0604020202020204" pitchFamily="34" charset="0"/>
              <a:buChar char="•"/>
            </a:pPr>
            <a:r>
              <a:rPr lang="en-US" sz="1400" b="1"/>
              <a:t>Future Use </a:t>
            </a:r>
            <a:r>
              <a:rPr lang="en-US" sz="1400"/>
              <a:t>– 3 numbers </a:t>
            </a:r>
          </a:p>
          <a:p>
            <a:pPr marL="628650" lvl="1" indent="-171450">
              <a:buFont typeface="Arial" panose="020B0604020202020204" pitchFamily="34" charset="0"/>
              <a:buChar char="•"/>
            </a:pPr>
            <a:r>
              <a:rPr lang="en-US" sz="1400" b="1"/>
              <a:t>Currency</a:t>
            </a:r>
            <a:r>
              <a:rPr lang="en-US" sz="1400"/>
              <a:t>, </a:t>
            </a:r>
            <a:r>
              <a:rPr lang="en-US" sz="1400" b="1"/>
              <a:t>Entered</a:t>
            </a:r>
            <a:r>
              <a:rPr lang="en-US" sz="1400"/>
              <a:t> </a:t>
            </a:r>
            <a:r>
              <a:rPr lang="en-US" sz="1400" b="1"/>
              <a:t>Debit</a:t>
            </a:r>
            <a:r>
              <a:rPr lang="en-US" sz="1400"/>
              <a:t>/</a:t>
            </a:r>
            <a:r>
              <a:rPr lang="en-US" sz="1400" b="1"/>
              <a:t>Credit</a:t>
            </a:r>
            <a:r>
              <a:rPr lang="en-US" sz="1400"/>
              <a:t> and Line Description (not mandatory but highly recommended)	</a:t>
            </a:r>
          </a:p>
          <a:p>
            <a:pPr lvl="1"/>
            <a:endParaRPr lang="en-US" sz="1400"/>
          </a:p>
          <a:p>
            <a:endParaRPr lang="en-US" sz="1400" b="1">
              <a:solidFill>
                <a:schemeClr val="accent4"/>
              </a:solidFill>
            </a:endParaRPr>
          </a:p>
          <a:p>
            <a:endParaRPr lang="en-US" sz="1400" b="1">
              <a:solidFill>
                <a:schemeClr val="accent4"/>
              </a:solidFill>
            </a:endParaRPr>
          </a:p>
          <a:p>
            <a:endParaRPr lang="en-US" sz="1400" b="1">
              <a:solidFill>
                <a:schemeClr val="accent4"/>
              </a:solidFill>
            </a:endParaRPr>
          </a:p>
          <a:p>
            <a:endParaRPr lang="en-US" sz="1400" b="1">
              <a:solidFill>
                <a:schemeClr val="accent4"/>
              </a:solidFill>
            </a:endParaRPr>
          </a:p>
          <a:p>
            <a:endParaRPr lang="en-US" sz="1400" b="1">
              <a:solidFill>
                <a:schemeClr val="accent4"/>
              </a:solidFill>
            </a:endParaRPr>
          </a:p>
          <a:p>
            <a:r>
              <a:rPr lang="en-US" sz="1400" b="1">
                <a:solidFill>
                  <a:schemeClr val="accent4"/>
                </a:solidFill>
              </a:rPr>
              <a:t>NOTE: </a:t>
            </a:r>
            <a:r>
              <a:rPr lang="en-US" sz="1400"/>
              <a:t>Projects and programs are mutually exclusive, if you have one, you cannot have the other </a:t>
            </a:r>
          </a:p>
          <a:p>
            <a:endParaRPr lang="en-US" sz="1400"/>
          </a:p>
          <a:p>
            <a:endParaRPr lang="en-US" sz="1400"/>
          </a:p>
          <a:p>
            <a:r>
              <a:rPr lang="en-US" sz="1400"/>
              <a:t>Each Line should have Either a Debit </a:t>
            </a:r>
            <a:r>
              <a:rPr lang="en-US" sz="1400" b="1"/>
              <a:t>OR </a:t>
            </a:r>
            <a:r>
              <a:rPr lang="en-US" sz="1400"/>
              <a:t>a Credit</a:t>
            </a:r>
            <a:endParaRPr lang="en-CA" sz="1400"/>
          </a:p>
          <a:p>
            <a:pPr lvl="1"/>
            <a:endParaRPr lang="en-US" sz="1400"/>
          </a:p>
          <a:p>
            <a:endParaRPr lang="en-CA"/>
          </a:p>
        </p:txBody>
      </p:sp>
      <p:pic>
        <p:nvPicPr>
          <p:cNvPr id="15" name="Picture 14">
            <a:extLst>
              <a:ext uri="{FF2B5EF4-FFF2-40B4-BE49-F238E27FC236}">
                <a16:creationId xmlns:a16="http://schemas.microsoft.com/office/drawing/2014/main" id="{CB5EE2DB-DDE2-44F5-BE51-8E828819BB2B}"/>
              </a:ext>
            </a:extLst>
          </p:cNvPr>
          <p:cNvPicPr>
            <a:picLocks noChangeAspect="1"/>
          </p:cNvPicPr>
          <p:nvPr/>
        </p:nvPicPr>
        <p:blipFill rotWithShape="1">
          <a:blip r:embed="rId2"/>
          <a:srcRect b="32302"/>
          <a:stretch/>
        </p:blipFill>
        <p:spPr>
          <a:xfrm>
            <a:off x="370111" y="3570142"/>
            <a:ext cx="8321223" cy="2768600"/>
          </a:xfrm>
          <a:prstGeom prst="rect">
            <a:avLst/>
          </a:prstGeom>
          <a:ln w="12700">
            <a:solidFill>
              <a:schemeClr val="accent4"/>
            </a:solidFill>
          </a:ln>
        </p:spPr>
      </p:pic>
    </p:spTree>
    <p:extLst>
      <p:ext uri="{BB962C8B-B14F-4D97-AF65-F5344CB8AC3E}">
        <p14:creationId xmlns:p14="http://schemas.microsoft.com/office/powerpoint/2010/main" val="1112938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27</a:t>
            </a:fld>
            <a:endParaRPr lang="en-US">
              <a:solidFill>
                <a:prstClr val="black">
                  <a:tint val="75000"/>
                </a:prstClr>
              </a:solidFill>
            </a:endParaRPr>
          </a:p>
        </p:txBody>
      </p:sp>
      <p:sp>
        <p:nvSpPr>
          <p:cNvPr id="4" name="Title 1"/>
          <p:cNvSpPr txBox="1">
            <a:spLocks/>
          </p:cNvSpPr>
          <p:nvPr/>
        </p:nvSpPr>
        <p:spPr>
          <a:xfrm>
            <a:off x="0" y="22864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CREATE A JOURNAL ENTRY</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31" name="TextBox 30">
            <a:extLst>
              <a:ext uri="{FF2B5EF4-FFF2-40B4-BE49-F238E27FC236}">
                <a16:creationId xmlns:a16="http://schemas.microsoft.com/office/drawing/2014/main" id="{A721FA01-8DC1-42B3-A1A9-22F3E0C62A01}"/>
              </a:ext>
            </a:extLst>
          </p:cNvPr>
          <p:cNvSpPr txBox="1"/>
          <p:nvPr/>
        </p:nvSpPr>
        <p:spPr>
          <a:xfrm>
            <a:off x="338099" y="972847"/>
            <a:ext cx="8610600" cy="892552"/>
          </a:xfrm>
          <a:prstGeom prst="rect">
            <a:avLst/>
          </a:prstGeom>
          <a:noFill/>
        </p:spPr>
        <p:txBody>
          <a:bodyPr wrap="square" rtlCol="0">
            <a:spAutoFit/>
          </a:bodyPr>
          <a:lstStyle/>
          <a:p>
            <a:r>
              <a:rPr lang="en-US" sz="1600"/>
              <a:t>6. Once completed, save spreadsheet and back up. </a:t>
            </a:r>
            <a:endParaRPr lang="en-CA" sz="1600"/>
          </a:p>
          <a:p>
            <a:pPr lvl="1"/>
            <a:endParaRPr lang="en-US" sz="1600"/>
          </a:p>
          <a:p>
            <a:endParaRPr lang="en-CA" sz="2000"/>
          </a:p>
        </p:txBody>
      </p:sp>
      <p:sp>
        <p:nvSpPr>
          <p:cNvPr id="12" name="TextBox 11">
            <a:extLst>
              <a:ext uri="{FF2B5EF4-FFF2-40B4-BE49-F238E27FC236}">
                <a16:creationId xmlns:a16="http://schemas.microsoft.com/office/drawing/2014/main" id="{EAF8B28B-E50A-4710-96B3-B00E5D7FB48A}"/>
              </a:ext>
            </a:extLst>
          </p:cNvPr>
          <p:cNvSpPr txBox="1"/>
          <p:nvPr/>
        </p:nvSpPr>
        <p:spPr>
          <a:xfrm>
            <a:off x="595538" y="1352833"/>
            <a:ext cx="8088268" cy="2800767"/>
          </a:xfrm>
          <a:prstGeom prst="rect">
            <a:avLst/>
          </a:prstGeom>
          <a:noFill/>
          <a:ln w="12700">
            <a:solidFill>
              <a:schemeClr val="accent1"/>
            </a:solidFill>
          </a:ln>
        </p:spPr>
        <p:txBody>
          <a:bodyPr wrap="square" rtlCol="0">
            <a:spAutoFit/>
          </a:bodyPr>
          <a:lstStyle/>
          <a:p>
            <a:r>
              <a:rPr lang="en-US" sz="1600" b="1">
                <a:solidFill>
                  <a:schemeClr val="accent4"/>
                </a:solidFill>
              </a:rPr>
              <a:t>NOTE</a:t>
            </a:r>
            <a:r>
              <a:rPr lang="en-US" sz="1600"/>
              <a:t>: What Constitutes Proper Backup?</a:t>
            </a:r>
          </a:p>
          <a:p>
            <a:pPr marL="742950" lvl="1" indent="-285750">
              <a:buFont typeface="Arial" panose="020B0604020202020204" pitchFamily="34" charset="0"/>
              <a:buChar char="•"/>
            </a:pPr>
            <a:r>
              <a:rPr lang="en-CA" sz="1600"/>
              <a:t>Emails from departments approving a charge and/or providing an account number</a:t>
            </a:r>
          </a:p>
          <a:p>
            <a:pPr marL="742950" lvl="1" indent="-285750">
              <a:buFont typeface="Arial" panose="020B0604020202020204" pitchFamily="34" charset="0"/>
              <a:buChar char="•"/>
            </a:pPr>
            <a:r>
              <a:rPr lang="en-CA" sz="1600"/>
              <a:t>Meeting minutes</a:t>
            </a:r>
          </a:p>
          <a:p>
            <a:pPr marL="742950" lvl="1" indent="-285750">
              <a:buFont typeface="Arial" panose="020B0604020202020204" pitchFamily="34" charset="0"/>
              <a:buChar char="•"/>
            </a:pPr>
            <a:r>
              <a:rPr lang="en-CA" sz="1600"/>
              <a:t>Working copy of spreadsheets calculating amounts</a:t>
            </a:r>
          </a:p>
          <a:p>
            <a:pPr marL="742950" lvl="1" indent="-285750">
              <a:buFont typeface="Arial" panose="020B0604020202020204" pitchFamily="34" charset="0"/>
              <a:buChar char="•"/>
            </a:pPr>
            <a:r>
              <a:rPr lang="en-CA" sz="1600"/>
              <a:t>Invoices/receipts</a:t>
            </a:r>
          </a:p>
          <a:p>
            <a:pPr marL="742950" lvl="1" indent="-285750">
              <a:buFont typeface="Arial" panose="020B0604020202020204" pitchFamily="34" charset="0"/>
              <a:buChar char="•"/>
            </a:pPr>
            <a:r>
              <a:rPr lang="en-CA" sz="1600"/>
              <a:t>Any internal forms you may have</a:t>
            </a:r>
          </a:p>
          <a:p>
            <a:pPr marL="742950" lvl="1" indent="-285750">
              <a:buFont typeface="Arial" panose="020B0604020202020204" pitchFamily="34" charset="0"/>
              <a:buChar char="•"/>
            </a:pPr>
            <a:r>
              <a:rPr lang="en-CA" sz="1600"/>
              <a:t>External system reports (external to UWinsite Finance such as Forte or </a:t>
            </a:r>
            <a:r>
              <a:rPr lang="en-CA" sz="1600" err="1"/>
              <a:t>Bookware</a:t>
            </a:r>
            <a:r>
              <a:rPr lang="en-CA" sz="1600"/>
              <a:t>)</a:t>
            </a:r>
          </a:p>
          <a:p>
            <a:pPr marL="742950" lvl="1" indent="-285750">
              <a:buFont typeface="Arial" panose="020B0604020202020204" pitchFamily="34" charset="0"/>
              <a:buChar char="•"/>
            </a:pPr>
            <a:r>
              <a:rPr lang="en-CA" sz="1600"/>
              <a:t>System Generated Account Analysis Report</a:t>
            </a:r>
          </a:p>
          <a:p>
            <a:pPr marL="742950" lvl="1" indent="-285750">
              <a:buFont typeface="Arial" panose="020B0604020202020204" pitchFamily="34" charset="0"/>
              <a:buChar char="•"/>
            </a:pPr>
            <a:r>
              <a:rPr lang="en-CA" sz="1600"/>
              <a:t>Or simply a detailed description of what the entry is trying to accomplish</a:t>
            </a:r>
          </a:p>
        </p:txBody>
      </p:sp>
      <p:sp>
        <p:nvSpPr>
          <p:cNvPr id="13" name="TextBox 12">
            <a:extLst>
              <a:ext uri="{FF2B5EF4-FFF2-40B4-BE49-F238E27FC236}">
                <a16:creationId xmlns:a16="http://schemas.microsoft.com/office/drawing/2014/main" id="{153C0BA5-9F42-402A-92B9-66C8AB409C9F}"/>
              </a:ext>
            </a:extLst>
          </p:cNvPr>
          <p:cNvSpPr txBox="1"/>
          <p:nvPr/>
        </p:nvSpPr>
        <p:spPr>
          <a:xfrm>
            <a:off x="370111" y="4505924"/>
            <a:ext cx="8610600" cy="338554"/>
          </a:xfrm>
          <a:prstGeom prst="rect">
            <a:avLst/>
          </a:prstGeom>
          <a:noFill/>
        </p:spPr>
        <p:txBody>
          <a:bodyPr wrap="square" lIns="91440" tIns="45720" rIns="91440" bIns="45720" rtlCol="0" anchor="t">
            <a:spAutoFit/>
          </a:bodyPr>
          <a:lstStyle/>
          <a:p>
            <a:r>
              <a:rPr lang="en-US" sz="1600"/>
              <a:t>7. Open a </a:t>
            </a:r>
            <a:r>
              <a:rPr lang="en-US" sz="1600">
                <a:hlinkClick r:id="rId2"/>
              </a:rPr>
              <a:t>ticket</a:t>
            </a:r>
            <a:r>
              <a:rPr lang="en-US" sz="1600"/>
              <a:t> through Team Dynamix </a:t>
            </a:r>
            <a:endParaRPr lang="en-US" sz="1600" b="1">
              <a:solidFill>
                <a:schemeClr val="accent4"/>
              </a:solidFill>
              <a:cs typeface="Arial"/>
            </a:endParaRPr>
          </a:p>
        </p:txBody>
      </p:sp>
      <p:sp>
        <p:nvSpPr>
          <p:cNvPr id="16" name="TextBox 15">
            <a:extLst>
              <a:ext uri="{FF2B5EF4-FFF2-40B4-BE49-F238E27FC236}">
                <a16:creationId xmlns:a16="http://schemas.microsoft.com/office/drawing/2014/main" id="{AFDB0EE7-F04E-403D-9B48-8B3250C4351C}"/>
              </a:ext>
            </a:extLst>
          </p:cNvPr>
          <p:cNvSpPr txBox="1"/>
          <p:nvPr/>
        </p:nvSpPr>
        <p:spPr>
          <a:xfrm>
            <a:off x="619601" y="5282756"/>
            <a:ext cx="8088268" cy="830997"/>
          </a:xfrm>
          <a:prstGeom prst="rect">
            <a:avLst/>
          </a:prstGeom>
          <a:noFill/>
          <a:ln w="12700">
            <a:solidFill>
              <a:schemeClr val="accent1"/>
            </a:solidFill>
          </a:ln>
        </p:spPr>
        <p:txBody>
          <a:bodyPr wrap="square" lIns="91440" tIns="45720" rIns="91440" bIns="45720" rtlCol="0" anchor="t">
            <a:spAutoFit/>
          </a:bodyPr>
          <a:lstStyle/>
          <a:p>
            <a:r>
              <a:rPr lang="en-US" sz="1600" b="1">
                <a:solidFill>
                  <a:schemeClr val="accent4"/>
                </a:solidFill>
              </a:rPr>
              <a:t>NOTE: </a:t>
            </a:r>
            <a:r>
              <a:rPr lang="en-US" sz="1600"/>
              <a:t>For any additional help: </a:t>
            </a:r>
          </a:p>
          <a:p>
            <a:pPr marL="171450" indent="-171450">
              <a:buFont typeface="Arial" panose="020B0604020202020204" pitchFamily="34" charset="0"/>
              <a:buChar char="•"/>
            </a:pPr>
            <a:r>
              <a:rPr lang="en-US" sz="1600">
                <a:solidFill>
                  <a:srgbClr val="000000"/>
                </a:solidFill>
                <a:cs typeface="Arial"/>
              </a:rPr>
              <a:t>Visit the knowledge-based article: </a:t>
            </a:r>
            <a:r>
              <a:rPr lang="en-US" sz="1600">
                <a:ea typeface="+mn-lt"/>
                <a:cs typeface="+mn-lt"/>
                <a:hlinkClick r:id="rId3"/>
              </a:rPr>
              <a:t>https://uwindsor.teamdynamix.com/TDClient/1975/Portal/KB/ArticleDet?ID=146078</a:t>
            </a:r>
            <a:r>
              <a:rPr lang="en-US" sz="1600">
                <a:ea typeface="+mn-lt"/>
                <a:cs typeface="+mn-lt"/>
              </a:rPr>
              <a:t> </a:t>
            </a:r>
            <a:endParaRPr lang="en-US" sz="1600">
              <a:solidFill>
                <a:srgbClr val="000000"/>
              </a:solidFill>
              <a:cs typeface="Arial"/>
            </a:endParaRPr>
          </a:p>
        </p:txBody>
      </p:sp>
    </p:spTree>
    <p:extLst>
      <p:ext uri="{BB962C8B-B14F-4D97-AF65-F5344CB8AC3E}">
        <p14:creationId xmlns:p14="http://schemas.microsoft.com/office/powerpoint/2010/main" val="2623704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7569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EEF47-C387-4D10-A30F-0E4353550E4D}"/>
              </a:ext>
            </a:extLst>
          </p:cNvPr>
          <p:cNvSpPr txBox="1"/>
          <p:nvPr/>
        </p:nvSpPr>
        <p:spPr>
          <a:xfrm>
            <a:off x="552450" y="2890391"/>
            <a:ext cx="8039100" cy="1077218"/>
          </a:xfrm>
          <a:prstGeom prst="rect">
            <a:avLst/>
          </a:prstGeom>
          <a:noFill/>
        </p:spPr>
        <p:txBody>
          <a:bodyPr wrap="square" rtlCol="0">
            <a:spAutoFit/>
          </a:bodyPr>
          <a:lstStyle/>
          <a:p>
            <a:pPr algn="ctr"/>
            <a:r>
              <a:rPr lang="en-CA" sz="3200" b="1">
                <a:solidFill>
                  <a:srgbClr val="FFCF05"/>
                </a:solidFill>
              </a:rPr>
              <a:t>Matching Natural Accounts </a:t>
            </a:r>
          </a:p>
          <a:p>
            <a:pPr algn="ctr"/>
            <a:r>
              <a:rPr lang="en-CA" sz="3200" b="1">
                <a:solidFill>
                  <a:srgbClr val="FFCF05"/>
                </a:solidFill>
              </a:rPr>
              <a:t>to Internal Charges</a:t>
            </a:r>
            <a:endParaRPr lang="en-CA" sz="2800" b="1" u="sng">
              <a:solidFill>
                <a:schemeClr val="bg1"/>
              </a:solidFill>
            </a:endParaRPr>
          </a:p>
        </p:txBody>
      </p:sp>
    </p:spTree>
    <p:extLst>
      <p:ext uri="{BB962C8B-B14F-4D97-AF65-F5344CB8AC3E}">
        <p14:creationId xmlns:p14="http://schemas.microsoft.com/office/powerpoint/2010/main" val="1518704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29</a:t>
            </a:fld>
            <a:endParaRPr lang="en-US">
              <a:solidFill>
                <a:prstClr val="black">
                  <a:tint val="75000"/>
                </a:prstClr>
              </a:solidFill>
            </a:endParaRP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pic>
        <p:nvPicPr>
          <p:cNvPr id="9" name="Picture 8">
            <a:extLst>
              <a:ext uri="{FF2B5EF4-FFF2-40B4-BE49-F238E27FC236}">
                <a16:creationId xmlns:a16="http://schemas.microsoft.com/office/drawing/2014/main" id="{1BEC9069-D1FD-4D3D-AEE4-FA79756EC4AB}"/>
              </a:ext>
            </a:extLst>
          </p:cNvPr>
          <p:cNvPicPr>
            <a:picLocks noChangeAspect="1"/>
          </p:cNvPicPr>
          <p:nvPr/>
        </p:nvPicPr>
        <p:blipFill>
          <a:blip r:embed="rId2"/>
          <a:stretch>
            <a:fillRect/>
          </a:stretch>
        </p:blipFill>
        <p:spPr>
          <a:xfrm>
            <a:off x="1445423" y="136520"/>
            <a:ext cx="6096240" cy="6345560"/>
          </a:xfrm>
          <a:prstGeom prst="rect">
            <a:avLst/>
          </a:prstGeom>
        </p:spPr>
      </p:pic>
    </p:spTree>
    <p:extLst>
      <p:ext uri="{BB962C8B-B14F-4D97-AF65-F5344CB8AC3E}">
        <p14:creationId xmlns:p14="http://schemas.microsoft.com/office/powerpoint/2010/main" val="205553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prstClr val="black">
                    <a:tint val="75000"/>
                  </a:prstClr>
                </a:solidFill>
              </a:rPr>
              <a:t>Back to Basics</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3</a:t>
            </a:fld>
            <a:endParaRPr lang="en-US">
              <a:solidFill>
                <a:prstClr val="black">
                  <a:tint val="75000"/>
                </a:prstClr>
              </a:solidFill>
            </a:endParaRPr>
          </a:p>
        </p:txBody>
      </p:sp>
      <p:sp>
        <p:nvSpPr>
          <p:cNvPr id="4" name="Title 1"/>
          <p:cNvSpPr txBox="1">
            <a:spLocks/>
          </p:cNvSpPr>
          <p:nvPr/>
        </p:nvSpPr>
        <p:spPr>
          <a:xfrm>
            <a:off x="0" y="1169055"/>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endParaRPr lang="en-US" sz="2800" b="1">
              <a:solidFill>
                <a:schemeClr val="accent1"/>
              </a:solidFill>
            </a:endParaRPr>
          </a:p>
        </p:txBody>
      </p:sp>
      <p:sp>
        <p:nvSpPr>
          <p:cNvPr id="5" name="Title 1"/>
          <p:cNvSpPr txBox="1">
            <a:spLocks/>
          </p:cNvSpPr>
          <p:nvPr/>
        </p:nvSpPr>
        <p:spPr>
          <a:xfrm>
            <a:off x="0" y="336605"/>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SCOTIABANK VISA PURCHASING CARD</a:t>
            </a:r>
          </a:p>
        </p:txBody>
      </p:sp>
      <p:grpSp>
        <p:nvGrpSpPr>
          <p:cNvPr id="26" name="Group 25"/>
          <p:cNvGrpSpPr/>
          <p:nvPr/>
        </p:nvGrpSpPr>
        <p:grpSpPr>
          <a:xfrm>
            <a:off x="384860" y="1159181"/>
            <a:ext cx="2001723" cy="1338577"/>
            <a:chOff x="3695403" y="2852208"/>
            <a:chExt cx="2042719" cy="981148"/>
          </a:xfrm>
        </p:grpSpPr>
        <p:grpSp>
          <p:nvGrpSpPr>
            <p:cNvPr id="25" name="Group 24"/>
            <p:cNvGrpSpPr/>
            <p:nvPr/>
          </p:nvGrpSpPr>
          <p:grpSpPr>
            <a:xfrm>
              <a:off x="3695403" y="2852208"/>
              <a:ext cx="2042719" cy="981148"/>
              <a:chOff x="3695403" y="2852208"/>
              <a:chExt cx="2042719" cy="981148"/>
            </a:xfrm>
          </p:grpSpPr>
          <p:pic>
            <p:nvPicPr>
              <p:cNvPr id="1028" name="Picture 4" descr="Image result for april red and white CALENDA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403" y="2852208"/>
                <a:ext cx="1159814" cy="98114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988975" y="3370647"/>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3806327" y="3034358"/>
                <a:ext cx="958467" cy="124604"/>
              </a:xfrm>
              <a:prstGeom prst="rect">
                <a:avLst/>
              </a:prstGeom>
              <a:noFill/>
            </p:spPr>
            <p:txBody>
              <a:bodyPr wrap="square" rtlCol="0">
                <a:spAutoFit/>
              </a:bodyPr>
              <a:lstStyle/>
              <a:p>
                <a:pPr algn="ctr"/>
                <a:r>
                  <a:rPr lang="en-CA" sz="1200" b="1"/>
                  <a:t>APRIL</a:t>
                </a:r>
              </a:p>
            </p:txBody>
          </p:sp>
        </p:grpSp>
        <p:sp>
          <p:nvSpPr>
            <p:cNvPr id="23" name="TextBox 22"/>
            <p:cNvSpPr txBox="1"/>
            <p:nvPr/>
          </p:nvSpPr>
          <p:spPr>
            <a:xfrm>
              <a:off x="3794487" y="3232786"/>
              <a:ext cx="933091" cy="527879"/>
            </a:xfrm>
            <a:prstGeom prst="rect">
              <a:avLst/>
            </a:prstGeom>
            <a:solidFill>
              <a:srgbClr val="FFFFFF"/>
            </a:solidFill>
          </p:spPr>
          <p:txBody>
            <a:bodyPr wrap="square" rtlCol="0">
              <a:spAutoFit/>
            </a:bodyPr>
            <a:lstStyle/>
            <a:p>
              <a:pPr algn="ctr"/>
              <a:r>
                <a:rPr lang="en-CA" sz="4001" dirty="0"/>
                <a:t>15</a:t>
              </a:r>
            </a:p>
          </p:txBody>
        </p:sp>
      </p:grpSp>
      <p:sp>
        <p:nvSpPr>
          <p:cNvPr id="32" name="TextBox 31"/>
          <p:cNvSpPr txBox="1"/>
          <p:nvPr/>
        </p:nvSpPr>
        <p:spPr>
          <a:xfrm>
            <a:off x="1994916" y="1173802"/>
            <a:ext cx="6698256" cy="1631216"/>
          </a:xfrm>
          <a:prstGeom prst="rect">
            <a:avLst/>
          </a:prstGeom>
          <a:noFill/>
        </p:spPr>
        <p:txBody>
          <a:bodyPr wrap="square" lIns="91440" tIns="45720" rIns="91440" bIns="45720" rtlCol="0" anchor="t">
            <a:spAutoFit/>
          </a:bodyPr>
          <a:lstStyle/>
          <a:p>
            <a:r>
              <a:rPr lang="en-CA" sz="2000" b="1">
                <a:solidFill>
                  <a:srgbClr val="005596"/>
                </a:solidFill>
              </a:rPr>
              <a:t>STATEMENT CYCLE ENDS</a:t>
            </a:r>
          </a:p>
          <a:p>
            <a:pPr marL="285750" indent="-285750">
              <a:buClr>
                <a:srgbClr val="005596"/>
              </a:buClr>
              <a:buFont typeface="Wingdings" panose="05000000000000000000" pitchFamily="2" charset="2"/>
              <a:buChar char="Ø"/>
            </a:pPr>
            <a:r>
              <a:rPr lang="en-CA" sz="1600"/>
              <a:t>Transactions incurred between </a:t>
            </a:r>
            <a:r>
              <a:rPr lang="en-CA" sz="1600" b="1"/>
              <a:t>April 16 </a:t>
            </a:r>
            <a:r>
              <a:rPr lang="en-CA" sz="1600"/>
              <a:t>and </a:t>
            </a:r>
            <a:r>
              <a:rPr lang="en-CA" sz="1600" b="1"/>
              <a:t>April 30 </a:t>
            </a:r>
            <a:r>
              <a:rPr lang="en-CA" sz="1600"/>
              <a:t>will be recorded in the next fiscal year's general ledger. </a:t>
            </a:r>
            <a:endParaRPr lang="en-CA" sz="1600">
              <a:cs typeface="Arial"/>
            </a:endParaRPr>
          </a:p>
          <a:p>
            <a:pPr marL="285750" indent="-285750">
              <a:buClr>
                <a:srgbClr val="005596"/>
              </a:buClr>
              <a:buFont typeface="Wingdings" panose="05000000000000000000" pitchFamily="2" charset="2"/>
              <a:buChar char="Ø"/>
            </a:pPr>
            <a:r>
              <a:rPr lang="en-CA" sz="1600"/>
              <a:t>Keep transactions between </a:t>
            </a:r>
            <a:r>
              <a:rPr lang="en-CA" sz="1600" b="1"/>
              <a:t>April 16 </a:t>
            </a:r>
            <a:r>
              <a:rPr lang="en-CA" sz="1600"/>
              <a:t>and </a:t>
            </a:r>
            <a:r>
              <a:rPr lang="en-CA" sz="1600" b="1"/>
              <a:t>April 30 </a:t>
            </a:r>
            <a:r>
              <a:rPr lang="en-CA" sz="1600"/>
              <a:t>to a minimum.</a:t>
            </a:r>
            <a:endParaRPr lang="en-CA" sz="1600">
              <a:cs typeface="Arial"/>
            </a:endParaRPr>
          </a:p>
          <a:p>
            <a:pPr marL="285750" indent="-285750">
              <a:buClr>
                <a:srgbClr val="005596"/>
              </a:buClr>
              <a:buFont typeface="Wingdings" panose="05000000000000000000" pitchFamily="2" charset="2"/>
              <a:buChar char="Ø"/>
            </a:pPr>
            <a:r>
              <a:rPr lang="en-CA" sz="1600"/>
              <a:t>Large purchases are to be communicated to the Procurement Department so the necessary accruals can be arranged.</a:t>
            </a:r>
            <a:endParaRPr lang="en-CA" sz="1600">
              <a:cs typeface="Arial"/>
            </a:endParaRPr>
          </a:p>
        </p:txBody>
      </p:sp>
      <p:grpSp>
        <p:nvGrpSpPr>
          <p:cNvPr id="33" name="Group 32"/>
          <p:cNvGrpSpPr/>
          <p:nvPr/>
        </p:nvGrpSpPr>
        <p:grpSpPr>
          <a:xfrm>
            <a:off x="408741" y="3170449"/>
            <a:ext cx="8284431" cy="1296713"/>
            <a:chOff x="641444" y="3535504"/>
            <a:chExt cx="8284431" cy="1296713"/>
          </a:xfrm>
        </p:grpSpPr>
        <p:grpSp>
          <p:nvGrpSpPr>
            <p:cNvPr id="31" name="Group 30"/>
            <p:cNvGrpSpPr/>
            <p:nvPr/>
          </p:nvGrpSpPr>
          <p:grpSpPr>
            <a:xfrm>
              <a:off x="641444" y="3535504"/>
              <a:ext cx="1136537" cy="1296713"/>
              <a:chOff x="594376" y="2842774"/>
              <a:chExt cx="1136537" cy="1296713"/>
            </a:xfrm>
          </p:grpSpPr>
          <p:grpSp>
            <p:nvGrpSpPr>
              <p:cNvPr id="30" name="Group 29"/>
              <p:cNvGrpSpPr/>
              <p:nvPr/>
            </p:nvGrpSpPr>
            <p:grpSpPr>
              <a:xfrm>
                <a:off x="594376" y="2842774"/>
                <a:ext cx="1136537" cy="1296713"/>
                <a:chOff x="594376" y="2842774"/>
                <a:chExt cx="1136537" cy="1296713"/>
              </a:xfrm>
            </p:grpSpPr>
            <p:grpSp>
              <p:nvGrpSpPr>
                <p:cNvPr id="28" name="Group 27"/>
                <p:cNvGrpSpPr/>
                <p:nvPr/>
              </p:nvGrpSpPr>
              <p:grpSpPr>
                <a:xfrm>
                  <a:off x="594376" y="2842774"/>
                  <a:ext cx="1136537" cy="1296713"/>
                  <a:chOff x="594376" y="2842774"/>
                  <a:chExt cx="1136537" cy="1296713"/>
                </a:xfrm>
              </p:grpSpPr>
              <p:pic>
                <p:nvPicPr>
                  <p:cNvPr id="1030" name="Picture 6" descr="Image result for april red and white CALENDA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76" y="2842774"/>
                    <a:ext cx="1136537" cy="129671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9" name="TextBox 28"/>
                <p:cNvSpPr txBox="1"/>
                <p:nvPr/>
              </p:nvSpPr>
              <p:spPr>
                <a:xfrm>
                  <a:off x="683411" y="3103315"/>
                  <a:ext cx="958468" cy="276999"/>
                </a:xfrm>
                <a:prstGeom prst="rect">
                  <a:avLst/>
                </a:prstGeom>
                <a:noFill/>
              </p:spPr>
              <p:txBody>
                <a:bodyPr wrap="square" rtlCol="0">
                  <a:spAutoFit/>
                </a:bodyPr>
                <a:lstStyle/>
                <a:p>
                  <a:pPr algn="ctr"/>
                  <a:r>
                    <a:rPr lang="en-CA" sz="1200" b="1"/>
                    <a:t>APRIL</a:t>
                  </a:r>
                </a:p>
              </p:txBody>
            </p:sp>
          </p:grpSp>
          <p:sp>
            <p:nvSpPr>
              <p:cNvPr id="34" name="TextBox 33"/>
              <p:cNvSpPr txBox="1"/>
              <p:nvPr/>
            </p:nvSpPr>
            <p:spPr>
              <a:xfrm>
                <a:off x="672759" y="3330370"/>
                <a:ext cx="958468" cy="708014"/>
              </a:xfrm>
              <a:prstGeom prst="rect">
                <a:avLst/>
              </a:prstGeom>
              <a:noFill/>
            </p:spPr>
            <p:txBody>
              <a:bodyPr wrap="square" lIns="91440" tIns="45720" rIns="91440" bIns="45720" rtlCol="0" anchor="t">
                <a:spAutoFit/>
              </a:bodyPr>
              <a:lstStyle/>
              <a:p>
                <a:pPr algn="ctr"/>
                <a:r>
                  <a:rPr lang="en-CA" sz="4000">
                    <a:cs typeface="Arial"/>
                  </a:rPr>
                  <a:t>23</a:t>
                </a:r>
              </a:p>
            </p:txBody>
          </p:sp>
        </p:grpSp>
        <p:sp>
          <p:nvSpPr>
            <p:cNvPr id="37" name="TextBox 36"/>
            <p:cNvSpPr txBox="1"/>
            <p:nvPr/>
          </p:nvSpPr>
          <p:spPr>
            <a:xfrm>
              <a:off x="2227619" y="3602110"/>
              <a:ext cx="6698256" cy="892552"/>
            </a:xfrm>
            <a:prstGeom prst="rect">
              <a:avLst/>
            </a:prstGeom>
            <a:noFill/>
          </p:spPr>
          <p:txBody>
            <a:bodyPr wrap="square" lIns="91440" tIns="45720" rIns="91440" bIns="45720" rtlCol="0" anchor="t">
              <a:spAutoFit/>
            </a:bodyPr>
            <a:lstStyle/>
            <a:p>
              <a:r>
                <a:rPr lang="en-CA" sz="2000" b="1">
                  <a:solidFill>
                    <a:srgbClr val="005596"/>
                  </a:solidFill>
                </a:rPr>
                <a:t>CENTRE SUITE COSTS DEADLINE</a:t>
              </a:r>
            </a:p>
            <a:p>
              <a:pPr marL="285750" indent="-285750">
                <a:buClr>
                  <a:srgbClr val="005596"/>
                </a:buClr>
                <a:buFont typeface="Wingdings" panose="05000000000000000000" pitchFamily="2" charset="2"/>
                <a:buChar char="Ø"/>
              </a:pPr>
              <a:r>
                <a:rPr lang="en-CA" sz="1600"/>
                <a:t>Any costs needed to be moved in Centre Suite for the statement cycle ending </a:t>
              </a:r>
              <a:r>
                <a:rPr lang="en-CA" sz="1600" b="1"/>
                <a:t>April 15</a:t>
              </a:r>
              <a:r>
                <a:rPr lang="en-CA" sz="1600"/>
                <a:t>, must be moved by</a:t>
              </a:r>
              <a:r>
                <a:rPr lang="en-CA" sz="1600" b="1"/>
                <a:t> April 23.</a:t>
              </a:r>
              <a:endParaRPr lang="en-CA" sz="1600" b="1">
                <a:cs typeface="Arial"/>
              </a:endParaRPr>
            </a:p>
          </p:txBody>
        </p:sp>
      </p:grpSp>
      <p:sp>
        <p:nvSpPr>
          <p:cNvPr id="6" name="Rectangle 5">
            <a:extLst>
              <a:ext uri="{FF2B5EF4-FFF2-40B4-BE49-F238E27FC236}">
                <a16:creationId xmlns:a16="http://schemas.microsoft.com/office/drawing/2014/main" id="{598F3417-C7DD-9F79-90FD-A91C77513366}"/>
              </a:ext>
            </a:extLst>
          </p:cNvPr>
          <p:cNvSpPr/>
          <p:nvPr/>
        </p:nvSpPr>
        <p:spPr>
          <a:xfrm>
            <a:off x="0" y="4380680"/>
            <a:ext cx="9144000" cy="2062103"/>
          </a:xfrm>
          <a:prstGeom prst="rect">
            <a:avLst/>
          </a:prstGeom>
          <a:solidFill>
            <a:srgbClr val="005596"/>
          </a:solidFill>
        </p:spPr>
        <p:txBody>
          <a:bodyPr wrap="square" lIns="91440" tIns="45720" rIns="91440" bIns="45720" anchor="t">
            <a:spAutoFit/>
          </a:bodyPr>
          <a:lstStyle/>
          <a:p>
            <a:pPr algn="ctr"/>
            <a:r>
              <a:rPr lang="en-US" sz="1600" dirty="0">
                <a:solidFill>
                  <a:srgbClr val="FFCF05"/>
                </a:solidFill>
                <a:latin typeface="Arial"/>
                <a:cs typeface="Arial"/>
              </a:rPr>
              <a:t>Note: The value from a PCARD transaction, will show up in your account as the Non-Recoverable Cost of the expenditure (Cost Before Tax plus the Non-Recoverable HST of 3.41%) not what you paid. This amount expensed can also be calculated as the Total Paid (after tax amount) divided by 0.13 multiplied by 1.0341</a:t>
            </a:r>
            <a:r>
              <a:rPr lang="en-CA" sz="1600" dirty="0">
                <a:solidFill>
                  <a:srgbClr val="FFC000"/>
                </a:solidFill>
                <a:latin typeface="Arial"/>
                <a:cs typeface="Arial"/>
              </a:rPr>
              <a:t>.</a:t>
            </a:r>
            <a:endParaRPr lang="en-CA" sz="1600" dirty="0">
              <a:solidFill>
                <a:srgbClr val="FFC000"/>
              </a:solidFill>
              <a:latin typeface="Arial" panose="020B0604020202020204" pitchFamily="34" charset="0"/>
              <a:cs typeface="Arial" panose="020B0604020202020204" pitchFamily="34" charset="0"/>
            </a:endParaRPr>
          </a:p>
          <a:p>
            <a:pPr algn="ctr"/>
            <a:endParaRPr lang="en-CA" sz="1600" dirty="0">
              <a:solidFill>
                <a:srgbClr val="FFC000"/>
              </a:solidFill>
              <a:latin typeface="Arial" panose="020B0604020202020204" pitchFamily="34" charset="0"/>
              <a:cs typeface="Arial" panose="020B0604020202020204" pitchFamily="34" charset="0"/>
            </a:endParaRPr>
          </a:p>
          <a:p>
            <a:pPr algn="ctr"/>
            <a:r>
              <a:rPr lang="en-CA" sz="1400" dirty="0">
                <a:solidFill>
                  <a:srgbClr val="FFC000"/>
                </a:solidFill>
                <a:latin typeface="Arial"/>
                <a:cs typeface="Arial"/>
              </a:rPr>
              <a:t>ADDITIONALLY: IF YOU MAKE PURCHASES THAT SHOULD BE NON-TAXABLE, SUCH AS GIFT CARDS OR GRATUITIES, PLEASE NOTIFY FINANCE BEFORE THE END OF THE MONTH IN WHICH THE PURCHASE WAS MADE</a:t>
            </a:r>
            <a:r>
              <a:rPr lang="en-CA" sz="1600" dirty="0">
                <a:solidFill>
                  <a:srgbClr val="FFC000"/>
                </a:solidFill>
                <a:latin typeface="Arial"/>
                <a:cs typeface="Arial"/>
              </a:rPr>
              <a:t>.</a:t>
            </a:r>
            <a:endParaRPr lang="en-C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978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30</a:t>
            </a:fld>
            <a:endParaRPr lang="en-US">
              <a:solidFill>
                <a:prstClr val="black">
                  <a:tint val="75000"/>
                </a:prstClr>
              </a:solidFill>
            </a:endParaRP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pic>
        <p:nvPicPr>
          <p:cNvPr id="5" name="Picture 4">
            <a:extLst>
              <a:ext uri="{FF2B5EF4-FFF2-40B4-BE49-F238E27FC236}">
                <a16:creationId xmlns:a16="http://schemas.microsoft.com/office/drawing/2014/main" id="{A6A283D3-AABF-41CA-9E02-93B6FFAAA93C}"/>
              </a:ext>
            </a:extLst>
          </p:cNvPr>
          <p:cNvPicPr>
            <a:picLocks noChangeAspect="1"/>
          </p:cNvPicPr>
          <p:nvPr/>
        </p:nvPicPr>
        <p:blipFill rotWithShape="1">
          <a:blip r:embed="rId2"/>
          <a:srcRect b="69199"/>
          <a:stretch/>
        </p:blipFill>
        <p:spPr>
          <a:xfrm>
            <a:off x="1652397" y="136521"/>
            <a:ext cx="5839205" cy="1915800"/>
          </a:xfrm>
          <a:prstGeom prst="rect">
            <a:avLst/>
          </a:prstGeom>
        </p:spPr>
      </p:pic>
      <p:pic>
        <p:nvPicPr>
          <p:cNvPr id="8" name="Picture 7">
            <a:extLst>
              <a:ext uri="{FF2B5EF4-FFF2-40B4-BE49-F238E27FC236}">
                <a16:creationId xmlns:a16="http://schemas.microsoft.com/office/drawing/2014/main" id="{55A1DEEC-6AF5-4D1D-9775-6810298734F0}"/>
              </a:ext>
            </a:extLst>
          </p:cNvPr>
          <p:cNvPicPr>
            <a:picLocks noChangeAspect="1"/>
          </p:cNvPicPr>
          <p:nvPr/>
        </p:nvPicPr>
        <p:blipFill>
          <a:blip r:embed="rId3"/>
          <a:stretch>
            <a:fillRect/>
          </a:stretch>
        </p:blipFill>
        <p:spPr>
          <a:xfrm>
            <a:off x="1652397" y="2052320"/>
            <a:ext cx="5839204" cy="4336401"/>
          </a:xfrm>
          <a:prstGeom prst="rect">
            <a:avLst/>
          </a:prstGeom>
        </p:spPr>
      </p:pic>
    </p:spTree>
    <p:extLst>
      <p:ext uri="{BB962C8B-B14F-4D97-AF65-F5344CB8AC3E}">
        <p14:creationId xmlns:p14="http://schemas.microsoft.com/office/powerpoint/2010/main" val="193649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7569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EEF47-C387-4D10-A30F-0E4353550E4D}"/>
              </a:ext>
            </a:extLst>
          </p:cNvPr>
          <p:cNvSpPr txBox="1"/>
          <p:nvPr/>
        </p:nvSpPr>
        <p:spPr>
          <a:xfrm>
            <a:off x="552451" y="3075061"/>
            <a:ext cx="8039100" cy="584775"/>
          </a:xfrm>
          <a:prstGeom prst="rect">
            <a:avLst/>
          </a:prstGeom>
          <a:noFill/>
        </p:spPr>
        <p:txBody>
          <a:bodyPr wrap="square" rtlCol="0">
            <a:spAutoFit/>
          </a:bodyPr>
          <a:lstStyle/>
          <a:p>
            <a:pPr algn="ctr"/>
            <a:r>
              <a:rPr lang="en-CA" sz="3200" b="1">
                <a:solidFill>
                  <a:srgbClr val="FFCF05"/>
                </a:solidFill>
              </a:rPr>
              <a:t>How to Request an Invoice</a:t>
            </a:r>
            <a:endParaRPr lang="en-CA" sz="2800" b="1" u="sng">
              <a:solidFill>
                <a:schemeClr val="bg1"/>
              </a:solidFill>
            </a:endParaRPr>
          </a:p>
        </p:txBody>
      </p:sp>
    </p:spTree>
    <p:extLst>
      <p:ext uri="{BB962C8B-B14F-4D97-AF65-F5344CB8AC3E}">
        <p14:creationId xmlns:p14="http://schemas.microsoft.com/office/powerpoint/2010/main" val="977491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32</a:t>
            </a:fld>
            <a:endParaRPr lang="en-US">
              <a:solidFill>
                <a:prstClr val="black">
                  <a:tint val="75000"/>
                </a:prstClr>
              </a:solidFill>
            </a:endParaRPr>
          </a:p>
        </p:txBody>
      </p:sp>
      <p:sp>
        <p:nvSpPr>
          <p:cNvPr id="4" name="Title 1"/>
          <p:cNvSpPr txBox="1">
            <a:spLocks/>
          </p:cNvSpPr>
          <p:nvPr/>
        </p:nvSpPr>
        <p:spPr>
          <a:xfrm>
            <a:off x="0" y="376107"/>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REQUEST AN INVOICE</a:t>
            </a:r>
          </a:p>
        </p:txBody>
      </p:sp>
      <p:sp>
        <p:nvSpPr>
          <p:cNvPr id="7" name="TextBox 6"/>
          <p:cNvSpPr txBox="1"/>
          <p:nvPr/>
        </p:nvSpPr>
        <p:spPr>
          <a:xfrm>
            <a:off x="495299" y="1103620"/>
            <a:ext cx="8401050" cy="830997"/>
          </a:xfrm>
          <a:prstGeom prst="rect">
            <a:avLst/>
          </a:prstGeom>
          <a:noFill/>
          <a:ln>
            <a:solidFill>
              <a:srgbClr val="005396"/>
            </a:solidFill>
          </a:ln>
        </p:spPr>
        <p:txBody>
          <a:bodyPr wrap="square" rtlCol="0">
            <a:spAutoFit/>
          </a:bodyPr>
          <a:lstStyle/>
          <a:p>
            <a:r>
              <a:rPr lang="en-US" sz="1600" b="1">
                <a:solidFill>
                  <a:schemeClr val="accent4"/>
                </a:solidFill>
              </a:rPr>
              <a:t>NOTE: </a:t>
            </a:r>
            <a:r>
              <a:rPr lang="en-US" sz="1600"/>
              <a:t>ALL invoicing done for the University of Windsor must go through the Finance Accounts Receivable office.  No unauthorized department should be issuing invoices without the sole permission of the Financial Controller or Senior Accountant.</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31" name="TextBox 30">
            <a:extLst>
              <a:ext uri="{FF2B5EF4-FFF2-40B4-BE49-F238E27FC236}">
                <a16:creationId xmlns:a16="http://schemas.microsoft.com/office/drawing/2014/main" id="{A721FA01-8DC1-42B3-A1A9-22F3E0C62A01}"/>
              </a:ext>
            </a:extLst>
          </p:cNvPr>
          <p:cNvSpPr txBox="1"/>
          <p:nvPr/>
        </p:nvSpPr>
        <p:spPr>
          <a:xfrm>
            <a:off x="495299" y="2125361"/>
            <a:ext cx="8401050" cy="1077218"/>
          </a:xfrm>
          <a:prstGeom prst="rect">
            <a:avLst/>
          </a:prstGeom>
          <a:noFill/>
        </p:spPr>
        <p:txBody>
          <a:bodyPr wrap="square" rtlCol="0">
            <a:spAutoFit/>
          </a:bodyPr>
          <a:lstStyle/>
          <a:p>
            <a:pPr marL="228600" indent="-228600">
              <a:buAutoNum type="arabicPeriod"/>
            </a:pPr>
            <a:r>
              <a:rPr lang="en-CA" sz="1600"/>
              <a:t>From the University of Windsor, Finance Department webpage (www.uwindsor.ca/finance), click on </a:t>
            </a:r>
            <a:r>
              <a:rPr lang="en-CA" sz="1600" b="1"/>
              <a:t>Accounts Receivable– </a:t>
            </a:r>
            <a:r>
              <a:rPr lang="en-CA" sz="1600"/>
              <a:t>located in the left hand column under Financial Accounting &amp; Reporting.  Alternatively, you may go directly to http://www.uwindsor.ca/finance/cash-and-accounts-receivable.</a:t>
            </a:r>
            <a:endParaRPr lang="en-CA" sz="1600" b="1"/>
          </a:p>
        </p:txBody>
      </p:sp>
      <p:pic>
        <p:nvPicPr>
          <p:cNvPr id="6" name="Picture 5">
            <a:extLst>
              <a:ext uri="{FF2B5EF4-FFF2-40B4-BE49-F238E27FC236}">
                <a16:creationId xmlns:a16="http://schemas.microsoft.com/office/drawing/2014/main" id="{408B1B27-EC04-46B3-A384-9E14C454BCC5}"/>
              </a:ext>
            </a:extLst>
          </p:cNvPr>
          <p:cNvPicPr>
            <a:picLocks noChangeAspect="1"/>
          </p:cNvPicPr>
          <p:nvPr/>
        </p:nvPicPr>
        <p:blipFill>
          <a:blip r:embed="rId2"/>
          <a:stretch>
            <a:fillRect/>
          </a:stretch>
        </p:blipFill>
        <p:spPr>
          <a:xfrm>
            <a:off x="3426984" y="3625366"/>
            <a:ext cx="2537680" cy="1280271"/>
          </a:xfrm>
          <a:prstGeom prst="rect">
            <a:avLst/>
          </a:prstGeom>
        </p:spPr>
      </p:pic>
    </p:spTree>
    <p:extLst>
      <p:ext uri="{BB962C8B-B14F-4D97-AF65-F5344CB8AC3E}">
        <p14:creationId xmlns:p14="http://schemas.microsoft.com/office/powerpoint/2010/main" val="4051494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33</a:t>
            </a:fld>
            <a:endParaRPr lang="en-US">
              <a:solidFill>
                <a:prstClr val="black">
                  <a:tint val="75000"/>
                </a:prstClr>
              </a:solidFill>
            </a:endParaRPr>
          </a:p>
        </p:txBody>
      </p:sp>
      <p:sp>
        <p:nvSpPr>
          <p:cNvPr id="4" name="Title 1"/>
          <p:cNvSpPr txBox="1">
            <a:spLocks/>
          </p:cNvSpPr>
          <p:nvPr/>
        </p:nvSpPr>
        <p:spPr>
          <a:xfrm>
            <a:off x="0" y="376107"/>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REQUEST AN INVOICE</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16" name="TextBox 15">
            <a:extLst>
              <a:ext uri="{FF2B5EF4-FFF2-40B4-BE49-F238E27FC236}">
                <a16:creationId xmlns:a16="http://schemas.microsoft.com/office/drawing/2014/main" id="{C2B500FC-DA8B-4C81-984E-27690B040CB6}"/>
              </a:ext>
            </a:extLst>
          </p:cNvPr>
          <p:cNvSpPr txBox="1"/>
          <p:nvPr/>
        </p:nvSpPr>
        <p:spPr>
          <a:xfrm>
            <a:off x="371475" y="1217941"/>
            <a:ext cx="8401050" cy="830997"/>
          </a:xfrm>
          <a:prstGeom prst="rect">
            <a:avLst/>
          </a:prstGeom>
          <a:noFill/>
        </p:spPr>
        <p:txBody>
          <a:bodyPr wrap="square" lIns="91440" tIns="45720" rIns="91440" bIns="45720" rtlCol="0" anchor="t">
            <a:spAutoFit/>
          </a:bodyPr>
          <a:lstStyle/>
          <a:p>
            <a:r>
              <a:rPr lang="en-US" sz="1600"/>
              <a:t>2. On the Accounts Receivable page, scroll down until you reach the </a:t>
            </a:r>
            <a:r>
              <a:rPr lang="en-US" sz="1600" b="1"/>
              <a:t>AR Invoice Request</a:t>
            </a:r>
            <a:r>
              <a:rPr lang="en-US" sz="1600"/>
              <a:t> section. Click </a:t>
            </a:r>
            <a:r>
              <a:rPr lang="en-US" sz="1600" b="1">
                <a:hlinkClick r:id="rId2"/>
              </a:rPr>
              <a:t>Invoice Request Form (Excel format)</a:t>
            </a:r>
            <a:r>
              <a:rPr lang="en-US" sz="1600"/>
              <a:t>.  An excel worksheet should download</a:t>
            </a:r>
            <a:endParaRPr lang="en-CA" sz="1600"/>
          </a:p>
        </p:txBody>
      </p:sp>
      <p:pic>
        <p:nvPicPr>
          <p:cNvPr id="18" name="Picture 17">
            <a:extLst>
              <a:ext uri="{FF2B5EF4-FFF2-40B4-BE49-F238E27FC236}">
                <a16:creationId xmlns:a16="http://schemas.microsoft.com/office/drawing/2014/main" id="{8242E0C6-58B8-4CB5-A871-B6A9275424D5}"/>
              </a:ext>
            </a:extLst>
          </p:cNvPr>
          <p:cNvPicPr>
            <a:picLocks noChangeAspect="1"/>
          </p:cNvPicPr>
          <p:nvPr/>
        </p:nvPicPr>
        <p:blipFill>
          <a:blip r:embed="rId3"/>
          <a:stretch>
            <a:fillRect/>
          </a:stretch>
        </p:blipFill>
        <p:spPr>
          <a:xfrm>
            <a:off x="434122" y="2072893"/>
            <a:ext cx="8275756" cy="1855710"/>
          </a:xfrm>
          <a:prstGeom prst="rect">
            <a:avLst/>
          </a:prstGeom>
        </p:spPr>
      </p:pic>
      <p:sp>
        <p:nvSpPr>
          <p:cNvPr id="19" name="TextBox 18">
            <a:extLst>
              <a:ext uri="{FF2B5EF4-FFF2-40B4-BE49-F238E27FC236}">
                <a16:creationId xmlns:a16="http://schemas.microsoft.com/office/drawing/2014/main" id="{9CA29C8C-7310-4F9A-A436-BEDA29FE8AA0}"/>
              </a:ext>
            </a:extLst>
          </p:cNvPr>
          <p:cNvSpPr txBox="1"/>
          <p:nvPr/>
        </p:nvSpPr>
        <p:spPr>
          <a:xfrm>
            <a:off x="371475" y="4428189"/>
            <a:ext cx="8401050" cy="338554"/>
          </a:xfrm>
          <a:prstGeom prst="rect">
            <a:avLst/>
          </a:prstGeom>
          <a:noFill/>
        </p:spPr>
        <p:txBody>
          <a:bodyPr wrap="square" rtlCol="0">
            <a:spAutoFit/>
          </a:bodyPr>
          <a:lstStyle/>
          <a:p>
            <a:r>
              <a:rPr lang="en-US" sz="1600"/>
              <a:t>3. Click on Enable Editing in Yellow at the top of the excel workbook</a:t>
            </a:r>
            <a:endParaRPr lang="en-CA" sz="1600"/>
          </a:p>
        </p:txBody>
      </p:sp>
      <p:pic>
        <p:nvPicPr>
          <p:cNvPr id="20" name="Picture 19">
            <a:extLst>
              <a:ext uri="{FF2B5EF4-FFF2-40B4-BE49-F238E27FC236}">
                <a16:creationId xmlns:a16="http://schemas.microsoft.com/office/drawing/2014/main" id="{06E3523D-7479-4D57-AEB5-F5516FD31E53}"/>
              </a:ext>
            </a:extLst>
          </p:cNvPr>
          <p:cNvPicPr>
            <a:picLocks noChangeAspect="1"/>
          </p:cNvPicPr>
          <p:nvPr/>
        </p:nvPicPr>
        <p:blipFill>
          <a:blip r:embed="rId4"/>
          <a:stretch>
            <a:fillRect/>
          </a:stretch>
        </p:blipFill>
        <p:spPr>
          <a:xfrm>
            <a:off x="6820935" y="4307657"/>
            <a:ext cx="1557469" cy="414578"/>
          </a:xfrm>
          <a:prstGeom prst="rect">
            <a:avLst/>
          </a:prstGeom>
        </p:spPr>
      </p:pic>
    </p:spTree>
    <p:extLst>
      <p:ext uri="{BB962C8B-B14F-4D97-AF65-F5344CB8AC3E}">
        <p14:creationId xmlns:p14="http://schemas.microsoft.com/office/powerpoint/2010/main" val="1192563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93E6217-7AF6-431C-B91A-B2E451B76654}"/>
              </a:ext>
            </a:extLst>
          </p:cNvPr>
          <p:cNvPicPr>
            <a:picLocks noChangeAspect="1"/>
          </p:cNvPicPr>
          <p:nvPr/>
        </p:nvPicPr>
        <p:blipFill>
          <a:blip r:embed="rId2"/>
          <a:stretch>
            <a:fillRect/>
          </a:stretch>
        </p:blipFill>
        <p:spPr>
          <a:xfrm>
            <a:off x="1331236" y="3278456"/>
            <a:ext cx="6148247" cy="3443024"/>
          </a:xfrm>
          <a:prstGeom prst="rect">
            <a:avLst/>
          </a:prstGeom>
          <a:ln>
            <a:solidFill>
              <a:schemeClr val="tx1"/>
            </a:solidFill>
          </a:ln>
        </p:spPr>
      </p:pic>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34</a:t>
            </a:fld>
            <a:endParaRPr lang="en-US">
              <a:solidFill>
                <a:prstClr val="black">
                  <a:tint val="75000"/>
                </a:prstClr>
              </a:solidFill>
            </a:endParaRPr>
          </a:p>
        </p:txBody>
      </p:sp>
      <p:sp>
        <p:nvSpPr>
          <p:cNvPr id="4" name="Title 1"/>
          <p:cNvSpPr txBox="1">
            <a:spLocks/>
          </p:cNvSpPr>
          <p:nvPr/>
        </p:nvSpPr>
        <p:spPr>
          <a:xfrm>
            <a:off x="0" y="223687"/>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HOW TO REQUEST AN INVOICE</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16" name="TextBox 15">
            <a:extLst>
              <a:ext uri="{FF2B5EF4-FFF2-40B4-BE49-F238E27FC236}">
                <a16:creationId xmlns:a16="http://schemas.microsoft.com/office/drawing/2014/main" id="{C2B500FC-DA8B-4C81-984E-27690B040CB6}"/>
              </a:ext>
            </a:extLst>
          </p:cNvPr>
          <p:cNvSpPr txBox="1"/>
          <p:nvPr/>
        </p:nvSpPr>
        <p:spPr>
          <a:xfrm>
            <a:off x="199028" y="826482"/>
            <a:ext cx="8863691" cy="1938992"/>
          </a:xfrm>
          <a:prstGeom prst="rect">
            <a:avLst/>
          </a:prstGeom>
          <a:noFill/>
        </p:spPr>
        <p:txBody>
          <a:bodyPr wrap="square" rtlCol="0">
            <a:spAutoFit/>
          </a:bodyPr>
          <a:lstStyle/>
          <a:p>
            <a:r>
              <a:rPr lang="en-US" sz="1400"/>
              <a:t>4. Fill out all available information in the request form.  The items highlighted in yellow are your GL string that you want your sales to go to.  Unless this is a direct reimbursement of expenses, your natural account should begin with a 5 series.  </a:t>
            </a:r>
            <a:r>
              <a:rPr lang="en-US" sz="1400" b="1"/>
              <a:t>Under no circumstance can your Natural account begin with a 7 or a 6</a:t>
            </a:r>
            <a:r>
              <a:rPr lang="en-US" sz="1400"/>
              <a:t>.  In order for the numbers to display proper, put an apostrophe ( ‘ ) before typing the number.  That way the zeroes will show properly.</a:t>
            </a:r>
          </a:p>
          <a:p>
            <a:endParaRPr lang="en-US" sz="800"/>
          </a:p>
          <a:p>
            <a:r>
              <a:rPr lang="en-US" sz="1400"/>
              <a:t>Ensure if your item is HST exempt you put N where the H is.  If the item is taxable you may put an H on each line item.  You may have as many line items on one invoice as you wish.  If you want to have these line items go to different natural accounts just highlight the row underneath “Fund” and right click &gt; Insert Row.</a:t>
            </a:r>
          </a:p>
        </p:txBody>
      </p:sp>
      <p:sp>
        <p:nvSpPr>
          <p:cNvPr id="23" name="TextBox 22">
            <a:extLst>
              <a:ext uri="{FF2B5EF4-FFF2-40B4-BE49-F238E27FC236}">
                <a16:creationId xmlns:a16="http://schemas.microsoft.com/office/drawing/2014/main" id="{A6D4CC23-D0FE-44A5-BF55-1B017C321DA2}"/>
              </a:ext>
            </a:extLst>
          </p:cNvPr>
          <p:cNvSpPr txBox="1"/>
          <p:nvPr/>
        </p:nvSpPr>
        <p:spPr>
          <a:xfrm>
            <a:off x="199027" y="2881237"/>
            <a:ext cx="8863691" cy="307777"/>
          </a:xfrm>
          <a:prstGeom prst="rect">
            <a:avLst/>
          </a:prstGeom>
          <a:noFill/>
        </p:spPr>
        <p:txBody>
          <a:bodyPr wrap="square" rtlCol="0">
            <a:spAutoFit/>
          </a:bodyPr>
          <a:lstStyle/>
          <a:p>
            <a:r>
              <a:rPr lang="en-US" sz="1400"/>
              <a:t>5. Lastly, email your completed request form to </a:t>
            </a:r>
            <a:r>
              <a:rPr lang="en-US" sz="1400" b="1">
                <a:hlinkClick r:id="rId3"/>
              </a:rPr>
              <a:t>arinv@uwindsor.ca</a:t>
            </a:r>
            <a:r>
              <a:rPr lang="en-US" sz="1400"/>
              <a:t>.</a:t>
            </a:r>
          </a:p>
        </p:txBody>
      </p:sp>
    </p:spTree>
    <p:extLst>
      <p:ext uri="{BB962C8B-B14F-4D97-AF65-F5344CB8AC3E}">
        <p14:creationId xmlns:p14="http://schemas.microsoft.com/office/powerpoint/2010/main" val="1461525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7569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EEF47-C387-4D10-A30F-0E4353550E4D}"/>
              </a:ext>
            </a:extLst>
          </p:cNvPr>
          <p:cNvSpPr txBox="1"/>
          <p:nvPr/>
        </p:nvSpPr>
        <p:spPr>
          <a:xfrm>
            <a:off x="552451" y="3075061"/>
            <a:ext cx="8039100" cy="584775"/>
          </a:xfrm>
          <a:prstGeom prst="rect">
            <a:avLst/>
          </a:prstGeom>
          <a:noFill/>
        </p:spPr>
        <p:txBody>
          <a:bodyPr wrap="square" rtlCol="0">
            <a:spAutoFit/>
          </a:bodyPr>
          <a:lstStyle/>
          <a:p>
            <a:pPr algn="ctr"/>
            <a:r>
              <a:rPr lang="en-CA" sz="3200" b="1">
                <a:solidFill>
                  <a:srgbClr val="FFCF05"/>
                </a:solidFill>
              </a:rPr>
              <a:t>How to Process a Payment to UW</a:t>
            </a:r>
            <a:endParaRPr lang="en-CA" sz="2800" b="1" u="sng">
              <a:solidFill>
                <a:schemeClr val="bg1"/>
              </a:solidFill>
            </a:endParaRPr>
          </a:p>
        </p:txBody>
      </p:sp>
    </p:spTree>
    <p:extLst>
      <p:ext uri="{BB962C8B-B14F-4D97-AF65-F5344CB8AC3E}">
        <p14:creationId xmlns:p14="http://schemas.microsoft.com/office/powerpoint/2010/main" val="3151447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36</a:t>
            </a:fld>
            <a:endParaRPr lang="en-US">
              <a:solidFill>
                <a:prstClr val="black">
                  <a:tint val="75000"/>
                </a:prstClr>
              </a:solidFill>
            </a:endParaRPr>
          </a:p>
        </p:txBody>
      </p:sp>
      <p:sp>
        <p:nvSpPr>
          <p:cNvPr id="4" name="Title 1"/>
          <p:cNvSpPr txBox="1">
            <a:spLocks/>
          </p:cNvSpPr>
          <p:nvPr/>
        </p:nvSpPr>
        <p:spPr>
          <a:xfrm>
            <a:off x="0" y="376107"/>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dirty="0">
                <a:solidFill>
                  <a:schemeClr val="accent1"/>
                </a:solidFill>
              </a:rPr>
              <a:t>HOW TO PROCESS REVENUE</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31" name="TextBox 30">
            <a:extLst>
              <a:ext uri="{FF2B5EF4-FFF2-40B4-BE49-F238E27FC236}">
                <a16:creationId xmlns:a16="http://schemas.microsoft.com/office/drawing/2014/main" id="{A721FA01-8DC1-42B3-A1A9-22F3E0C62A01}"/>
              </a:ext>
            </a:extLst>
          </p:cNvPr>
          <p:cNvSpPr txBox="1"/>
          <p:nvPr/>
        </p:nvSpPr>
        <p:spPr>
          <a:xfrm>
            <a:off x="495299" y="2325593"/>
            <a:ext cx="8401050" cy="1323439"/>
          </a:xfrm>
          <a:prstGeom prst="rect">
            <a:avLst/>
          </a:prstGeom>
          <a:noFill/>
        </p:spPr>
        <p:txBody>
          <a:bodyPr wrap="square" rtlCol="0">
            <a:spAutoFit/>
          </a:bodyPr>
          <a:lstStyle/>
          <a:p>
            <a:pPr marL="228600" indent="-228600">
              <a:buAutoNum type="arabicPeriod"/>
            </a:pPr>
            <a:r>
              <a:rPr lang="en-CA" sz="1600"/>
              <a:t>For all non-invoiced receipts, from the University of Windsor, Finance Department webpage (www.uwindsor.ca/finance), click on </a:t>
            </a:r>
            <a:r>
              <a:rPr lang="en-CA" sz="1600" b="1"/>
              <a:t>Accounts Receivable– </a:t>
            </a:r>
            <a:r>
              <a:rPr lang="en-CA" sz="1600"/>
              <a:t>located in the left hand column under Financial Accounting &amp; Reporting.  Alternatively, you may go directly to </a:t>
            </a:r>
            <a:r>
              <a:rPr lang="en-CA" sz="1600">
                <a:hlinkClick r:id="rId2"/>
              </a:rPr>
              <a:t>http://www.uwindsor.ca/finance/cash-and-accounts-receivable</a:t>
            </a:r>
            <a:r>
              <a:rPr lang="en-CA" sz="1600"/>
              <a:t>.</a:t>
            </a:r>
            <a:r>
              <a:rPr lang="en-CA" sz="1600" b="1"/>
              <a:t>  </a:t>
            </a:r>
            <a:r>
              <a:rPr lang="en-CA" sz="1600"/>
              <a:t>There is a lot of valuable information posted on this site including our </a:t>
            </a:r>
            <a:r>
              <a:rPr lang="en-CA" sz="1600" b="1"/>
              <a:t>cash handling policy</a:t>
            </a:r>
            <a:r>
              <a:rPr lang="en-CA" sz="1600"/>
              <a:t>.  </a:t>
            </a:r>
          </a:p>
        </p:txBody>
      </p:sp>
      <p:sp>
        <p:nvSpPr>
          <p:cNvPr id="18" name="TextBox 17">
            <a:extLst>
              <a:ext uri="{FF2B5EF4-FFF2-40B4-BE49-F238E27FC236}">
                <a16:creationId xmlns:a16="http://schemas.microsoft.com/office/drawing/2014/main" id="{DED847C7-D4D7-4ADE-9025-C624F1FE00B4}"/>
              </a:ext>
            </a:extLst>
          </p:cNvPr>
          <p:cNvSpPr txBox="1"/>
          <p:nvPr/>
        </p:nvSpPr>
        <p:spPr>
          <a:xfrm>
            <a:off x="495299" y="1189350"/>
            <a:ext cx="8161021" cy="830997"/>
          </a:xfrm>
          <a:prstGeom prst="rect">
            <a:avLst/>
          </a:prstGeom>
          <a:noFill/>
          <a:ln w="12700">
            <a:solidFill>
              <a:schemeClr val="accent1"/>
            </a:solidFill>
          </a:ln>
        </p:spPr>
        <p:txBody>
          <a:bodyPr wrap="square" rtlCol="0">
            <a:spAutoFit/>
          </a:bodyPr>
          <a:lstStyle/>
          <a:p>
            <a:r>
              <a:rPr lang="en-US" sz="1600" b="1">
                <a:solidFill>
                  <a:schemeClr val="accent4"/>
                </a:solidFill>
              </a:rPr>
              <a:t>NOTE: </a:t>
            </a:r>
            <a:r>
              <a:rPr lang="en-US" sz="1600"/>
              <a:t>If you receive a payment for a previously requested invoice, please ensure these are sent directly to Accounts Receivable noting the invoice number.  A Deposit form is not necessary for a payment towards an invoice already done in the system.</a:t>
            </a:r>
          </a:p>
        </p:txBody>
      </p:sp>
      <p:pic>
        <p:nvPicPr>
          <p:cNvPr id="6" name="Picture 5">
            <a:extLst>
              <a:ext uri="{FF2B5EF4-FFF2-40B4-BE49-F238E27FC236}">
                <a16:creationId xmlns:a16="http://schemas.microsoft.com/office/drawing/2014/main" id="{C600AEC5-A548-49EC-A6BC-AF683C3B1BEE}"/>
              </a:ext>
            </a:extLst>
          </p:cNvPr>
          <p:cNvPicPr>
            <a:picLocks noChangeAspect="1"/>
          </p:cNvPicPr>
          <p:nvPr/>
        </p:nvPicPr>
        <p:blipFill>
          <a:blip r:embed="rId3"/>
          <a:stretch>
            <a:fillRect/>
          </a:stretch>
        </p:blipFill>
        <p:spPr>
          <a:xfrm>
            <a:off x="3426984" y="4647149"/>
            <a:ext cx="2537680" cy="1280271"/>
          </a:xfrm>
          <a:prstGeom prst="rect">
            <a:avLst/>
          </a:prstGeom>
        </p:spPr>
      </p:pic>
    </p:spTree>
    <p:extLst>
      <p:ext uri="{BB962C8B-B14F-4D97-AF65-F5344CB8AC3E}">
        <p14:creationId xmlns:p14="http://schemas.microsoft.com/office/powerpoint/2010/main" val="3358559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black">
                    <a:tint val="75000"/>
                  </a:prstClr>
                </a:solidFill>
              </a:rPr>
              <a:t>Engage. Renew. Advance.</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37</a:t>
            </a:fld>
            <a:endParaRPr lang="en-US">
              <a:solidFill>
                <a:prstClr val="black">
                  <a:tint val="75000"/>
                </a:prstClr>
              </a:solidFill>
            </a:endParaRPr>
          </a:p>
        </p:txBody>
      </p:sp>
      <p:sp>
        <p:nvSpPr>
          <p:cNvPr id="4" name="Title 1"/>
          <p:cNvSpPr txBox="1">
            <a:spLocks/>
          </p:cNvSpPr>
          <p:nvPr/>
        </p:nvSpPr>
        <p:spPr>
          <a:xfrm>
            <a:off x="0" y="376107"/>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dirty="0">
                <a:solidFill>
                  <a:schemeClr val="accent1"/>
                </a:solidFill>
              </a:rPr>
              <a:t>HOW TO PROCESS REVENUE</a:t>
            </a:r>
          </a:p>
        </p:txBody>
      </p:sp>
      <p:grpSp>
        <p:nvGrpSpPr>
          <p:cNvPr id="29" name="Group 28"/>
          <p:cNvGrpSpPr/>
          <p:nvPr/>
        </p:nvGrpSpPr>
        <p:grpSpPr>
          <a:xfrm>
            <a:off x="285898" y="4265502"/>
            <a:ext cx="958468" cy="1529436"/>
            <a:chOff x="876445" y="4158773"/>
            <a:chExt cx="958468" cy="1529436"/>
          </a:xfrm>
        </p:grpSpPr>
        <p:sp>
          <p:nvSpPr>
            <p:cNvPr id="27" name="Rectangle 26"/>
            <p:cNvSpPr/>
            <p:nvPr/>
          </p:nvSpPr>
          <p:spPr>
            <a:xfrm>
              <a:off x="960658" y="4158773"/>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p:cNvGrpSpPr/>
            <p:nvPr/>
          </p:nvGrpSpPr>
          <p:grpSpPr>
            <a:xfrm rot="1097096">
              <a:off x="876445" y="4980195"/>
              <a:ext cx="958468" cy="708014"/>
              <a:chOff x="672759" y="3330307"/>
              <a:chExt cx="958468" cy="708014"/>
            </a:xfrm>
          </p:grpSpPr>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672759" y="3330307"/>
                <a:ext cx="958468" cy="708014"/>
              </a:xfrm>
              <a:prstGeom prst="rect">
                <a:avLst/>
              </a:prstGeom>
              <a:noFill/>
            </p:spPr>
            <p:txBody>
              <a:bodyPr wrap="square" rtlCol="0">
                <a:spAutoFit/>
              </a:bodyPr>
              <a:lstStyle/>
              <a:p>
                <a:pPr algn="ctr"/>
                <a:endParaRPr lang="en-CA" sz="4001"/>
              </a:p>
            </p:txBody>
          </p:sp>
        </p:grpSp>
      </p:grpSp>
      <p:sp>
        <p:nvSpPr>
          <p:cNvPr id="31" name="TextBox 30">
            <a:extLst>
              <a:ext uri="{FF2B5EF4-FFF2-40B4-BE49-F238E27FC236}">
                <a16:creationId xmlns:a16="http://schemas.microsoft.com/office/drawing/2014/main" id="{A721FA01-8DC1-42B3-A1A9-22F3E0C62A01}"/>
              </a:ext>
            </a:extLst>
          </p:cNvPr>
          <p:cNvSpPr txBox="1"/>
          <p:nvPr/>
        </p:nvSpPr>
        <p:spPr>
          <a:xfrm>
            <a:off x="371475" y="1325831"/>
            <a:ext cx="8401050" cy="830997"/>
          </a:xfrm>
          <a:prstGeom prst="rect">
            <a:avLst/>
          </a:prstGeom>
          <a:noFill/>
        </p:spPr>
        <p:txBody>
          <a:bodyPr wrap="square" rtlCol="0">
            <a:spAutoFit/>
          </a:bodyPr>
          <a:lstStyle/>
          <a:p>
            <a:r>
              <a:rPr lang="en-US" sz="1600"/>
              <a:t>2. On the Accounts Receivable page, scroll down until you see the section “Here are 4 ways Revenue is recorded:”  Go to Number 2 (Receipts) and click on </a:t>
            </a:r>
            <a:r>
              <a:rPr lang="en-US" sz="1600" b="1"/>
              <a:t>Deposit </a:t>
            </a:r>
            <a:r>
              <a:rPr lang="en-US" sz="1600"/>
              <a:t>Funds.  Fill out the form with all information indicated.</a:t>
            </a:r>
            <a:endParaRPr lang="en-CA" sz="1600"/>
          </a:p>
        </p:txBody>
      </p:sp>
      <p:pic>
        <p:nvPicPr>
          <p:cNvPr id="13" name="Picture 12">
            <a:extLst>
              <a:ext uri="{FF2B5EF4-FFF2-40B4-BE49-F238E27FC236}">
                <a16:creationId xmlns:a16="http://schemas.microsoft.com/office/drawing/2014/main" id="{399CEB29-E637-4C21-92E4-412720246E8B}"/>
              </a:ext>
            </a:extLst>
          </p:cNvPr>
          <p:cNvPicPr>
            <a:picLocks noChangeAspect="1"/>
          </p:cNvPicPr>
          <p:nvPr/>
        </p:nvPicPr>
        <p:blipFill>
          <a:blip r:embed="rId2"/>
          <a:stretch>
            <a:fillRect/>
          </a:stretch>
        </p:blipFill>
        <p:spPr>
          <a:xfrm>
            <a:off x="186008" y="2383059"/>
            <a:ext cx="8771984" cy="1544752"/>
          </a:xfrm>
          <a:prstGeom prst="rect">
            <a:avLst/>
          </a:prstGeom>
        </p:spPr>
      </p:pic>
      <p:sp>
        <p:nvSpPr>
          <p:cNvPr id="15" name="TextBox 14">
            <a:extLst>
              <a:ext uri="{FF2B5EF4-FFF2-40B4-BE49-F238E27FC236}">
                <a16:creationId xmlns:a16="http://schemas.microsoft.com/office/drawing/2014/main" id="{3BD92315-0D1C-4560-AAE6-F52CDB732AE8}"/>
              </a:ext>
            </a:extLst>
          </p:cNvPr>
          <p:cNvSpPr txBox="1"/>
          <p:nvPr/>
        </p:nvSpPr>
        <p:spPr>
          <a:xfrm>
            <a:off x="371475" y="4356746"/>
            <a:ext cx="8401050" cy="584775"/>
          </a:xfrm>
          <a:prstGeom prst="rect">
            <a:avLst/>
          </a:prstGeom>
          <a:noFill/>
        </p:spPr>
        <p:txBody>
          <a:bodyPr wrap="square" rtlCol="0">
            <a:spAutoFit/>
          </a:bodyPr>
          <a:lstStyle/>
          <a:p>
            <a:r>
              <a:rPr lang="en-US" sz="1600"/>
              <a:t>3. Send the completed form with your cheques to CHT 4</a:t>
            </a:r>
            <a:r>
              <a:rPr lang="en-US" sz="1600" baseline="30000"/>
              <a:t>th</a:t>
            </a:r>
            <a:r>
              <a:rPr lang="en-US" sz="1600"/>
              <a:t> Floor Accounts Receivable through internal mail.  </a:t>
            </a:r>
            <a:endParaRPr lang="en-CA" sz="1600"/>
          </a:p>
        </p:txBody>
      </p:sp>
    </p:spTree>
    <p:extLst>
      <p:ext uri="{BB962C8B-B14F-4D97-AF65-F5344CB8AC3E}">
        <p14:creationId xmlns:p14="http://schemas.microsoft.com/office/powerpoint/2010/main" val="1795984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7569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2EEF47-C387-4D10-A30F-0E4353550E4D}"/>
              </a:ext>
            </a:extLst>
          </p:cNvPr>
          <p:cNvSpPr txBox="1"/>
          <p:nvPr/>
        </p:nvSpPr>
        <p:spPr>
          <a:xfrm>
            <a:off x="552450" y="2464303"/>
            <a:ext cx="8039100" cy="707886"/>
          </a:xfrm>
          <a:prstGeom prst="rect">
            <a:avLst/>
          </a:prstGeom>
          <a:noFill/>
        </p:spPr>
        <p:txBody>
          <a:bodyPr wrap="square" lIns="91440" tIns="45720" rIns="91440" bIns="45720" rtlCol="0" anchor="t">
            <a:spAutoFit/>
          </a:bodyPr>
          <a:lstStyle/>
          <a:p>
            <a:r>
              <a:rPr lang="en-CA" sz="2000" b="1" dirty="0">
                <a:solidFill>
                  <a:srgbClr val="FFCF05"/>
                </a:solidFill>
              </a:rPr>
              <a:t>For up-to-date information about the 2026 year end, please visit: </a:t>
            </a:r>
          </a:p>
          <a:p>
            <a:pPr algn="ctr"/>
            <a:r>
              <a:rPr lang="en-CA" sz="2000" b="1" dirty="0">
                <a:solidFill>
                  <a:schemeClr val="bg1"/>
                </a:solidFill>
                <a:cs typeface="Arial"/>
                <a:hlinkClick r:id="rId3">
                  <a:extLst>
                    <a:ext uri="{A12FA001-AC4F-418D-AE19-62706E023703}">
                      <ahyp:hlinkClr xmlns:ahyp="http://schemas.microsoft.com/office/drawing/2018/hyperlinkcolor" val="tx"/>
                    </a:ext>
                  </a:extLst>
                </a:hlinkClick>
              </a:rPr>
              <a:t>http://www.uwindsor.ca/finance/year-end</a:t>
            </a:r>
            <a:endParaRPr lang="en-CA" b="1" u="sng" dirty="0">
              <a:solidFill>
                <a:schemeClr val="bg1"/>
              </a:solidFill>
              <a:cs typeface="Arial"/>
            </a:endParaRPr>
          </a:p>
        </p:txBody>
      </p:sp>
    </p:spTree>
    <p:extLst>
      <p:ext uri="{BB962C8B-B14F-4D97-AF65-F5344CB8AC3E}">
        <p14:creationId xmlns:p14="http://schemas.microsoft.com/office/powerpoint/2010/main" val="3839026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75698"/>
        </a:solidFill>
        <a:effectLst/>
      </p:bgPr>
    </p:bg>
    <p:spTree>
      <p:nvGrpSpPr>
        <p:cNvPr id="1" name=""/>
        <p:cNvGrpSpPr/>
        <p:nvPr/>
      </p:nvGrpSpPr>
      <p:grpSpPr>
        <a:xfrm>
          <a:off x="0" y="0"/>
          <a:ext cx="0" cy="0"/>
          <a:chOff x="0" y="0"/>
          <a:chExt cx="0" cy="0"/>
        </a:xfrm>
      </p:grpSpPr>
      <p:pic>
        <p:nvPicPr>
          <p:cNvPr id="1026" name="Picture 2" descr="Image result for questions vector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637" y="2378454"/>
            <a:ext cx="1810505" cy="17962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3625" y="534842"/>
            <a:ext cx="6810375" cy="6519734"/>
          </a:xfrm>
          <a:prstGeom prst="rect">
            <a:avLst/>
          </a:prstGeom>
          <a:noFill/>
        </p:spPr>
        <p:txBody>
          <a:bodyPr wrap="square" lIns="91440" tIns="45720" rIns="91440" bIns="45720" rtlCol="0" anchor="t">
            <a:spAutoFit/>
          </a:bodyPr>
          <a:lstStyle/>
          <a:p>
            <a:pPr>
              <a:spcAft>
                <a:spcPts val="200"/>
              </a:spcAft>
            </a:pPr>
            <a:r>
              <a:rPr lang="en-CA" sz="1700" dirty="0">
                <a:solidFill>
                  <a:srgbClr val="FFCF05"/>
                </a:solidFill>
              </a:rPr>
              <a:t>Trusts, Endowments, Donations:  </a:t>
            </a:r>
            <a:r>
              <a:rPr lang="en-CA" sz="1700" dirty="0">
                <a:solidFill>
                  <a:schemeClr val="bg1"/>
                </a:solidFill>
                <a:hlinkClick r:id="rId4">
                  <a:extLst>
                    <a:ext uri="{A12FA001-AC4F-418D-AE19-62706E023703}">
                      <ahyp:hlinkClr xmlns:ahyp="http://schemas.microsoft.com/office/drawing/2018/hyperlinkcolor" val="tx"/>
                    </a:ext>
                  </a:extLst>
                </a:hlinkClick>
              </a:rPr>
              <a:t>donations@uwindsor.ca</a:t>
            </a:r>
            <a:endParaRPr lang="en-CA" sz="1700" u="sng" dirty="0">
              <a:solidFill>
                <a:schemeClr val="bg1"/>
              </a:solidFill>
            </a:endParaRPr>
          </a:p>
          <a:p>
            <a:pPr>
              <a:spcAft>
                <a:spcPts val="200"/>
              </a:spcAft>
            </a:pPr>
            <a:endParaRPr lang="en-CA" sz="1700" u="sng" dirty="0">
              <a:solidFill>
                <a:schemeClr val="bg1"/>
              </a:solidFill>
            </a:endParaRPr>
          </a:p>
          <a:p>
            <a:pPr>
              <a:spcAft>
                <a:spcPts val="200"/>
              </a:spcAft>
            </a:pPr>
            <a:r>
              <a:rPr lang="en-CA" sz="1700" dirty="0">
                <a:solidFill>
                  <a:srgbClr val="FFCF05"/>
                </a:solidFill>
              </a:rPr>
              <a:t>Research Finance:  </a:t>
            </a:r>
            <a:r>
              <a:rPr lang="en-CA" sz="1700" dirty="0">
                <a:solidFill>
                  <a:schemeClr val="bg1"/>
                </a:solidFill>
                <a:hlinkClick r:id="rId5">
                  <a:extLst>
                    <a:ext uri="{A12FA001-AC4F-418D-AE19-62706E023703}">
                      <ahyp:hlinkClr xmlns:ahyp="http://schemas.microsoft.com/office/drawing/2018/hyperlinkcolor" val="tx"/>
                    </a:ext>
                  </a:extLst>
                </a:hlinkClick>
              </a:rPr>
              <a:t>resfinance@uwindsor.ca</a:t>
            </a:r>
            <a:endParaRPr lang="en-CA" sz="1700" dirty="0">
              <a:solidFill>
                <a:schemeClr val="bg1"/>
              </a:solidFill>
            </a:endParaRPr>
          </a:p>
          <a:p>
            <a:pPr>
              <a:spcAft>
                <a:spcPts val="200"/>
              </a:spcAft>
            </a:pPr>
            <a:endParaRPr lang="en-CA" sz="1700" u="sng" dirty="0">
              <a:solidFill>
                <a:schemeClr val="bg1"/>
              </a:solidFill>
            </a:endParaRPr>
          </a:p>
          <a:p>
            <a:pPr>
              <a:spcAft>
                <a:spcPts val="200"/>
              </a:spcAft>
            </a:pPr>
            <a:r>
              <a:rPr lang="en-CA" sz="1700" dirty="0">
                <a:solidFill>
                  <a:srgbClr val="FFCF05"/>
                </a:solidFill>
              </a:rPr>
              <a:t>General Accounting, Journal Entries, Chart of Accounts: Eric Gee, Senior Accountant </a:t>
            </a:r>
            <a:r>
              <a:rPr lang="en-CA" sz="1700" u="sng" dirty="0">
                <a:solidFill>
                  <a:schemeClr val="bg1"/>
                </a:solidFill>
              </a:rPr>
              <a:t>ericgee</a:t>
            </a:r>
            <a:r>
              <a:rPr lang="en-CA" sz="1700" dirty="0">
                <a:solidFill>
                  <a:schemeClr val="bg1"/>
                </a:solidFill>
                <a:hlinkClick r:id="rId6">
                  <a:extLst>
                    <a:ext uri="{A12FA001-AC4F-418D-AE19-62706E023703}">
                      <ahyp:hlinkClr xmlns:ahyp="http://schemas.microsoft.com/office/drawing/2018/hyperlinkcolor" val="tx"/>
                    </a:ext>
                  </a:extLst>
                </a:hlinkClick>
              </a:rPr>
              <a:t>@uwindsor.ca</a:t>
            </a:r>
            <a:r>
              <a:rPr lang="en-CA" sz="1700" dirty="0">
                <a:solidFill>
                  <a:schemeClr val="bg1"/>
                </a:solidFill>
              </a:rPr>
              <a:t>	</a:t>
            </a:r>
            <a:endParaRPr lang="en-CA" sz="1700" u="sng" dirty="0">
              <a:solidFill>
                <a:schemeClr val="bg1"/>
              </a:solidFill>
            </a:endParaRPr>
          </a:p>
          <a:p>
            <a:pPr>
              <a:spcAft>
                <a:spcPts val="200"/>
              </a:spcAft>
            </a:pPr>
            <a:endParaRPr lang="en-CA" sz="1700" u="sng" dirty="0">
              <a:solidFill>
                <a:schemeClr val="bg1"/>
              </a:solidFill>
            </a:endParaRPr>
          </a:p>
          <a:p>
            <a:pPr>
              <a:spcAft>
                <a:spcPts val="200"/>
              </a:spcAft>
            </a:pPr>
            <a:r>
              <a:rPr lang="en-CA" sz="1700" dirty="0">
                <a:solidFill>
                  <a:srgbClr val="FFCF05"/>
                </a:solidFill>
              </a:rPr>
              <a:t>Accounts Payable &amp; Vendor Payment Requests:</a:t>
            </a:r>
            <a:endParaRPr lang="en-CA" sz="1700" dirty="0">
              <a:solidFill>
                <a:srgbClr val="FFCF05"/>
              </a:solidFill>
              <a:cs typeface="Arial"/>
            </a:endParaRPr>
          </a:p>
          <a:p>
            <a:pPr>
              <a:spcAft>
                <a:spcPts val="200"/>
              </a:spcAft>
            </a:pPr>
            <a:r>
              <a:rPr lang="en-CA" sz="1700" dirty="0">
                <a:solidFill>
                  <a:srgbClr val="FFCF05"/>
                </a:solidFill>
              </a:rPr>
              <a:t>Isabel Giurdanella, Senior Accounts Payable Coordinator  </a:t>
            </a:r>
            <a:r>
              <a:rPr lang="en-CA" sz="1700" u="sng" dirty="0">
                <a:solidFill>
                  <a:schemeClr val="bg1"/>
                </a:solidFill>
              </a:rPr>
              <a:t>isabelg</a:t>
            </a:r>
            <a:r>
              <a:rPr lang="en-CA" sz="1700" u="sng" dirty="0">
                <a:solidFill>
                  <a:schemeClr val="bg1"/>
                </a:solidFill>
                <a:hlinkClick r:id="rId7">
                  <a:extLst>
                    <a:ext uri="{A12FA001-AC4F-418D-AE19-62706E023703}">
                      <ahyp:hlinkClr xmlns:ahyp="http://schemas.microsoft.com/office/drawing/2018/hyperlinkcolor" val="tx"/>
                    </a:ext>
                  </a:extLst>
                </a:hlinkClick>
              </a:rPr>
              <a:t>@uwindsor.ca</a:t>
            </a:r>
            <a:r>
              <a:rPr lang="en-CA" sz="1700" u="sng" dirty="0">
                <a:solidFill>
                  <a:schemeClr val="bg1"/>
                </a:solidFill>
              </a:rPr>
              <a:t> </a:t>
            </a:r>
            <a:endParaRPr lang="en-CA" sz="1700" u="sng" dirty="0">
              <a:solidFill>
                <a:schemeClr val="bg1"/>
              </a:solidFill>
              <a:cs typeface="Arial"/>
            </a:endParaRPr>
          </a:p>
          <a:p>
            <a:pPr>
              <a:spcAft>
                <a:spcPts val="200"/>
              </a:spcAft>
            </a:pPr>
            <a:endParaRPr lang="en-CA" sz="1700" dirty="0">
              <a:solidFill>
                <a:srgbClr val="FFCF05"/>
              </a:solidFill>
              <a:hlinkClick r:id="rId8">
                <a:extLst>
                  <a:ext uri="{A12FA001-AC4F-418D-AE19-62706E023703}">
                    <ahyp:hlinkClr xmlns:ahyp="http://schemas.microsoft.com/office/drawing/2018/hyperlinkcolor" val="tx"/>
                  </a:ext>
                </a:extLst>
              </a:hlinkClick>
            </a:endParaRPr>
          </a:p>
          <a:p>
            <a:pPr>
              <a:spcAft>
                <a:spcPts val="200"/>
              </a:spcAft>
            </a:pPr>
            <a:r>
              <a:rPr lang="en-CA" sz="1700" dirty="0">
                <a:solidFill>
                  <a:srgbClr val="FFCF05"/>
                </a:solidFill>
              </a:rPr>
              <a:t>Accounts Receivable Billing and Receipts: Gail Puskas, Accounts Receivable Clerk  </a:t>
            </a:r>
            <a:r>
              <a:rPr lang="en-CA" sz="1700" dirty="0">
                <a:solidFill>
                  <a:schemeClr val="bg1"/>
                </a:solidFill>
                <a:hlinkClick r:id="rId9">
                  <a:extLst>
                    <a:ext uri="{A12FA001-AC4F-418D-AE19-62706E023703}">
                      <ahyp:hlinkClr xmlns:ahyp="http://schemas.microsoft.com/office/drawing/2018/hyperlinkcolor" val="tx"/>
                    </a:ext>
                  </a:extLst>
                </a:hlinkClick>
              </a:rPr>
              <a:t>arinv@uwindsor.ca</a:t>
            </a:r>
            <a:r>
              <a:rPr lang="en-CA" sz="1700" dirty="0">
                <a:solidFill>
                  <a:schemeClr val="bg1"/>
                </a:solidFill>
              </a:rPr>
              <a:t> or </a:t>
            </a:r>
            <a:r>
              <a:rPr lang="en-CA" sz="1700" u="sng" dirty="0">
                <a:solidFill>
                  <a:schemeClr val="bg1"/>
                </a:solidFill>
              </a:rPr>
              <a:t>postmyreceipt@uwindsor.ca</a:t>
            </a:r>
            <a:endParaRPr lang="en-CA" sz="1700" u="sng" dirty="0">
              <a:solidFill>
                <a:schemeClr val="bg1"/>
              </a:solidFill>
              <a:cs typeface="Arial"/>
            </a:endParaRPr>
          </a:p>
          <a:p>
            <a:pPr>
              <a:spcAft>
                <a:spcPts val="200"/>
              </a:spcAft>
            </a:pPr>
            <a:endParaRPr lang="en-CA" sz="1700" dirty="0">
              <a:solidFill>
                <a:schemeClr val="bg1"/>
              </a:solidFill>
              <a:cs typeface="Arial"/>
            </a:endParaRPr>
          </a:p>
          <a:p>
            <a:pPr>
              <a:spcAft>
                <a:spcPts val="200"/>
              </a:spcAft>
            </a:pPr>
            <a:r>
              <a:rPr lang="en-CA" sz="1700" dirty="0">
                <a:solidFill>
                  <a:srgbClr val="FFCF05"/>
                </a:solidFill>
              </a:rPr>
              <a:t>Purchasing Card:</a:t>
            </a:r>
            <a:r>
              <a:rPr lang="en-CA" sz="1700" dirty="0">
                <a:solidFill>
                  <a:schemeClr val="bg1"/>
                </a:solidFill>
                <a:cs typeface="Arial"/>
              </a:rPr>
              <a:t> </a:t>
            </a:r>
            <a:r>
              <a:rPr lang="en-CA" sz="1700" dirty="0">
                <a:solidFill>
                  <a:schemeClr val="bg1"/>
                </a:solidFill>
                <a:cs typeface="Arial"/>
                <a:hlinkClick r:id="rId10">
                  <a:extLst>
                    <a:ext uri="{A12FA001-AC4F-418D-AE19-62706E023703}">
                      <ahyp:hlinkClr xmlns:ahyp="http://schemas.microsoft.com/office/drawing/2018/hyperlinkcolor" val="tx"/>
                    </a:ext>
                  </a:extLst>
                </a:hlinkClick>
              </a:rPr>
              <a:t>pcard@uwindsor.ca</a:t>
            </a:r>
            <a:r>
              <a:rPr lang="en-CA" sz="1700" dirty="0">
                <a:solidFill>
                  <a:schemeClr val="bg1"/>
                </a:solidFill>
                <a:cs typeface="Arial"/>
              </a:rPr>
              <a:t> </a:t>
            </a:r>
          </a:p>
          <a:p>
            <a:pPr>
              <a:spcAft>
                <a:spcPts val="200"/>
              </a:spcAft>
            </a:pPr>
            <a:endParaRPr lang="en-CA" sz="1700" dirty="0">
              <a:solidFill>
                <a:schemeClr val="bg1"/>
              </a:solidFill>
              <a:cs typeface="Arial"/>
            </a:endParaRPr>
          </a:p>
          <a:p>
            <a:pPr>
              <a:spcAft>
                <a:spcPts val="200"/>
              </a:spcAft>
            </a:pPr>
            <a:r>
              <a:rPr lang="en-CA" sz="1700" dirty="0">
                <a:solidFill>
                  <a:srgbClr val="FFCF05"/>
                </a:solidFill>
              </a:rPr>
              <a:t>Procurement:</a:t>
            </a:r>
            <a:r>
              <a:rPr lang="en-CA" sz="1700" dirty="0">
                <a:solidFill>
                  <a:schemeClr val="bg1"/>
                </a:solidFill>
                <a:cs typeface="Arial"/>
              </a:rPr>
              <a:t> </a:t>
            </a:r>
            <a:r>
              <a:rPr lang="en-CA" sz="1700" dirty="0">
                <a:solidFill>
                  <a:schemeClr val="bg1"/>
                </a:solidFill>
                <a:cs typeface="Arial"/>
                <a:hlinkClick r:id="rId11">
                  <a:extLst>
                    <a:ext uri="{A12FA001-AC4F-418D-AE19-62706E023703}">
                      <ahyp:hlinkClr xmlns:ahyp="http://schemas.microsoft.com/office/drawing/2018/hyperlinkcolor" val="tx"/>
                    </a:ext>
                  </a:extLst>
                </a:hlinkClick>
              </a:rPr>
              <a:t>procurement@uwindsor.ca</a:t>
            </a:r>
            <a:r>
              <a:rPr lang="en-CA" sz="1700" dirty="0">
                <a:solidFill>
                  <a:schemeClr val="bg1"/>
                </a:solidFill>
                <a:cs typeface="Arial"/>
              </a:rPr>
              <a:t> </a:t>
            </a:r>
          </a:p>
          <a:p>
            <a:pPr>
              <a:spcAft>
                <a:spcPts val="200"/>
              </a:spcAft>
            </a:pPr>
            <a:endParaRPr lang="en-CA" sz="1700" dirty="0">
              <a:solidFill>
                <a:schemeClr val="bg1"/>
              </a:solidFill>
              <a:cs typeface="Arial"/>
            </a:endParaRPr>
          </a:p>
          <a:p>
            <a:pPr>
              <a:spcAft>
                <a:spcPts val="200"/>
              </a:spcAft>
            </a:pPr>
            <a:r>
              <a:rPr lang="en-CA" sz="1700" dirty="0">
                <a:solidFill>
                  <a:srgbClr val="FFCF05"/>
                </a:solidFill>
                <a:cs typeface="Arial"/>
              </a:rPr>
              <a:t>If you are having any trouble accessing </a:t>
            </a:r>
            <a:r>
              <a:rPr lang="en-CA" sz="1700" dirty="0" err="1">
                <a:solidFill>
                  <a:srgbClr val="FFCF05"/>
                </a:solidFill>
                <a:cs typeface="Arial"/>
              </a:rPr>
              <a:t>UWinsite</a:t>
            </a:r>
            <a:r>
              <a:rPr lang="en-CA" sz="1700" dirty="0">
                <a:solidFill>
                  <a:srgbClr val="FFCF05"/>
                </a:solidFill>
                <a:cs typeface="Arial"/>
              </a:rPr>
              <a:t> Finance, please open a ticket: </a:t>
            </a:r>
            <a:r>
              <a:rPr lang="en-CA" sz="1700" u="sng" dirty="0" err="1">
                <a:solidFill>
                  <a:schemeClr val="bg1"/>
                </a:solidFill>
                <a:cs typeface="Arial"/>
                <a:hlinkClick r:id="rId12">
                  <a:extLst>
                    <a:ext uri="{A12FA001-AC4F-418D-AE19-62706E023703}">
                      <ahyp:hlinkClr xmlns:ahyp="http://schemas.microsoft.com/office/drawing/2018/hyperlinkcolor" val="tx"/>
                    </a:ext>
                  </a:extLst>
                </a:hlinkClick>
              </a:rPr>
              <a:t>UWinsite</a:t>
            </a:r>
            <a:r>
              <a:rPr lang="en-CA" sz="1700" u="sng" dirty="0">
                <a:solidFill>
                  <a:schemeClr val="bg1"/>
                </a:solidFill>
                <a:cs typeface="Arial"/>
                <a:hlinkClick r:id="rId12">
                  <a:extLst>
                    <a:ext uri="{A12FA001-AC4F-418D-AE19-62706E023703}">
                      <ahyp:hlinkClr xmlns:ahyp="http://schemas.microsoft.com/office/drawing/2018/hyperlinkcolor" val="tx"/>
                    </a:ext>
                  </a:extLst>
                </a:hlinkClick>
              </a:rPr>
              <a:t> Helpdesk Ticket</a:t>
            </a:r>
            <a:endParaRPr lang="en-CA" sz="1700" u="sng" dirty="0">
              <a:solidFill>
                <a:schemeClr val="bg1"/>
              </a:solidFill>
              <a:cs typeface="Arial"/>
            </a:endParaRPr>
          </a:p>
          <a:p>
            <a:endParaRPr lang="en-CA" sz="1700" dirty="0">
              <a:solidFill>
                <a:schemeClr val="bg1"/>
              </a:solidFill>
              <a:cs typeface="Arial"/>
            </a:endParaRPr>
          </a:p>
          <a:p>
            <a:endParaRPr lang="en-CA" sz="1700" dirty="0">
              <a:solidFill>
                <a:schemeClr val="bg1"/>
              </a:solidFill>
              <a:cs typeface="Arial"/>
            </a:endParaRPr>
          </a:p>
          <a:p>
            <a:endParaRPr lang="en-CA" sz="1700" u="sng" dirty="0">
              <a:solidFill>
                <a:srgbClr val="FFCF05"/>
              </a:solidFill>
              <a:cs typeface="Arial"/>
            </a:endParaRPr>
          </a:p>
        </p:txBody>
      </p:sp>
    </p:spTree>
    <p:extLst>
      <p:ext uri="{BB962C8B-B14F-4D97-AF65-F5344CB8AC3E}">
        <p14:creationId xmlns:p14="http://schemas.microsoft.com/office/powerpoint/2010/main" val="288025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prstClr val="black">
                    <a:tint val="75000"/>
                  </a:prstClr>
                </a:solidFill>
              </a:rPr>
              <a:t>Back to Basics</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4</a:t>
            </a:fld>
            <a:endParaRPr lang="en-US">
              <a:solidFill>
                <a:prstClr val="black">
                  <a:tint val="75000"/>
                </a:prstClr>
              </a:solidFill>
            </a:endParaRPr>
          </a:p>
        </p:txBody>
      </p:sp>
      <p:sp>
        <p:nvSpPr>
          <p:cNvPr id="4" name="Title 1"/>
          <p:cNvSpPr txBox="1">
            <a:spLocks/>
          </p:cNvSpPr>
          <p:nvPr/>
        </p:nvSpPr>
        <p:spPr>
          <a:xfrm>
            <a:off x="0" y="1169055"/>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endParaRPr lang="en-US" sz="2800" b="1">
              <a:solidFill>
                <a:schemeClr val="accent1"/>
              </a:solidFill>
            </a:endParaRPr>
          </a:p>
        </p:txBody>
      </p:sp>
      <p:sp>
        <p:nvSpPr>
          <p:cNvPr id="5" name="Title 1"/>
          <p:cNvSpPr txBox="1">
            <a:spLocks/>
          </p:cNvSpPr>
          <p:nvPr/>
        </p:nvSpPr>
        <p:spPr>
          <a:xfrm>
            <a:off x="993014" y="247210"/>
            <a:ext cx="7157972"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dirty="0">
                <a:solidFill>
                  <a:schemeClr val="accent1"/>
                </a:solidFill>
              </a:rPr>
              <a:t>SCOTIABANK VISA PURCHASING CARD</a:t>
            </a:r>
          </a:p>
        </p:txBody>
      </p:sp>
      <p:sp>
        <p:nvSpPr>
          <p:cNvPr id="24" name="TextBox 23">
            <a:extLst>
              <a:ext uri="{FF2B5EF4-FFF2-40B4-BE49-F238E27FC236}">
                <a16:creationId xmlns:a16="http://schemas.microsoft.com/office/drawing/2014/main" id="{5BE0671C-4D12-4508-9352-075ABE32021D}"/>
              </a:ext>
            </a:extLst>
          </p:cNvPr>
          <p:cNvSpPr txBox="1"/>
          <p:nvPr/>
        </p:nvSpPr>
        <p:spPr>
          <a:xfrm>
            <a:off x="0" y="1009257"/>
            <a:ext cx="9144000" cy="5139869"/>
          </a:xfrm>
          <a:prstGeom prst="rect">
            <a:avLst/>
          </a:prstGeom>
          <a:noFill/>
        </p:spPr>
        <p:txBody>
          <a:bodyPr wrap="square" lIns="91440" tIns="45720" rIns="91440" bIns="45720" rtlCol="0" anchor="t">
            <a:spAutoFit/>
          </a:bodyPr>
          <a:lstStyle/>
          <a:p>
            <a:r>
              <a:rPr lang="en-CA" sz="2000" b="1" dirty="0">
                <a:solidFill>
                  <a:srgbClr val="005596"/>
                </a:solidFill>
              </a:rPr>
              <a:t>RECORD RETENTION AND APPROVAL</a:t>
            </a:r>
          </a:p>
          <a:p>
            <a:pPr marL="285750" indent="-285750">
              <a:buClr>
                <a:srgbClr val="005596"/>
              </a:buClr>
              <a:buFont typeface="Wingdings" panose="05000000000000000000" pitchFamily="2" charset="2"/>
              <a:buChar char="Ø"/>
            </a:pPr>
            <a:r>
              <a:rPr lang="en-US" dirty="0"/>
              <a:t>Year end is a great time to perform a final check that all necessary documents are retained: </a:t>
            </a:r>
          </a:p>
          <a:p>
            <a:pPr>
              <a:buClr>
                <a:srgbClr val="005596"/>
              </a:buClr>
            </a:pPr>
            <a:r>
              <a:rPr lang="en-US" dirty="0"/>
              <a:t>	-	Each of your monthly statements had been reviewed and 			approved by your one-up</a:t>
            </a:r>
          </a:p>
          <a:p>
            <a:pPr>
              <a:buClr>
                <a:srgbClr val="005596"/>
              </a:buClr>
            </a:pPr>
            <a:r>
              <a:rPr lang="en-US" dirty="0"/>
              <a:t>	-	There are no missing receipts or approvals</a:t>
            </a:r>
          </a:p>
          <a:p>
            <a:pPr>
              <a:buClr>
                <a:srgbClr val="005596"/>
              </a:buClr>
            </a:pPr>
            <a:r>
              <a:rPr lang="en-US" dirty="0"/>
              <a:t>	-	The signed monthly statements, along with the receipts are retained 		electronically and accessible for audit purposes</a:t>
            </a:r>
          </a:p>
          <a:p>
            <a:pPr>
              <a:buClr>
                <a:srgbClr val="005596"/>
              </a:buClr>
            </a:pPr>
            <a:endParaRPr lang="en-US" dirty="0"/>
          </a:p>
          <a:p>
            <a:pPr>
              <a:buClr>
                <a:srgbClr val="005596"/>
              </a:buClr>
            </a:pPr>
            <a:r>
              <a:rPr lang="en-US" sz="2000" b="1" dirty="0">
                <a:solidFill>
                  <a:srgbClr val="005596"/>
                </a:solidFill>
              </a:rPr>
              <a:t>ACCOUNT UPDATES FOR NEXT YEAR</a:t>
            </a:r>
            <a:endParaRPr lang="en-US" sz="2000" dirty="0"/>
          </a:p>
          <a:p>
            <a:pPr marL="285750" indent="-285750">
              <a:buClr>
                <a:srgbClr val="005596"/>
              </a:buClr>
              <a:buFont typeface="Wingdings" panose="05000000000000000000" pitchFamily="2" charset="2"/>
              <a:buChar char="Ø"/>
            </a:pPr>
            <a:r>
              <a:rPr lang="en-CA" dirty="0">
                <a:cs typeface="Arial"/>
              </a:rPr>
              <a:t> </a:t>
            </a:r>
            <a:r>
              <a:rPr lang="en-US" dirty="0"/>
              <a:t>Review your current allocations and </a:t>
            </a:r>
            <a:r>
              <a:rPr lang="en-CA" dirty="0"/>
              <a:t>submit a </a:t>
            </a:r>
            <a:r>
              <a:rPr lang="en-CA" u="sng" dirty="0">
                <a:solidFill>
                  <a:schemeClr val="accent1">
                    <a:lumMod val="75000"/>
                  </a:schemeClr>
                </a:solidFill>
                <a:hlinkClick r:id="rId3">
                  <a:extLst>
                    <a:ext uri="{A12FA001-AC4F-418D-AE19-62706E023703}">
                      <ahyp:hlinkClr xmlns:ahyp="http://schemas.microsoft.com/office/drawing/2018/hyperlinkcolor" val="tx"/>
                    </a:ext>
                  </a:extLst>
                </a:hlinkClick>
              </a:rPr>
              <a:t>Team Dynamix Ticket</a:t>
            </a:r>
            <a:r>
              <a:rPr lang="en-CA" dirty="0">
                <a:solidFill>
                  <a:schemeClr val="accent1">
                    <a:lumMod val="75000"/>
                  </a:schemeClr>
                </a:solidFill>
              </a:rPr>
              <a:t> </a:t>
            </a:r>
            <a:r>
              <a:rPr lang="en-CA" dirty="0"/>
              <a:t>to have a department, program, or project account removed or added to your Centre Suite allocation options.</a:t>
            </a:r>
          </a:p>
          <a:p>
            <a:pPr marL="742950" lvl="1" indent="-285750">
              <a:buClr>
                <a:srgbClr val="005596"/>
              </a:buClr>
              <a:buFont typeface="Wingdings" panose="05000000000000000000" pitchFamily="2" charset="2"/>
              <a:buChar char="Ø"/>
            </a:pPr>
            <a:r>
              <a:rPr lang="en-CA" dirty="0"/>
              <a:t>Note: if you are not the owner of the account, ensure you have attached the PI’s or Account Owner’s approval to be added to their account</a:t>
            </a:r>
          </a:p>
          <a:p>
            <a:pPr marL="742950" lvl="1" indent="-285750">
              <a:buClr>
                <a:srgbClr val="005596"/>
              </a:buClr>
              <a:buFont typeface="Wingdings" panose="05000000000000000000" pitchFamily="2" charset="2"/>
              <a:buChar char="Ø"/>
            </a:pPr>
            <a:r>
              <a:rPr lang="en-CA" dirty="0">
                <a:cs typeface="Arial"/>
              </a:rPr>
              <a:t>Ensure one-up’s approval is added for all other program adds</a:t>
            </a:r>
          </a:p>
          <a:p>
            <a:pPr marL="742950" lvl="1" indent="-285750">
              <a:buClr>
                <a:srgbClr val="005596"/>
              </a:buClr>
              <a:buFont typeface="Wingdings" panose="05000000000000000000" pitchFamily="2" charset="2"/>
              <a:buChar char="Ø"/>
            </a:pPr>
            <a:r>
              <a:rPr lang="en-US" dirty="0"/>
              <a:t>Ensure only active accounts are available to prevent incorrect charges</a:t>
            </a:r>
          </a:p>
          <a:p>
            <a:pPr marL="742950" lvl="1" indent="-285750">
              <a:buClr>
                <a:srgbClr val="005596"/>
              </a:buClr>
              <a:buFont typeface="Wingdings" panose="05000000000000000000" pitchFamily="2" charset="2"/>
              <a:buChar char="Ø"/>
            </a:pPr>
            <a:r>
              <a:rPr lang="en-US" dirty="0"/>
              <a:t>Submit updates early to avoid delays in the new year</a:t>
            </a:r>
            <a:endParaRPr lang="en-CA" sz="1600" dirty="0">
              <a:cs typeface="Arial"/>
            </a:endParaRPr>
          </a:p>
        </p:txBody>
      </p:sp>
    </p:spTree>
    <p:extLst>
      <p:ext uri="{BB962C8B-B14F-4D97-AF65-F5344CB8AC3E}">
        <p14:creationId xmlns:p14="http://schemas.microsoft.com/office/powerpoint/2010/main" val="241984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prstClr val="black">
                    <a:tint val="75000"/>
                  </a:prstClr>
                </a:solidFill>
              </a:rPr>
              <a:t>Back to Basics</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5</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PURCHASE REQUISITIONS &amp; PAYMENT REQUESTS</a:t>
            </a:r>
          </a:p>
        </p:txBody>
      </p:sp>
      <p:grpSp>
        <p:nvGrpSpPr>
          <p:cNvPr id="5" name="Group 4"/>
          <p:cNvGrpSpPr/>
          <p:nvPr/>
        </p:nvGrpSpPr>
        <p:grpSpPr>
          <a:xfrm>
            <a:off x="579986" y="1274479"/>
            <a:ext cx="8057358" cy="2123659"/>
            <a:chOff x="679018" y="1755475"/>
            <a:chExt cx="8057358" cy="1082352"/>
          </a:xfrm>
        </p:grpSpPr>
        <p:grpSp>
          <p:nvGrpSpPr>
            <p:cNvPr id="6" name="Group 5"/>
            <p:cNvGrpSpPr/>
            <p:nvPr/>
          </p:nvGrpSpPr>
          <p:grpSpPr>
            <a:xfrm>
              <a:off x="679018" y="1759549"/>
              <a:ext cx="1130530" cy="780819"/>
              <a:chOff x="3720295" y="2856282"/>
              <a:chExt cx="1130530" cy="780819"/>
            </a:xfrm>
          </p:grpSpPr>
          <p:grpSp>
            <p:nvGrpSpPr>
              <p:cNvPr id="8" name="Group 7"/>
              <p:cNvGrpSpPr/>
              <p:nvPr/>
            </p:nvGrpSpPr>
            <p:grpSpPr>
              <a:xfrm>
                <a:off x="3720295" y="2856282"/>
                <a:ext cx="1130530" cy="780819"/>
                <a:chOff x="3720295" y="2856282"/>
                <a:chExt cx="1130530" cy="780819"/>
              </a:xfrm>
            </p:grpSpPr>
            <p:pic>
              <p:nvPicPr>
                <p:cNvPr id="10" name="Picture 4" descr="Image result for april red and white CALENDA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0295" y="2856282"/>
                  <a:ext cx="1130530" cy="7808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801822" y="3008164"/>
                  <a:ext cx="958467" cy="141176"/>
                </a:xfrm>
                <a:prstGeom prst="rect">
                  <a:avLst/>
                </a:prstGeom>
                <a:noFill/>
              </p:spPr>
              <p:txBody>
                <a:bodyPr wrap="square" rtlCol="0">
                  <a:spAutoFit/>
                </a:bodyPr>
                <a:lstStyle/>
                <a:p>
                  <a:pPr algn="ctr"/>
                  <a:r>
                    <a:rPr lang="en-CA" sz="1200" b="1"/>
                    <a:t>APRIL</a:t>
                  </a:r>
                </a:p>
              </p:txBody>
            </p:sp>
          </p:grpSp>
          <p:sp>
            <p:nvSpPr>
              <p:cNvPr id="9" name="TextBox 8"/>
              <p:cNvSpPr txBox="1"/>
              <p:nvPr/>
            </p:nvSpPr>
            <p:spPr>
              <a:xfrm>
                <a:off x="3801822" y="3156718"/>
                <a:ext cx="948093" cy="360849"/>
              </a:xfrm>
              <a:prstGeom prst="rect">
                <a:avLst/>
              </a:prstGeom>
              <a:solidFill>
                <a:srgbClr val="FFFFFF"/>
              </a:solidFill>
            </p:spPr>
            <p:txBody>
              <a:bodyPr wrap="square" rtlCol="0">
                <a:spAutoFit/>
              </a:bodyPr>
              <a:lstStyle/>
              <a:p>
                <a:pPr algn="ctr"/>
                <a:r>
                  <a:rPr lang="en-CA" sz="4001"/>
                  <a:t>29</a:t>
                </a:r>
              </a:p>
            </p:txBody>
          </p:sp>
        </p:grpSp>
        <p:sp>
          <p:nvSpPr>
            <p:cNvPr id="7" name="TextBox 6"/>
            <p:cNvSpPr txBox="1"/>
            <p:nvPr/>
          </p:nvSpPr>
          <p:spPr>
            <a:xfrm>
              <a:off x="2038121" y="1755475"/>
              <a:ext cx="6698255" cy="1082352"/>
            </a:xfrm>
            <a:prstGeom prst="rect">
              <a:avLst/>
            </a:prstGeom>
            <a:noFill/>
          </p:spPr>
          <p:txBody>
            <a:bodyPr wrap="square" lIns="91440" tIns="45720" rIns="91440" bIns="45720" rtlCol="0" anchor="t">
              <a:spAutoFit/>
            </a:bodyPr>
            <a:lstStyle/>
            <a:p>
              <a:r>
                <a:rPr lang="en-CA" sz="2000" b="1">
                  <a:solidFill>
                    <a:srgbClr val="005596"/>
                  </a:solidFill>
                </a:rPr>
                <a:t>PR’s and Payment Requests</a:t>
              </a:r>
            </a:p>
            <a:p>
              <a:pPr marL="285750" indent="-285750">
                <a:buClr>
                  <a:srgbClr val="005596"/>
                </a:buClr>
                <a:buFont typeface="Wingdings" panose="05000000000000000000" pitchFamily="2" charset="2"/>
                <a:buChar char="Ø"/>
              </a:pPr>
              <a:r>
                <a:rPr lang="en-CA" sz="1600"/>
                <a:t>All Purchase Requisitions and Payment Requests should be approved on the system by the Procurement department by the end of business day to ensure budget funds are encumbered.</a:t>
              </a:r>
              <a:endParaRPr lang="en-CA" sz="1600">
                <a:cs typeface="Arial"/>
              </a:endParaRPr>
            </a:p>
            <a:p>
              <a:pPr marL="285750" indent="-285750">
                <a:buClr>
                  <a:srgbClr val="005596"/>
                </a:buClr>
                <a:buFont typeface="Wingdings" panose="05000000000000000000" pitchFamily="2" charset="2"/>
                <a:buChar char="Ø"/>
              </a:pPr>
              <a:r>
                <a:rPr lang="en-CA" sz="1600"/>
                <a:t>Purchase Requisitions approved after this date may be applied against next year’s fiscal budget.</a:t>
              </a:r>
            </a:p>
            <a:p>
              <a:pPr marL="285750" indent="-285750">
                <a:buClr>
                  <a:srgbClr val="005596"/>
                </a:buClr>
                <a:buFont typeface="Wingdings" panose="05000000000000000000" pitchFamily="2" charset="2"/>
                <a:buChar char="Ø"/>
              </a:pPr>
              <a:r>
                <a:rPr lang="en-CA" sz="1600">
                  <a:cs typeface="Arial"/>
                </a:rPr>
                <a:t>Reach out to Buyers via email for assistance, or </a:t>
              </a:r>
              <a:r>
                <a:rPr lang="en-US" sz="1600" b="1">
                  <a:cs typeface="Arial"/>
                  <a:hlinkClick r:id="rId5"/>
                </a:rPr>
                <a:t>Book Finance Training</a:t>
              </a:r>
              <a:r>
                <a:rPr lang="en-US" sz="1600" b="1">
                  <a:cs typeface="Arial"/>
                </a:rPr>
                <a:t> </a:t>
              </a:r>
              <a:r>
                <a:rPr lang="en-US" sz="1600">
                  <a:cs typeface="Arial"/>
                </a:rPr>
                <a:t>for</a:t>
              </a:r>
              <a:r>
                <a:rPr lang="en-US" sz="1600" b="1">
                  <a:cs typeface="Arial"/>
                </a:rPr>
                <a:t> </a:t>
              </a:r>
              <a:r>
                <a:rPr lang="en-CA" sz="1600">
                  <a:cs typeface="Arial"/>
                </a:rPr>
                <a:t>Procure to Pay (PO’s) or Payment Requests </a:t>
              </a:r>
              <a:endParaRPr lang="en-US" sz="1600" b="1">
                <a:cs typeface="Arial"/>
              </a:endParaRPr>
            </a:p>
          </p:txBody>
        </p:sp>
      </p:grpSp>
      <p:sp>
        <p:nvSpPr>
          <p:cNvPr id="13" name="Rectangle 12"/>
          <p:cNvSpPr/>
          <p:nvPr/>
        </p:nvSpPr>
        <p:spPr>
          <a:xfrm>
            <a:off x="0" y="5583975"/>
            <a:ext cx="9144000" cy="584775"/>
          </a:xfrm>
          <a:prstGeom prst="rect">
            <a:avLst/>
          </a:prstGeom>
          <a:solidFill>
            <a:srgbClr val="005596"/>
          </a:solidFill>
        </p:spPr>
        <p:txBody>
          <a:bodyPr wrap="square" lIns="91440" tIns="45720" rIns="91440" bIns="45720" anchor="t">
            <a:spAutoFit/>
          </a:bodyPr>
          <a:lstStyle/>
          <a:p>
            <a:pPr algn="ctr"/>
            <a:r>
              <a:rPr lang="en-CA" sz="1600">
                <a:solidFill>
                  <a:srgbClr val="FFCF05"/>
                </a:solidFill>
                <a:latin typeface="Arial"/>
                <a:cs typeface="Arial"/>
              </a:rPr>
              <a:t>NOTE: </a:t>
            </a:r>
            <a:r>
              <a:rPr lang="en-CA" sz="1600">
                <a:solidFill>
                  <a:srgbClr val="FFC000"/>
                </a:solidFill>
                <a:latin typeface="Arial"/>
                <a:cs typeface="Arial"/>
              </a:rPr>
              <a:t>PURCHASE REQUISITIONS MUST BE </a:t>
            </a:r>
            <a:r>
              <a:rPr lang="en-CA" sz="1600" b="1">
                <a:solidFill>
                  <a:srgbClr val="FFC000"/>
                </a:solidFill>
                <a:latin typeface="Arial"/>
                <a:cs typeface="Arial"/>
              </a:rPr>
              <a:t>APPROVED</a:t>
            </a:r>
            <a:r>
              <a:rPr lang="en-CA" sz="1600">
                <a:solidFill>
                  <a:srgbClr val="FFC000"/>
                </a:solidFill>
                <a:latin typeface="Arial"/>
                <a:cs typeface="Arial"/>
              </a:rPr>
              <a:t> FOR THEM TO APPLY                   AGAINST THE CURRENT YEARS BUDGET.</a:t>
            </a:r>
            <a:endParaRPr lang="en-CA" sz="1600">
              <a:latin typeface="Arial" panose="020B0604020202020204" pitchFamily="34" charset="0"/>
              <a:cs typeface="Arial" panose="020B0604020202020204" pitchFamily="34" charset="0"/>
            </a:endParaRPr>
          </a:p>
        </p:txBody>
      </p:sp>
      <p:sp>
        <p:nvSpPr>
          <p:cNvPr id="14" name="Rectangle 13"/>
          <p:cNvSpPr/>
          <p:nvPr/>
        </p:nvSpPr>
        <p:spPr>
          <a:xfrm>
            <a:off x="4447607" y="3244335"/>
            <a:ext cx="248786" cy="369332"/>
          </a:xfrm>
          <a:prstGeom prst="rect">
            <a:avLst/>
          </a:prstGeom>
        </p:spPr>
        <p:txBody>
          <a:bodyPr wrap="none">
            <a:spAutoFit/>
          </a:bodyPr>
          <a:lstStyle/>
          <a:p>
            <a:r>
              <a:rPr lang="en-CA"/>
              <a:t> </a:t>
            </a:r>
          </a:p>
        </p:txBody>
      </p:sp>
      <p:sp>
        <p:nvSpPr>
          <p:cNvPr id="15" name="Rectangle 14"/>
          <p:cNvSpPr/>
          <p:nvPr/>
        </p:nvSpPr>
        <p:spPr>
          <a:xfrm>
            <a:off x="4447607" y="3244335"/>
            <a:ext cx="248786" cy="369332"/>
          </a:xfrm>
          <a:prstGeom prst="rect">
            <a:avLst/>
          </a:prstGeom>
        </p:spPr>
        <p:txBody>
          <a:bodyPr wrap="none">
            <a:spAutoFit/>
          </a:bodyPr>
          <a:lstStyle/>
          <a:p>
            <a:r>
              <a:rPr lang="en-CA"/>
              <a:t> </a:t>
            </a:r>
          </a:p>
        </p:txBody>
      </p:sp>
      <p:grpSp>
        <p:nvGrpSpPr>
          <p:cNvPr id="26" name="Group 25"/>
          <p:cNvGrpSpPr/>
          <p:nvPr/>
        </p:nvGrpSpPr>
        <p:grpSpPr>
          <a:xfrm>
            <a:off x="4737" y="3777700"/>
            <a:ext cx="4603929" cy="1551868"/>
            <a:chOff x="4733" y="3777696"/>
            <a:chExt cx="4603929" cy="463842"/>
          </a:xfrm>
        </p:grpSpPr>
        <p:sp>
          <p:nvSpPr>
            <p:cNvPr id="16" name="TextBox 15"/>
            <p:cNvSpPr txBox="1"/>
            <p:nvPr/>
          </p:nvSpPr>
          <p:spPr>
            <a:xfrm>
              <a:off x="4733" y="3811237"/>
              <a:ext cx="4442870" cy="110391"/>
            </a:xfrm>
            <a:prstGeom prst="rect">
              <a:avLst/>
            </a:prstGeom>
            <a:noFill/>
          </p:spPr>
          <p:txBody>
            <a:bodyPr wrap="square" rtlCol="0">
              <a:spAutoFit/>
            </a:bodyPr>
            <a:lstStyle/>
            <a:p>
              <a:r>
                <a:rPr lang="en-CA">
                  <a:solidFill>
                    <a:srgbClr val="FFCF05"/>
                  </a:solidFill>
                </a:rPr>
                <a:t> - - - - - - - - - - - - - - - - - - - - - - - - - - - - - -  </a:t>
              </a:r>
            </a:p>
          </p:txBody>
        </p:sp>
        <p:grpSp>
          <p:nvGrpSpPr>
            <p:cNvPr id="23" name="Group 22"/>
            <p:cNvGrpSpPr/>
            <p:nvPr/>
          </p:nvGrpSpPr>
          <p:grpSpPr>
            <a:xfrm>
              <a:off x="1129131" y="3777696"/>
              <a:ext cx="3479531" cy="463842"/>
              <a:chOff x="1129131" y="3777696"/>
              <a:chExt cx="3479531" cy="463842"/>
            </a:xfrm>
          </p:grpSpPr>
          <p:sp>
            <p:nvSpPr>
              <p:cNvPr id="17" name="TextBox 16"/>
              <p:cNvSpPr txBox="1"/>
              <p:nvPr/>
            </p:nvSpPr>
            <p:spPr>
              <a:xfrm>
                <a:off x="1611745" y="3777696"/>
                <a:ext cx="2167620" cy="174785"/>
              </a:xfrm>
              <a:prstGeom prst="rect">
                <a:avLst/>
              </a:prstGeom>
              <a:solidFill>
                <a:schemeClr val="bg1"/>
              </a:solidFill>
              <a:ln w="28575">
                <a:solidFill>
                  <a:srgbClr val="FFCF05"/>
                </a:solidFill>
              </a:ln>
            </p:spPr>
            <p:txBody>
              <a:bodyPr wrap="square" rtlCol="0">
                <a:spAutoFit/>
              </a:bodyPr>
              <a:lstStyle/>
              <a:p>
                <a:pPr algn="ctr"/>
                <a:r>
                  <a:rPr lang="en-CA" sz="1600">
                    <a:solidFill>
                      <a:srgbClr val="FFCF05"/>
                    </a:solidFill>
                  </a:rPr>
                  <a:t>UWINSITE TIPS  FOR SUBMITTERS</a:t>
                </a:r>
              </a:p>
            </p:txBody>
          </p:sp>
          <p:sp>
            <p:nvSpPr>
              <p:cNvPr id="19" name="TextBox 18"/>
              <p:cNvSpPr txBox="1"/>
              <p:nvPr/>
            </p:nvSpPr>
            <p:spPr>
              <a:xfrm>
                <a:off x="1129131" y="3993159"/>
                <a:ext cx="3479531" cy="248379"/>
              </a:xfrm>
              <a:prstGeom prst="rect">
                <a:avLst/>
              </a:prstGeom>
              <a:noFill/>
            </p:spPr>
            <p:txBody>
              <a:bodyPr wrap="square" lIns="91440" tIns="45720" rIns="91440" bIns="45720" rtlCol="0" anchor="t">
                <a:spAutoFit/>
              </a:bodyPr>
              <a:lstStyle/>
              <a:p>
                <a:pPr algn="ctr"/>
                <a:r>
                  <a:rPr lang="en-CA" sz="1200" dirty="0"/>
                  <a:t>Before </a:t>
                </a:r>
                <a:r>
                  <a:rPr lang="en-CA" sz="1200" b="1" dirty="0"/>
                  <a:t>April 29</a:t>
                </a:r>
                <a:r>
                  <a:rPr lang="en-CA" sz="1200" dirty="0"/>
                  <a:t>, check in the Purchase Requisitions Module to ensure all your requisitions show a Funds Status of “Approved” and a PO number is visible.</a:t>
                </a:r>
              </a:p>
            </p:txBody>
          </p:sp>
        </p:grpSp>
      </p:grpSp>
      <p:grpSp>
        <p:nvGrpSpPr>
          <p:cNvPr id="27" name="Group 26"/>
          <p:cNvGrpSpPr/>
          <p:nvPr/>
        </p:nvGrpSpPr>
        <p:grpSpPr>
          <a:xfrm>
            <a:off x="4068425" y="3777702"/>
            <a:ext cx="5223859" cy="1372499"/>
            <a:chOff x="4068422" y="3777696"/>
            <a:chExt cx="5223859" cy="1372499"/>
          </a:xfrm>
        </p:grpSpPr>
        <p:sp>
          <p:nvSpPr>
            <p:cNvPr id="25" name="TextBox 24"/>
            <p:cNvSpPr txBox="1"/>
            <p:nvPr/>
          </p:nvSpPr>
          <p:spPr>
            <a:xfrm>
              <a:off x="4068422" y="3885417"/>
              <a:ext cx="5223859" cy="369332"/>
            </a:xfrm>
            <a:prstGeom prst="rect">
              <a:avLst/>
            </a:prstGeom>
            <a:noFill/>
          </p:spPr>
          <p:txBody>
            <a:bodyPr wrap="square" rtlCol="0">
              <a:spAutoFit/>
            </a:bodyPr>
            <a:lstStyle/>
            <a:p>
              <a:r>
                <a:rPr lang="en-CA">
                  <a:solidFill>
                    <a:srgbClr val="FFCF05"/>
                  </a:solidFill>
                </a:rPr>
                <a:t> - - - - - - - - - - - - - - - - - - - - - - - - - - - - - - - - - - -  </a:t>
              </a:r>
            </a:p>
          </p:txBody>
        </p:sp>
        <p:grpSp>
          <p:nvGrpSpPr>
            <p:cNvPr id="24" name="Group 23"/>
            <p:cNvGrpSpPr/>
            <p:nvPr/>
          </p:nvGrpSpPr>
          <p:grpSpPr>
            <a:xfrm>
              <a:off x="4985359" y="3777696"/>
              <a:ext cx="2957384" cy="1372499"/>
              <a:chOff x="4985359" y="3777696"/>
              <a:chExt cx="2957384" cy="1372499"/>
            </a:xfrm>
          </p:grpSpPr>
          <p:sp>
            <p:nvSpPr>
              <p:cNvPr id="18" name="TextBox 17"/>
              <p:cNvSpPr txBox="1"/>
              <p:nvPr/>
            </p:nvSpPr>
            <p:spPr>
              <a:xfrm>
                <a:off x="5380242" y="3777696"/>
                <a:ext cx="2167620" cy="584775"/>
              </a:xfrm>
              <a:prstGeom prst="rect">
                <a:avLst/>
              </a:prstGeom>
              <a:solidFill>
                <a:schemeClr val="bg1"/>
              </a:solidFill>
              <a:ln w="28575">
                <a:solidFill>
                  <a:srgbClr val="FFCF05"/>
                </a:solidFill>
              </a:ln>
            </p:spPr>
            <p:txBody>
              <a:bodyPr wrap="square" rtlCol="0">
                <a:spAutoFit/>
              </a:bodyPr>
              <a:lstStyle/>
              <a:p>
                <a:pPr algn="ctr"/>
                <a:r>
                  <a:rPr lang="en-CA" sz="1600">
                    <a:solidFill>
                      <a:srgbClr val="FFCF05"/>
                    </a:solidFill>
                  </a:rPr>
                  <a:t>UWINSITE TIPS  FOR APPROVERS</a:t>
                </a:r>
              </a:p>
            </p:txBody>
          </p:sp>
          <p:sp>
            <p:nvSpPr>
              <p:cNvPr id="20" name="TextBox 19"/>
              <p:cNvSpPr txBox="1"/>
              <p:nvPr/>
            </p:nvSpPr>
            <p:spPr>
              <a:xfrm>
                <a:off x="4985359" y="4503864"/>
                <a:ext cx="2957384" cy="646331"/>
              </a:xfrm>
              <a:prstGeom prst="rect">
                <a:avLst/>
              </a:prstGeom>
              <a:noFill/>
            </p:spPr>
            <p:txBody>
              <a:bodyPr wrap="square" rtlCol="0">
                <a:spAutoFit/>
              </a:bodyPr>
              <a:lstStyle/>
              <a:p>
                <a:pPr algn="ctr"/>
                <a:r>
                  <a:rPr lang="en-CA" sz="1200" dirty="0"/>
                  <a:t>Check the Notification Bell and act on any expense reports by approving or rejecting in advance of </a:t>
                </a:r>
                <a:r>
                  <a:rPr lang="en-CA" sz="1200" b="1" dirty="0"/>
                  <a:t>April 29</a:t>
                </a:r>
                <a:r>
                  <a:rPr lang="en-CA" sz="1200" dirty="0"/>
                  <a:t>. </a:t>
                </a:r>
              </a:p>
            </p:txBody>
          </p:sp>
        </p:grpSp>
      </p:gr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93659">
            <a:off x="8040181" y="4569683"/>
            <a:ext cx="761163" cy="380583"/>
          </a:xfrm>
          <a:prstGeom prst="rect">
            <a:avLst/>
          </a:prstGeom>
        </p:spPr>
      </p:pic>
      <p:pic>
        <p:nvPicPr>
          <p:cNvPr id="29" name="Picture 28"/>
          <p:cNvPicPr>
            <a:picLocks noChangeAspect="1"/>
          </p:cNvPicPr>
          <p:nvPr/>
        </p:nvPicPr>
        <p:blipFill rotWithShape="1">
          <a:blip r:embed="rId7">
            <a:extLst>
              <a:ext uri="{BEBA8EAE-BF5A-486C-A8C5-ECC9F3942E4B}">
                <a14:imgProps xmlns:a14="http://schemas.microsoft.com/office/drawing/2010/main">
                  <a14:imgLayer r:embed="rId8">
                    <a14:imgEffect>
                      <a14:backgroundRemoval t="6631" b="59681" l="10000" r="90000"/>
                    </a14:imgEffect>
                  </a14:imgLayer>
                </a14:imgProps>
              </a:ext>
            </a:extLst>
          </a:blip>
          <a:srcRect b="33688"/>
          <a:stretch/>
        </p:blipFill>
        <p:spPr>
          <a:xfrm rot="20355727">
            <a:off x="319115" y="4336589"/>
            <a:ext cx="781247" cy="613788"/>
          </a:xfrm>
          <a:prstGeom prst="rect">
            <a:avLst/>
          </a:prstGeom>
        </p:spPr>
      </p:pic>
    </p:spTree>
    <p:extLst>
      <p:ext uri="{BB962C8B-B14F-4D97-AF65-F5344CB8AC3E}">
        <p14:creationId xmlns:p14="http://schemas.microsoft.com/office/powerpoint/2010/main" val="1274584487"/>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prstClr val="black">
                    <a:tint val="75000"/>
                  </a:prstClr>
                </a:solidFill>
              </a:rPr>
              <a:t>Back to Basics</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6</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RECEIVING GOODS &amp; SERVICES</a:t>
            </a:r>
          </a:p>
        </p:txBody>
      </p:sp>
      <p:grpSp>
        <p:nvGrpSpPr>
          <p:cNvPr id="5" name="Group 4"/>
          <p:cNvGrpSpPr/>
          <p:nvPr/>
        </p:nvGrpSpPr>
        <p:grpSpPr>
          <a:xfrm>
            <a:off x="767631" y="1717699"/>
            <a:ext cx="8094932" cy="1815882"/>
            <a:chOff x="641444" y="3601680"/>
            <a:chExt cx="8094932" cy="963367"/>
          </a:xfrm>
        </p:grpSpPr>
        <p:grpSp>
          <p:nvGrpSpPr>
            <p:cNvPr id="6" name="Group 5"/>
            <p:cNvGrpSpPr/>
            <p:nvPr/>
          </p:nvGrpSpPr>
          <p:grpSpPr>
            <a:xfrm>
              <a:off x="641444" y="3626213"/>
              <a:ext cx="1136537" cy="767065"/>
              <a:chOff x="594376" y="2933483"/>
              <a:chExt cx="1136537" cy="767065"/>
            </a:xfrm>
          </p:grpSpPr>
          <p:grpSp>
            <p:nvGrpSpPr>
              <p:cNvPr id="8" name="Group 7"/>
              <p:cNvGrpSpPr/>
              <p:nvPr/>
            </p:nvGrpSpPr>
            <p:grpSpPr>
              <a:xfrm>
                <a:off x="594376" y="2933483"/>
                <a:ext cx="1136537" cy="767065"/>
                <a:chOff x="594376" y="2933483"/>
                <a:chExt cx="1136537" cy="767065"/>
              </a:xfrm>
            </p:grpSpPr>
            <p:pic>
              <p:nvPicPr>
                <p:cNvPr id="12" name="Picture 6" descr="Image result for april red and white CALENDA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76" y="2933483"/>
                  <a:ext cx="1136537" cy="7670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3411" y="3065605"/>
                  <a:ext cx="958468" cy="146954"/>
                </a:xfrm>
                <a:prstGeom prst="rect">
                  <a:avLst/>
                </a:prstGeom>
                <a:noFill/>
              </p:spPr>
              <p:txBody>
                <a:bodyPr wrap="square" rtlCol="0">
                  <a:spAutoFit/>
                </a:bodyPr>
                <a:lstStyle/>
                <a:p>
                  <a:pPr algn="ctr"/>
                  <a:r>
                    <a:rPr lang="en-CA" sz="1200" b="1"/>
                    <a:t>APRIL</a:t>
                  </a:r>
                </a:p>
              </p:txBody>
            </p:sp>
          </p:grpSp>
          <p:sp>
            <p:nvSpPr>
              <p:cNvPr id="9" name="TextBox 8"/>
              <p:cNvSpPr txBox="1"/>
              <p:nvPr/>
            </p:nvSpPr>
            <p:spPr>
              <a:xfrm>
                <a:off x="683411" y="3264897"/>
                <a:ext cx="958468" cy="375617"/>
              </a:xfrm>
              <a:prstGeom prst="rect">
                <a:avLst/>
              </a:prstGeom>
              <a:solidFill>
                <a:schemeClr val="bg1"/>
              </a:solidFill>
            </p:spPr>
            <p:txBody>
              <a:bodyPr wrap="square" lIns="91440" tIns="45720" rIns="91440" bIns="45720" rtlCol="0" anchor="t">
                <a:spAutoFit/>
              </a:bodyPr>
              <a:lstStyle/>
              <a:p>
                <a:pPr algn="ctr"/>
                <a:r>
                  <a:rPr lang="en-CA" sz="4000"/>
                  <a:t>30</a:t>
                </a:r>
                <a:endParaRPr lang="en-CA" sz="4001"/>
              </a:p>
            </p:txBody>
          </p:sp>
        </p:grpSp>
        <p:sp>
          <p:nvSpPr>
            <p:cNvPr id="7" name="TextBox 6"/>
            <p:cNvSpPr txBox="1"/>
            <p:nvPr/>
          </p:nvSpPr>
          <p:spPr>
            <a:xfrm>
              <a:off x="1943266" y="3601680"/>
              <a:ext cx="6793110" cy="963367"/>
            </a:xfrm>
            <a:prstGeom prst="rect">
              <a:avLst/>
            </a:prstGeom>
            <a:noFill/>
          </p:spPr>
          <p:txBody>
            <a:bodyPr wrap="square" lIns="91440" tIns="45720" rIns="91440" bIns="45720" rtlCol="0" anchor="t">
              <a:spAutoFit/>
            </a:bodyPr>
            <a:lstStyle/>
            <a:p>
              <a:pPr marL="285750" indent="-285750">
                <a:buClr>
                  <a:srgbClr val="005596"/>
                </a:buClr>
                <a:buFont typeface="Wingdings" panose="05000000000000000000" pitchFamily="2" charset="2"/>
                <a:buChar char="Ø"/>
              </a:pPr>
              <a:r>
                <a:rPr lang="en-CA" sz="1600"/>
                <a:t>Please review your “My Receipts” space on the system to ensure that you receive anything you have physically received before the year-end deadline.</a:t>
              </a:r>
              <a:endParaRPr lang="en-US"/>
            </a:p>
            <a:p>
              <a:pPr marL="285750" indent="-285750">
                <a:buClr>
                  <a:srgbClr val="005596"/>
                </a:buClr>
                <a:buFont typeface="Wingdings" panose="05000000000000000000" pitchFamily="2" charset="2"/>
                <a:buChar char="Ø"/>
              </a:pPr>
              <a:r>
                <a:rPr lang="en-CA" sz="1600"/>
                <a:t>When receiving the goods or services, please ensure that you choose a Transaction Date of </a:t>
              </a:r>
              <a:r>
                <a:rPr lang="en-CA" sz="1600" b="1"/>
                <a:t>April 30</a:t>
              </a:r>
              <a:r>
                <a:rPr lang="en-CA" sz="1600" b="1" baseline="30000">
                  <a:ea typeface="+mn-lt"/>
                  <a:cs typeface="+mn-lt"/>
                </a:rPr>
                <a:t>th</a:t>
              </a:r>
              <a:r>
                <a:rPr lang="en-CA" sz="1600"/>
                <a:t>.</a:t>
              </a:r>
              <a:r>
                <a:rPr lang="en-CA" sz="1600" b="1"/>
                <a:t> </a:t>
              </a:r>
              <a:r>
                <a:rPr lang="en-CA" sz="1600"/>
                <a:t>if the goods or services were actually supplied on or before </a:t>
              </a:r>
              <a:r>
                <a:rPr lang="en-CA" sz="1600" b="1"/>
                <a:t>April 30</a:t>
              </a:r>
              <a:r>
                <a:rPr lang="en-CA" sz="1600" b="1" baseline="30000">
                  <a:ea typeface="+mn-lt"/>
                  <a:cs typeface="+mn-lt"/>
                </a:rPr>
                <a:t>th</a:t>
              </a:r>
              <a:r>
                <a:rPr lang="en-CA" sz="1600"/>
                <a:t>.   </a:t>
              </a:r>
              <a:endParaRPr lang="en-CA" sz="1600">
                <a:cs typeface="Arial"/>
              </a:endParaRPr>
            </a:p>
            <a:p>
              <a:pPr marL="285750" indent="-285750">
                <a:buClr>
                  <a:srgbClr val="005596"/>
                </a:buClr>
                <a:buFont typeface="Wingdings" panose="05000000000000000000" pitchFamily="2" charset="2"/>
                <a:buChar char="Ø"/>
              </a:pPr>
              <a:endParaRPr lang="en-CA" sz="1600">
                <a:cs typeface="Arial"/>
              </a:endParaRPr>
            </a:p>
          </p:txBody>
        </p:sp>
      </p:grpSp>
      <p:grpSp>
        <p:nvGrpSpPr>
          <p:cNvPr id="17" name="Group 16"/>
          <p:cNvGrpSpPr/>
          <p:nvPr/>
        </p:nvGrpSpPr>
        <p:grpSpPr>
          <a:xfrm>
            <a:off x="0" y="3484672"/>
            <a:ext cx="9144000" cy="1015663"/>
            <a:chOff x="0" y="3981380"/>
            <a:chExt cx="9144000" cy="1015663"/>
          </a:xfrm>
        </p:grpSpPr>
        <p:sp>
          <p:nvSpPr>
            <p:cNvPr id="14" name="TextBox 13"/>
            <p:cNvSpPr txBox="1"/>
            <p:nvPr/>
          </p:nvSpPr>
          <p:spPr>
            <a:xfrm>
              <a:off x="0" y="4304547"/>
              <a:ext cx="9144000" cy="369332"/>
            </a:xfrm>
            <a:prstGeom prst="rect">
              <a:avLst/>
            </a:prstGeom>
            <a:noFill/>
          </p:spPr>
          <p:txBody>
            <a:bodyPr wrap="square" rtlCol="0">
              <a:spAutoFit/>
            </a:bodyPr>
            <a:lstStyle/>
            <a:p>
              <a:r>
                <a:rPr lang="en-CA">
                  <a:solidFill>
                    <a:srgbClr val="FFCF05"/>
                  </a:solidFill>
                </a:rPr>
                <a:t> - - - - - - - - - - - - - - - - - - - - - - - - - - - - - - - - - - - - - - - - - - - - - - - - - - - - - - - - - - - - - - - -   </a:t>
              </a:r>
            </a:p>
          </p:txBody>
        </p:sp>
        <p:sp>
          <p:nvSpPr>
            <p:cNvPr id="15" name="TextBox 14"/>
            <p:cNvSpPr txBox="1"/>
            <p:nvPr/>
          </p:nvSpPr>
          <p:spPr>
            <a:xfrm>
              <a:off x="3187383" y="3981380"/>
              <a:ext cx="2769235" cy="1015663"/>
            </a:xfrm>
            <a:prstGeom prst="rect">
              <a:avLst/>
            </a:prstGeom>
            <a:solidFill>
              <a:schemeClr val="bg1"/>
            </a:solidFill>
            <a:ln w="28575">
              <a:solidFill>
                <a:srgbClr val="FFCF05"/>
              </a:solidFill>
            </a:ln>
          </p:spPr>
          <p:txBody>
            <a:bodyPr wrap="square" rtlCol="0">
              <a:spAutoFit/>
            </a:bodyPr>
            <a:lstStyle/>
            <a:p>
              <a:pPr algn="ctr"/>
              <a:endParaRPr lang="en-CA" sz="2000">
                <a:solidFill>
                  <a:srgbClr val="FFCF05"/>
                </a:solidFill>
              </a:endParaRPr>
            </a:p>
            <a:p>
              <a:pPr algn="ctr"/>
              <a:r>
                <a:rPr lang="en-CA" sz="2000">
                  <a:solidFill>
                    <a:srgbClr val="FFCF05"/>
                  </a:solidFill>
                </a:rPr>
                <a:t>UWINSITE TIP</a:t>
              </a:r>
            </a:p>
            <a:p>
              <a:pPr algn="ctr"/>
              <a:endParaRPr lang="en-CA" sz="2000">
                <a:solidFill>
                  <a:srgbClr val="FFCF05"/>
                </a:solidFill>
              </a:endParaRPr>
            </a:p>
          </p:txBody>
        </p:sp>
      </p:grpSp>
      <p:sp>
        <p:nvSpPr>
          <p:cNvPr id="20" name="TextBox 19"/>
          <p:cNvSpPr txBox="1"/>
          <p:nvPr/>
        </p:nvSpPr>
        <p:spPr>
          <a:xfrm>
            <a:off x="4164549" y="4774055"/>
            <a:ext cx="4206368" cy="1169551"/>
          </a:xfrm>
          <a:prstGeom prst="rect">
            <a:avLst/>
          </a:prstGeom>
          <a:noFill/>
        </p:spPr>
        <p:txBody>
          <a:bodyPr wrap="square" lIns="91440" tIns="45720" rIns="91440" bIns="45720" rtlCol="0" anchor="t">
            <a:spAutoFit/>
          </a:bodyPr>
          <a:lstStyle/>
          <a:p>
            <a:r>
              <a:rPr lang="en-US" sz="1400"/>
              <a:t>1. From the Home Screen, click on </a:t>
            </a:r>
            <a:r>
              <a:rPr lang="en-US" sz="1400" b="1"/>
              <a:t>My Receipts</a:t>
            </a:r>
            <a:r>
              <a:rPr lang="en-US" sz="1400"/>
              <a:t>.</a:t>
            </a:r>
            <a:endParaRPr lang="en-CA" sz="1400">
              <a:cs typeface="Arial"/>
            </a:endParaRPr>
          </a:p>
          <a:p>
            <a:r>
              <a:rPr lang="en-CA" sz="1400"/>
              <a:t>2. Set Items Due to </a:t>
            </a:r>
            <a:r>
              <a:rPr lang="en-CA" sz="1400" b="1"/>
              <a:t>Any Time</a:t>
            </a:r>
            <a:r>
              <a:rPr lang="en-CA" sz="1400"/>
              <a:t>.</a:t>
            </a:r>
            <a:endParaRPr lang="en-CA" sz="1400">
              <a:cs typeface="Arial"/>
            </a:endParaRPr>
          </a:p>
          <a:p>
            <a:r>
              <a:rPr lang="en-CA" sz="1400"/>
              <a:t>3. Set Requisitioning BU to </a:t>
            </a:r>
            <a:r>
              <a:rPr lang="en-CA" sz="1400" b="1"/>
              <a:t>UW BU</a:t>
            </a:r>
            <a:r>
              <a:rPr lang="en-CA" sz="1400"/>
              <a:t>.</a:t>
            </a:r>
            <a:endParaRPr lang="en-CA" sz="1400">
              <a:cs typeface="Arial"/>
            </a:endParaRPr>
          </a:p>
          <a:p>
            <a:r>
              <a:rPr lang="en-CA" sz="1400"/>
              <a:t>4. Click</a:t>
            </a:r>
            <a:r>
              <a:rPr lang="en-CA" sz="1400" b="1"/>
              <a:t> Search </a:t>
            </a:r>
            <a:r>
              <a:rPr lang="en-CA" sz="1400"/>
              <a:t>to see anything outstanding for receiving in your account.</a:t>
            </a:r>
            <a:endParaRPr lang="en-CA" sz="1400">
              <a:cs typeface="Arial"/>
            </a:endParaRPr>
          </a:p>
        </p:txBody>
      </p:sp>
      <p:pic>
        <p:nvPicPr>
          <p:cNvPr id="16" name="Picture 15"/>
          <p:cNvPicPr>
            <a:picLocks noChangeAspect="1"/>
          </p:cNvPicPr>
          <p:nvPr/>
        </p:nvPicPr>
        <p:blipFill>
          <a:blip r:embed="rId4"/>
          <a:stretch>
            <a:fillRect/>
          </a:stretch>
        </p:blipFill>
        <p:spPr>
          <a:xfrm>
            <a:off x="279398" y="4744299"/>
            <a:ext cx="3832681" cy="1414748"/>
          </a:xfrm>
          <a:prstGeom prst="rect">
            <a:avLst/>
          </a:prstGeom>
        </p:spPr>
      </p:pic>
    </p:spTree>
    <p:extLst>
      <p:ext uri="{BB962C8B-B14F-4D97-AF65-F5344CB8AC3E}">
        <p14:creationId xmlns:p14="http://schemas.microsoft.com/office/powerpoint/2010/main" val="295927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prstClr val="black">
                    <a:tint val="75000"/>
                  </a:prstClr>
                </a:solidFill>
              </a:rPr>
              <a:t>Back to Basics</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7</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PURCHASE ORDERS</a:t>
            </a:r>
          </a:p>
        </p:txBody>
      </p:sp>
      <p:grpSp>
        <p:nvGrpSpPr>
          <p:cNvPr id="5" name="Group 4"/>
          <p:cNvGrpSpPr/>
          <p:nvPr/>
        </p:nvGrpSpPr>
        <p:grpSpPr>
          <a:xfrm>
            <a:off x="683410" y="1755479"/>
            <a:ext cx="8052967" cy="1453981"/>
            <a:chOff x="683410" y="1755475"/>
            <a:chExt cx="8052966" cy="858348"/>
          </a:xfrm>
        </p:grpSpPr>
        <p:grpSp>
          <p:nvGrpSpPr>
            <p:cNvPr id="6" name="Group 5"/>
            <p:cNvGrpSpPr/>
            <p:nvPr/>
          </p:nvGrpSpPr>
          <p:grpSpPr>
            <a:xfrm>
              <a:off x="683410" y="1755476"/>
              <a:ext cx="1130530" cy="858347"/>
              <a:chOff x="3724687" y="2852209"/>
              <a:chExt cx="1130530" cy="858347"/>
            </a:xfrm>
          </p:grpSpPr>
          <p:grpSp>
            <p:nvGrpSpPr>
              <p:cNvPr id="8" name="Group 7"/>
              <p:cNvGrpSpPr/>
              <p:nvPr/>
            </p:nvGrpSpPr>
            <p:grpSpPr>
              <a:xfrm>
                <a:off x="3724687" y="2852209"/>
                <a:ext cx="1130530" cy="858347"/>
                <a:chOff x="3724687" y="2852209"/>
                <a:chExt cx="1130530" cy="858347"/>
              </a:xfrm>
            </p:grpSpPr>
            <p:pic>
              <p:nvPicPr>
                <p:cNvPr id="10" name="Picture 4" descr="Image result for april red and white CALENDA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4687" y="2852209"/>
                  <a:ext cx="1130530" cy="8583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806327" y="3034358"/>
                  <a:ext cx="958467" cy="163525"/>
                </a:xfrm>
                <a:prstGeom prst="rect">
                  <a:avLst/>
                </a:prstGeom>
                <a:noFill/>
              </p:spPr>
              <p:txBody>
                <a:bodyPr wrap="square" rtlCol="0">
                  <a:spAutoFit/>
                </a:bodyPr>
                <a:lstStyle/>
                <a:p>
                  <a:pPr algn="ctr"/>
                  <a:r>
                    <a:rPr lang="en-CA" sz="1200" b="1"/>
                    <a:t>APRIL</a:t>
                  </a:r>
                </a:p>
              </p:txBody>
            </p:sp>
          </p:grpSp>
          <p:sp>
            <p:nvSpPr>
              <p:cNvPr id="9" name="TextBox 8"/>
              <p:cNvSpPr txBox="1"/>
              <p:nvPr/>
            </p:nvSpPr>
            <p:spPr>
              <a:xfrm>
                <a:off x="3830854" y="3197238"/>
                <a:ext cx="933940" cy="417972"/>
              </a:xfrm>
              <a:prstGeom prst="rect">
                <a:avLst/>
              </a:prstGeom>
              <a:solidFill>
                <a:schemeClr val="bg1"/>
              </a:solidFill>
            </p:spPr>
            <p:txBody>
              <a:bodyPr wrap="square" rtlCol="0">
                <a:spAutoFit/>
              </a:bodyPr>
              <a:lstStyle/>
              <a:p>
                <a:pPr algn="ctr"/>
                <a:r>
                  <a:rPr lang="en-CA" sz="4001"/>
                  <a:t>30</a:t>
                </a:r>
              </a:p>
            </p:txBody>
          </p:sp>
        </p:grpSp>
        <p:sp>
          <p:nvSpPr>
            <p:cNvPr id="7" name="TextBox 6"/>
            <p:cNvSpPr txBox="1"/>
            <p:nvPr/>
          </p:nvSpPr>
          <p:spPr>
            <a:xfrm>
              <a:off x="2038121" y="1755475"/>
              <a:ext cx="6698255" cy="672267"/>
            </a:xfrm>
            <a:prstGeom prst="rect">
              <a:avLst/>
            </a:prstGeom>
            <a:noFill/>
          </p:spPr>
          <p:txBody>
            <a:bodyPr wrap="square" lIns="91440" tIns="45720" rIns="91440" bIns="45720" rtlCol="0" anchor="t">
              <a:spAutoFit/>
            </a:bodyPr>
            <a:lstStyle/>
            <a:p>
              <a:r>
                <a:rPr lang="en-CA" sz="2000" b="1" dirty="0">
                  <a:solidFill>
                    <a:srgbClr val="005596"/>
                  </a:solidFill>
                </a:rPr>
                <a:t>BLANKET PURCHASE ORDERS </a:t>
              </a:r>
            </a:p>
            <a:p>
              <a:pPr marL="285750" indent="-285750">
                <a:buClr>
                  <a:srgbClr val="005596"/>
                </a:buClr>
                <a:buFont typeface="Wingdings" panose="05000000000000000000" pitchFamily="2" charset="2"/>
                <a:buChar char="Ø"/>
              </a:pPr>
              <a:r>
                <a:rPr lang="en-CA" sz="1600" dirty="0"/>
                <a:t>All Blanket Purchase Orders for fiscal 2025/2026 will be closed.</a:t>
              </a:r>
              <a:endParaRPr lang="en-CA" sz="1600" dirty="0">
                <a:cs typeface="Arial"/>
              </a:endParaRPr>
            </a:p>
            <a:p>
              <a:pPr marL="285750" indent="-285750">
                <a:buClr>
                  <a:srgbClr val="005596"/>
                </a:buClr>
                <a:buFont typeface="Wingdings" panose="05000000000000000000" pitchFamily="2" charset="2"/>
                <a:buChar char="Ø"/>
              </a:pPr>
              <a:r>
                <a:rPr lang="en-CA" sz="1600" dirty="0"/>
                <a:t>If departments wish to have new blanket PO’s issued, they should initiate these by submitting a Purchase Requisition in </a:t>
              </a:r>
              <a:r>
                <a:rPr lang="en-CA" sz="1600" b="1" dirty="0"/>
                <a:t>May 2026</a:t>
              </a:r>
              <a:r>
                <a:rPr lang="en-CA" sz="1600" dirty="0"/>
                <a:t>.</a:t>
              </a:r>
              <a:endParaRPr lang="en-CA" sz="1600" dirty="0">
                <a:cs typeface="Arial"/>
              </a:endParaRPr>
            </a:p>
          </p:txBody>
        </p:sp>
      </p:grpSp>
      <p:grpSp>
        <p:nvGrpSpPr>
          <p:cNvPr id="30" name="Group 29"/>
          <p:cNvGrpSpPr/>
          <p:nvPr/>
        </p:nvGrpSpPr>
        <p:grpSpPr>
          <a:xfrm>
            <a:off x="774360" y="3565933"/>
            <a:ext cx="8056821" cy="2234868"/>
            <a:chOff x="774357" y="3565932"/>
            <a:chExt cx="8056821" cy="2234868"/>
          </a:xfrm>
        </p:grpSpPr>
        <p:grpSp>
          <p:nvGrpSpPr>
            <p:cNvPr id="29" name="Group 28"/>
            <p:cNvGrpSpPr/>
            <p:nvPr/>
          </p:nvGrpSpPr>
          <p:grpSpPr>
            <a:xfrm>
              <a:off x="774357" y="3617786"/>
              <a:ext cx="1209932" cy="2183014"/>
              <a:chOff x="774357" y="3617786"/>
              <a:chExt cx="1209932" cy="2183014"/>
            </a:xfrm>
          </p:grpSpPr>
          <p:grpSp>
            <p:nvGrpSpPr>
              <p:cNvPr id="23" name="Group 22"/>
              <p:cNvGrpSpPr/>
              <p:nvPr/>
            </p:nvGrpSpPr>
            <p:grpSpPr>
              <a:xfrm>
                <a:off x="774357" y="3617786"/>
                <a:ext cx="1130530" cy="1224033"/>
                <a:chOff x="3724687" y="2852208"/>
                <a:chExt cx="1130530" cy="1224033"/>
              </a:xfrm>
            </p:grpSpPr>
            <p:grpSp>
              <p:nvGrpSpPr>
                <p:cNvPr id="24" name="Group 23"/>
                <p:cNvGrpSpPr/>
                <p:nvPr/>
              </p:nvGrpSpPr>
              <p:grpSpPr>
                <a:xfrm>
                  <a:off x="3724687" y="2852208"/>
                  <a:ext cx="1130530" cy="1224033"/>
                  <a:chOff x="3724687" y="2852208"/>
                  <a:chExt cx="1130530" cy="1224033"/>
                </a:xfrm>
              </p:grpSpPr>
              <p:pic>
                <p:nvPicPr>
                  <p:cNvPr id="26" name="Picture 4" descr="Image result for april red and white CALENDAR ICO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4687" y="2852208"/>
                    <a:ext cx="1130530" cy="122403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910988" y="3393195"/>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p:cNvSpPr txBox="1"/>
                  <p:nvPr/>
                </p:nvSpPr>
                <p:spPr>
                  <a:xfrm>
                    <a:off x="3806327" y="3034359"/>
                    <a:ext cx="958467" cy="276999"/>
                  </a:xfrm>
                  <a:prstGeom prst="rect">
                    <a:avLst/>
                  </a:prstGeom>
                  <a:noFill/>
                </p:spPr>
                <p:txBody>
                  <a:bodyPr wrap="square" rtlCol="0">
                    <a:spAutoFit/>
                  </a:bodyPr>
                  <a:lstStyle/>
                  <a:p>
                    <a:pPr algn="ctr"/>
                    <a:r>
                      <a:rPr lang="en-CA" sz="1200" b="1"/>
                      <a:t>APRIL</a:t>
                    </a:r>
                  </a:p>
                </p:txBody>
              </p:sp>
            </p:grpSp>
            <p:sp>
              <p:nvSpPr>
                <p:cNvPr id="25" name="TextBox 24"/>
                <p:cNvSpPr txBox="1"/>
                <p:nvPr/>
              </p:nvSpPr>
              <p:spPr>
                <a:xfrm>
                  <a:off x="3806327" y="3292385"/>
                  <a:ext cx="958467" cy="708014"/>
                </a:xfrm>
                <a:prstGeom prst="rect">
                  <a:avLst/>
                </a:prstGeom>
                <a:noFill/>
              </p:spPr>
              <p:txBody>
                <a:bodyPr wrap="square" rtlCol="0">
                  <a:spAutoFit/>
                </a:bodyPr>
                <a:lstStyle/>
                <a:p>
                  <a:pPr algn="ctr"/>
                  <a:r>
                    <a:rPr lang="en-CA" sz="4001"/>
                    <a:t>30</a:t>
                  </a:r>
                </a:p>
              </p:txBody>
            </p:sp>
          </p:grpSp>
          <p:grpSp>
            <p:nvGrpSpPr>
              <p:cNvPr id="14" name="Group 13"/>
              <p:cNvGrpSpPr/>
              <p:nvPr/>
            </p:nvGrpSpPr>
            <p:grpSpPr>
              <a:xfrm rot="1097096">
                <a:off x="847752" y="4570263"/>
                <a:ext cx="1136537" cy="1230537"/>
                <a:chOff x="594376" y="2908950"/>
                <a:chExt cx="1136537" cy="1230537"/>
              </a:xfrm>
            </p:grpSpPr>
            <p:grpSp>
              <p:nvGrpSpPr>
                <p:cNvPr id="16" name="Group 15"/>
                <p:cNvGrpSpPr/>
                <p:nvPr/>
              </p:nvGrpSpPr>
              <p:grpSpPr>
                <a:xfrm>
                  <a:off x="594376" y="2908950"/>
                  <a:ext cx="1136537" cy="1230537"/>
                  <a:chOff x="594376" y="2908950"/>
                  <a:chExt cx="1136537" cy="1230537"/>
                </a:xfrm>
              </p:grpSpPr>
              <p:grpSp>
                <p:nvGrpSpPr>
                  <p:cNvPr id="18" name="Group 17"/>
                  <p:cNvGrpSpPr/>
                  <p:nvPr/>
                </p:nvGrpSpPr>
                <p:grpSpPr>
                  <a:xfrm>
                    <a:off x="594376" y="2908950"/>
                    <a:ext cx="1136537" cy="1230537"/>
                    <a:chOff x="594376" y="2908950"/>
                    <a:chExt cx="1136537" cy="1230537"/>
                  </a:xfrm>
                </p:grpSpPr>
                <p:pic>
                  <p:nvPicPr>
                    <p:cNvPr id="20" name="Picture 6" descr="Image result for april red and white CALENDA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76" y="2908950"/>
                      <a:ext cx="1136537" cy="123053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788072" y="3437263"/>
                      <a:ext cx="749147" cy="506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9" name="TextBox 18"/>
                  <p:cNvSpPr txBox="1"/>
                  <p:nvPr/>
                </p:nvSpPr>
                <p:spPr>
                  <a:xfrm>
                    <a:off x="683410" y="3103316"/>
                    <a:ext cx="958468" cy="276999"/>
                  </a:xfrm>
                  <a:prstGeom prst="rect">
                    <a:avLst/>
                  </a:prstGeom>
                  <a:noFill/>
                </p:spPr>
                <p:txBody>
                  <a:bodyPr wrap="square" rtlCol="0">
                    <a:spAutoFit/>
                  </a:bodyPr>
                  <a:lstStyle/>
                  <a:p>
                    <a:pPr algn="ctr"/>
                    <a:r>
                      <a:rPr lang="en-CA" sz="1200" b="1"/>
                      <a:t>MAY</a:t>
                    </a:r>
                  </a:p>
                </p:txBody>
              </p:sp>
            </p:grpSp>
            <p:sp>
              <p:nvSpPr>
                <p:cNvPr id="17" name="TextBox 16"/>
                <p:cNvSpPr txBox="1"/>
                <p:nvPr/>
              </p:nvSpPr>
              <p:spPr>
                <a:xfrm>
                  <a:off x="672759" y="3330307"/>
                  <a:ext cx="958468" cy="708014"/>
                </a:xfrm>
                <a:prstGeom prst="rect">
                  <a:avLst/>
                </a:prstGeom>
                <a:noFill/>
              </p:spPr>
              <p:txBody>
                <a:bodyPr wrap="square" rtlCol="0">
                  <a:spAutoFit/>
                </a:bodyPr>
                <a:lstStyle/>
                <a:p>
                  <a:pPr algn="ctr"/>
                  <a:r>
                    <a:rPr lang="en-CA" sz="4001"/>
                    <a:t>01</a:t>
                  </a:r>
                </a:p>
              </p:txBody>
            </p:sp>
          </p:grpSp>
        </p:grpSp>
        <p:sp>
          <p:nvSpPr>
            <p:cNvPr id="15" name="TextBox 14"/>
            <p:cNvSpPr txBox="1"/>
            <p:nvPr/>
          </p:nvSpPr>
          <p:spPr>
            <a:xfrm>
              <a:off x="2038120" y="3565932"/>
              <a:ext cx="6793058" cy="1877437"/>
            </a:xfrm>
            <a:prstGeom prst="rect">
              <a:avLst/>
            </a:prstGeom>
            <a:noFill/>
          </p:spPr>
          <p:txBody>
            <a:bodyPr wrap="square" lIns="91440" tIns="45720" rIns="91440" bIns="45720" rtlCol="0" anchor="t">
              <a:spAutoFit/>
            </a:bodyPr>
            <a:lstStyle/>
            <a:p>
              <a:r>
                <a:rPr lang="en-CA" sz="2000" b="1" dirty="0">
                  <a:solidFill>
                    <a:srgbClr val="005596"/>
                  </a:solidFill>
                </a:rPr>
                <a:t>REGULAR PURCHASE ORDERS </a:t>
              </a:r>
            </a:p>
            <a:p>
              <a:pPr marL="285750" indent="-285750">
                <a:buClr>
                  <a:srgbClr val="005596"/>
                </a:buClr>
                <a:buFont typeface="Wingdings" panose="05000000000000000000" pitchFamily="2" charset="2"/>
                <a:buChar char="Ø"/>
              </a:pPr>
              <a:r>
                <a:rPr lang="en-CA" sz="1600" dirty="0"/>
                <a:t>Any amounts still open (meaning not yet “received” in the system) on Regular Purchase Orders, after the Accounts Payable cut-off date of April 30th, will remain open on the system as of </a:t>
              </a:r>
              <a:r>
                <a:rPr lang="en-CA" sz="1600" b="1" dirty="0"/>
                <a:t>April 30</a:t>
              </a:r>
              <a:r>
                <a:rPr lang="en-CA" sz="1600" b="1" baseline="30000" dirty="0"/>
                <a:t>th</a:t>
              </a:r>
              <a:r>
                <a:rPr lang="en-CA" sz="1600" b="1" dirty="0"/>
                <a:t>, 2026 </a:t>
              </a:r>
              <a:r>
                <a:rPr lang="en-CA" sz="1600" dirty="0"/>
                <a:t>and carried forward to the next fiscal year.</a:t>
              </a:r>
              <a:endParaRPr lang="en-CA" sz="1600" b="1" dirty="0">
                <a:cs typeface="Arial"/>
              </a:endParaRPr>
            </a:p>
            <a:p>
              <a:pPr marL="285750" indent="-285750">
                <a:buClr>
                  <a:srgbClr val="005596"/>
                </a:buClr>
                <a:buFont typeface="Wingdings" panose="05000000000000000000" pitchFamily="2" charset="2"/>
                <a:buChar char="Ø"/>
              </a:pPr>
              <a:r>
                <a:rPr lang="en-CA" sz="1600" dirty="0"/>
                <a:t>The budget dollars will also be carried over to next year for that commitment.</a:t>
              </a:r>
              <a:endParaRPr lang="en-CA" sz="1600" dirty="0">
                <a:cs typeface="Arial"/>
              </a:endParaRPr>
            </a:p>
          </p:txBody>
        </p:sp>
      </p:grpSp>
    </p:spTree>
    <p:extLst>
      <p:ext uri="{BB962C8B-B14F-4D97-AF65-F5344CB8AC3E}">
        <p14:creationId xmlns:p14="http://schemas.microsoft.com/office/powerpoint/2010/main" val="415514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prstClr val="black">
                    <a:tint val="75000"/>
                  </a:prstClr>
                </a:solidFill>
              </a:rPr>
              <a:t>Back to Basics</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8</a:t>
            </a:fld>
            <a:endParaRPr lang="en-US">
              <a:solidFill>
                <a:prstClr val="black">
                  <a:tint val="75000"/>
                </a:prstClr>
              </a:solidFill>
            </a:endParaRPr>
          </a:p>
        </p:txBody>
      </p:sp>
      <p:sp>
        <p:nvSpPr>
          <p:cNvPr id="4" name="Title 1"/>
          <p:cNvSpPr txBox="1">
            <a:spLocks/>
          </p:cNvSpPr>
          <p:nvPr/>
        </p:nvSpPr>
        <p:spPr>
          <a:xfrm>
            <a:off x="0" y="553452"/>
            <a:ext cx="9144000" cy="61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PAYMENT RUN SCHEDULE</a:t>
            </a:r>
          </a:p>
        </p:txBody>
      </p:sp>
      <p:sp>
        <p:nvSpPr>
          <p:cNvPr id="14" name="Rectangle 13"/>
          <p:cNvSpPr/>
          <p:nvPr/>
        </p:nvSpPr>
        <p:spPr>
          <a:xfrm>
            <a:off x="4447607" y="3244335"/>
            <a:ext cx="248786" cy="369332"/>
          </a:xfrm>
          <a:prstGeom prst="rect">
            <a:avLst/>
          </a:prstGeom>
        </p:spPr>
        <p:txBody>
          <a:bodyPr wrap="none">
            <a:spAutoFit/>
          </a:bodyPr>
          <a:lstStyle/>
          <a:p>
            <a:r>
              <a:rPr lang="en-CA"/>
              <a:t> </a:t>
            </a:r>
          </a:p>
        </p:txBody>
      </p:sp>
      <p:sp>
        <p:nvSpPr>
          <p:cNvPr id="15" name="Rectangle 14"/>
          <p:cNvSpPr/>
          <p:nvPr/>
        </p:nvSpPr>
        <p:spPr>
          <a:xfrm>
            <a:off x="4447607" y="3244335"/>
            <a:ext cx="248786" cy="369332"/>
          </a:xfrm>
          <a:prstGeom prst="rect">
            <a:avLst/>
          </a:prstGeom>
        </p:spPr>
        <p:txBody>
          <a:bodyPr wrap="none">
            <a:spAutoFit/>
          </a:bodyPr>
          <a:lstStyle/>
          <a:p>
            <a:r>
              <a:rPr lang="en-CA"/>
              <a:t> </a:t>
            </a:r>
          </a:p>
        </p:txBody>
      </p:sp>
      <p:sp>
        <p:nvSpPr>
          <p:cNvPr id="28" name="TextBox 27">
            <a:extLst>
              <a:ext uri="{FF2B5EF4-FFF2-40B4-BE49-F238E27FC236}">
                <a16:creationId xmlns:a16="http://schemas.microsoft.com/office/drawing/2014/main" id="{A6E45F65-8CE2-406D-901D-866D02CF7965}"/>
              </a:ext>
            </a:extLst>
          </p:cNvPr>
          <p:cNvSpPr txBox="1"/>
          <p:nvPr/>
        </p:nvSpPr>
        <p:spPr>
          <a:xfrm>
            <a:off x="465749" y="1182063"/>
            <a:ext cx="8212501" cy="4524315"/>
          </a:xfrm>
          <a:prstGeom prst="rect">
            <a:avLst/>
          </a:prstGeom>
          <a:noFill/>
        </p:spPr>
        <p:txBody>
          <a:bodyPr wrap="square" lIns="91440" tIns="45720" rIns="91440" bIns="45720" rtlCol="0" anchor="t">
            <a:spAutoFit/>
          </a:bodyPr>
          <a:lstStyle/>
          <a:p>
            <a:pPr>
              <a:buClr>
                <a:srgbClr val="005596"/>
              </a:buClr>
            </a:pPr>
            <a:r>
              <a:rPr lang="en-CA" sz="1600" b="1" dirty="0">
                <a:solidFill>
                  <a:srgbClr val="005596"/>
                </a:solidFill>
              </a:rPr>
              <a:t>PAYMENT RUNS</a:t>
            </a:r>
          </a:p>
          <a:p>
            <a:pPr marL="285750" indent="-285750">
              <a:buClr>
                <a:srgbClr val="005596"/>
              </a:buClr>
              <a:buFont typeface="Wingdings" panose="05000000000000000000" pitchFamily="2" charset="2"/>
              <a:buChar char="Ø"/>
            </a:pPr>
            <a:r>
              <a:rPr lang="en-CA" sz="1600" dirty="0"/>
              <a:t>Cheques are run 1st week of each month</a:t>
            </a:r>
            <a:endParaRPr lang="en-CA" sz="1600" dirty="0">
              <a:cs typeface="Arial"/>
            </a:endParaRPr>
          </a:p>
          <a:p>
            <a:pPr marL="285750" indent="-285750">
              <a:buClr>
                <a:srgbClr val="005596"/>
              </a:buClr>
              <a:buFont typeface="Wingdings" panose="05000000000000000000" pitchFamily="2" charset="2"/>
              <a:buChar char="Ø"/>
            </a:pPr>
            <a:r>
              <a:rPr lang="en-CA" sz="1600" dirty="0">
                <a:cs typeface="Arial"/>
              </a:rPr>
              <a:t>EFT and ACH (USD payments) are biweekly</a:t>
            </a:r>
            <a:endParaRPr lang="en-CA" sz="1600" dirty="0"/>
          </a:p>
          <a:p>
            <a:pPr marL="742950" lvl="1" indent="-285750">
              <a:buClr>
                <a:srgbClr val="005596"/>
              </a:buClr>
              <a:buFont typeface="Courier New" panose="05000000000000000000" pitchFamily="2" charset="2"/>
              <a:buChar char="o"/>
            </a:pPr>
            <a:r>
              <a:rPr lang="en-CA" sz="1600" dirty="0">
                <a:cs typeface="Arial"/>
              </a:rPr>
              <a:t>Payment terms are net 30- net 60</a:t>
            </a:r>
          </a:p>
          <a:p>
            <a:pPr marL="285750" indent="-285750">
              <a:buClr>
                <a:srgbClr val="005596"/>
              </a:buClr>
              <a:buFont typeface="Wingdings" panose="05000000000000000000" pitchFamily="2" charset="2"/>
              <a:buChar char="Ø"/>
            </a:pPr>
            <a:r>
              <a:rPr lang="en-CA" sz="1600" dirty="0">
                <a:cs typeface="Arial"/>
              </a:rPr>
              <a:t>RA Scholarships, EFT Expenses &amp; VPA (VISA Payable Automation) are run weekly</a:t>
            </a:r>
            <a:endParaRPr lang="en-CA" sz="1600" dirty="0"/>
          </a:p>
          <a:p>
            <a:pPr marL="742950" lvl="1" indent="-285750">
              <a:buClr>
                <a:srgbClr val="005596"/>
              </a:buClr>
              <a:buFont typeface="Courier New" panose="05000000000000000000" pitchFamily="2" charset="2"/>
              <a:buChar char="o"/>
            </a:pPr>
            <a:r>
              <a:rPr lang="en-CA" sz="1600" dirty="0">
                <a:cs typeface="Arial"/>
              </a:rPr>
              <a:t>Suppliers enrolled in VPA have the advantage of getting paid timelier</a:t>
            </a:r>
          </a:p>
          <a:p>
            <a:pPr marL="742950" lvl="1" indent="-285750">
              <a:buClr>
                <a:srgbClr val="005596"/>
              </a:buClr>
              <a:buFont typeface="Courier New" panose="05000000000000000000" pitchFamily="2" charset="2"/>
              <a:buChar char="o"/>
            </a:pPr>
            <a:r>
              <a:rPr lang="en-CA" sz="1600" dirty="0">
                <a:cs typeface="Arial"/>
              </a:rPr>
              <a:t>Suppliers interested in enrollment please contact </a:t>
            </a:r>
            <a:r>
              <a:rPr lang="en-CA" sz="1600" dirty="0">
                <a:cs typeface="Arial"/>
                <a:hlinkClick r:id="rId4"/>
              </a:rPr>
              <a:t>apinvoices@uwindsor.ca</a:t>
            </a:r>
            <a:endParaRPr lang="en-CA" sz="1600" dirty="0">
              <a:cs typeface="Arial"/>
            </a:endParaRPr>
          </a:p>
          <a:p>
            <a:pPr marL="742950" lvl="1" indent="-285750">
              <a:buClr>
                <a:srgbClr val="005596"/>
              </a:buClr>
              <a:buFont typeface="Courier New" panose="05000000000000000000" pitchFamily="2" charset="2"/>
              <a:buChar char="o"/>
            </a:pPr>
            <a:r>
              <a:rPr lang="en-CA" sz="1600" dirty="0">
                <a:cs typeface="Arial"/>
              </a:rPr>
              <a:t>EFT Expenses refer to employee expense claims</a:t>
            </a:r>
            <a:endParaRPr lang="en-CA" sz="1600" dirty="0"/>
          </a:p>
          <a:p>
            <a:pPr marL="285750" indent="-285750">
              <a:buClr>
                <a:srgbClr val="005596"/>
              </a:buClr>
              <a:buFont typeface="Wingdings" panose="05000000000000000000" pitchFamily="2" charset="2"/>
              <a:buChar char="Ø"/>
            </a:pPr>
            <a:r>
              <a:rPr lang="en-CA" sz="1600" dirty="0"/>
              <a:t>Please contact any suppliers you are expecting invoices from and have them email invoices to </a:t>
            </a:r>
            <a:r>
              <a:rPr lang="en-CA" sz="1600" b="1" dirty="0">
                <a:solidFill>
                  <a:srgbClr val="075698"/>
                </a:solidFill>
              </a:rPr>
              <a:t>apinvoices@uwindsor.ca</a:t>
            </a:r>
            <a:r>
              <a:rPr lang="en-CA" sz="1600" dirty="0"/>
              <a:t>. This will ensure that the invoice is received by Accounts Payable and processed before </a:t>
            </a:r>
            <a:r>
              <a:rPr lang="en-CA" sz="1600" b="1" dirty="0"/>
              <a:t>May 12</a:t>
            </a:r>
            <a:r>
              <a:rPr lang="en-CA" sz="1600" b="1" baseline="30000" dirty="0"/>
              <a:t>th</a:t>
            </a:r>
            <a:r>
              <a:rPr lang="en-CA" sz="1600" b="1" dirty="0"/>
              <a:t>, 2026.</a:t>
            </a:r>
            <a:r>
              <a:rPr lang="en-CA" sz="1600" dirty="0"/>
              <a:t> </a:t>
            </a:r>
          </a:p>
          <a:p>
            <a:pPr marL="285750" indent="-285750">
              <a:buClr>
                <a:srgbClr val="005596"/>
              </a:buClr>
              <a:buFont typeface="Wingdings" panose="05000000000000000000" pitchFamily="2" charset="2"/>
              <a:buChar char="Ø"/>
            </a:pPr>
            <a:r>
              <a:rPr lang="en-CA" sz="1600" dirty="0">
                <a:cs typeface="Arial"/>
              </a:rPr>
              <a:t>Our </a:t>
            </a:r>
            <a:r>
              <a:rPr lang="en-CA" sz="1600" dirty="0">
                <a:cs typeface="Arial"/>
                <a:hlinkClick r:id="rId5"/>
              </a:rPr>
              <a:t>Payment Calendar </a:t>
            </a:r>
            <a:r>
              <a:rPr lang="en-CA" sz="1600" dirty="0">
                <a:cs typeface="Arial"/>
              </a:rPr>
              <a:t>can always be referenced for up-to-date dates of when payment runs will commence.  NOTE:  These dates refer to when the payment run process starts and not necessarily the date it is loaded in the bank.  Our payment runs go through a thorough audit process as well as compliance on higher level approvals before their final release of payment.  They typically take from 1-5 business days to complete depending on the volume and complexity of the payment run.</a:t>
            </a:r>
          </a:p>
          <a:p>
            <a:pPr>
              <a:buClr>
                <a:srgbClr val="005596"/>
              </a:buClr>
            </a:pPr>
            <a:endParaRPr lang="en-CA" sz="1600" dirty="0"/>
          </a:p>
        </p:txBody>
      </p:sp>
    </p:spTree>
    <p:extLst>
      <p:ext uri="{BB962C8B-B14F-4D97-AF65-F5344CB8AC3E}">
        <p14:creationId xmlns:p14="http://schemas.microsoft.com/office/powerpoint/2010/main" val="1224745080"/>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solidFill>
                  <a:prstClr val="black">
                    <a:tint val="75000"/>
                  </a:prstClr>
                </a:solidFill>
              </a:rPr>
              <a:t>Back to Basics</a:t>
            </a:r>
          </a:p>
        </p:txBody>
      </p:sp>
      <p:sp>
        <p:nvSpPr>
          <p:cNvPr id="3" name="Slide Number Placeholder 2"/>
          <p:cNvSpPr>
            <a:spLocks noGrp="1"/>
          </p:cNvSpPr>
          <p:nvPr>
            <p:ph type="sldNum" sz="quarter" idx="11"/>
          </p:nvPr>
        </p:nvSpPr>
        <p:spPr/>
        <p:txBody>
          <a:bodyPr/>
          <a:lstStyle/>
          <a:p>
            <a:fld id="{1FB6352C-1AC9-4FBC-A829-6BF6F25E6162}" type="slidenum">
              <a:rPr lang="en-US" smtClean="0">
                <a:solidFill>
                  <a:prstClr val="black">
                    <a:tint val="75000"/>
                  </a:prstClr>
                </a:solidFill>
              </a:rPr>
              <a:pPr/>
              <a:t>9</a:t>
            </a:fld>
            <a:endParaRPr lang="en-US">
              <a:solidFill>
                <a:prstClr val="black">
                  <a:tint val="75000"/>
                </a:prstClr>
              </a:solidFill>
            </a:endParaRPr>
          </a:p>
        </p:txBody>
      </p:sp>
      <p:grpSp>
        <p:nvGrpSpPr>
          <p:cNvPr id="5" name="Group 4"/>
          <p:cNvGrpSpPr/>
          <p:nvPr/>
        </p:nvGrpSpPr>
        <p:grpSpPr>
          <a:xfrm>
            <a:off x="545516" y="1351490"/>
            <a:ext cx="8052966" cy="1702192"/>
            <a:chOff x="683410" y="1755475"/>
            <a:chExt cx="8052966" cy="1224033"/>
          </a:xfrm>
        </p:grpSpPr>
        <p:grpSp>
          <p:nvGrpSpPr>
            <p:cNvPr id="6" name="Group 5"/>
            <p:cNvGrpSpPr/>
            <p:nvPr/>
          </p:nvGrpSpPr>
          <p:grpSpPr>
            <a:xfrm>
              <a:off x="683410" y="1755475"/>
              <a:ext cx="1130530" cy="1224033"/>
              <a:chOff x="3724687" y="2852208"/>
              <a:chExt cx="1130530" cy="1224033"/>
            </a:xfrm>
          </p:grpSpPr>
          <p:grpSp>
            <p:nvGrpSpPr>
              <p:cNvPr id="8" name="Group 7"/>
              <p:cNvGrpSpPr/>
              <p:nvPr/>
            </p:nvGrpSpPr>
            <p:grpSpPr>
              <a:xfrm>
                <a:off x="3724687" y="2852208"/>
                <a:ext cx="1130530" cy="1224033"/>
                <a:chOff x="3724687" y="2852208"/>
                <a:chExt cx="1130530" cy="1224033"/>
              </a:xfrm>
            </p:grpSpPr>
            <p:pic>
              <p:nvPicPr>
                <p:cNvPr id="10" name="Picture 4" descr="Image result for april red and white CALENDAR ICON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4687" y="2852208"/>
                  <a:ext cx="1130530" cy="122403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10988" y="3393195"/>
                  <a:ext cx="749147" cy="4627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3806327" y="3034358"/>
                  <a:ext cx="958467" cy="141176"/>
                </a:xfrm>
                <a:prstGeom prst="rect">
                  <a:avLst/>
                </a:prstGeom>
                <a:noFill/>
              </p:spPr>
              <p:txBody>
                <a:bodyPr wrap="square" rtlCol="0">
                  <a:spAutoFit/>
                </a:bodyPr>
                <a:lstStyle/>
                <a:p>
                  <a:pPr algn="ctr"/>
                  <a:r>
                    <a:rPr lang="en-CA" sz="1200" b="1"/>
                    <a:t>APRIL</a:t>
                  </a:r>
                </a:p>
              </p:txBody>
            </p:sp>
          </p:grpSp>
          <p:sp>
            <p:nvSpPr>
              <p:cNvPr id="9" name="TextBox 8"/>
              <p:cNvSpPr txBox="1"/>
              <p:nvPr/>
            </p:nvSpPr>
            <p:spPr>
              <a:xfrm>
                <a:off x="3806327" y="3292385"/>
                <a:ext cx="958467" cy="509127"/>
              </a:xfrm>
              <a:prstGeom prst="rect">
                <a:avLst/>
              </a:prstGeom>
              <a:noFill/>
            </p:spPr>
            <p:txBody>
              <a:bodyPr wrap="square" lIns="91440" tIns="45720" rIns="91440" bIns="45720" rtlCol="0" anchor="t">
                <a:spAutoFit/>
              </a:bodyPr>
              <a:lstStyle/>
              <a:p>
                <a:pPr algn="ctr"/>
                <a:r>
                  <a:rPr lang="en-CA" sz="4000" dirty="0"/>
                  <a:t>24</a:t>
                </a:r>
                <a:endParaRPr lang="en-CA" sz="4001" dirty="0"/>
              </a:p>
            </p:txBody>
          </p:sp>
        </p:grpSp>
        <p:sp>
          <p:nvSpPr>
            <p:cNvPr id="7" name="TextBox 6"/>
            <p:cNvSpPr txBox="1"/>
            <p:nvPr/>
          </p:nvSpPr>
          <p:spPr>
            <a:xfrm>
              <a:off x="2038121" y="1755475"/>
              <a:ext cx="6698255" cy="1062335"/>
            </a:xfrm>
            <a:prstGeom prst="rect">
              <a:avLst/>
            </a:prstGeom>
            <a:noFill/>
          </p:spPr>
          <p:txBody>
            <a:bodyPr wrap="square" lIns="91440" tIns="45720" rIns="91440" bIns="45720" rtlCol="0" anchor="t">
              <a:spAutoFit/>
            </a:bodyPr>
            <a:lstStyle/>
            <a:p>
              <a:r>
                <a:rPr lang="en-CA" sz="2000" b="1" dirty="0">
                  <a:solidFill>
                    <a:srgbClr val="005596"/>
                  </a:solidFill>
                </a:rPr>
                <a:t>REIMBURSEMENTS VIA EXPENSES MODULE</a:t>
              </a:r>
            </a:p>
            <a:p>
              <a:pPr marL="285750" indent="-285750">
                <a:buClr>
                  <a:srgbClr val="005596"/>
                </a:buClr>
                <a:buFont typeface="Wingdings" panose="05000000000000000000" pitchFamily="2" charset="2"/>
                <a:buChar char="Ø"/>
              </a:pPr>
              <a:r>
                <a:rPr lang="en-CA" sz="1400" dirty="0"/>
                <a:t>All travel and non-travel reimbursements pertaining to the current fiscal year should be submitted and approved at </a:t>
              </a:r>
              <a:r>
                <a:rPr lang="en-CA" sz="1400" b="1" dirty="0"/>
                <a:t>both</a:t>
              </a:r>
              <a:r>
                <a:rPr lang="en-CA" sz="1400" dirty="0"/>
                <a:t> approval levels - one up approval and budget owner approval - before end of business.</a:t>
              </a:r>
              <a:endParaRPr lang="en-CA" sz="1400" dirty="0">
                <a:cs typeface="Arial"/>
              </a:endParaRPr>
            </a:p>
            <a:p>
              <a:pPr marL="285750" indent="-285750">
                <a:buClr>
                  <a:srgbClr val="005596"/>
                </a:buClr>
                <a:buFont typeface="Wingdings" panose="05000000000000000000" pitchFamily="2" charset="2"/>
                <a:buChar char="Ø"/>
              </a:pPr>
              <a:r>
                <a:rPr lang="en-CA" sz="1400" dirty="0"/>
                <a:t>Expense reports not approved by this date may be charged against next year’s budget.</a:t>
              </a:r>
              <a:endParaRPr lang="en-CA" sz="1400" dirty="0">
                <a:cs typeface="Arial"/>
              </a:endParaRPr>
            </a:p>
          </p:txBody>
        </p:sp>
      </p:grpSp>
      <p:sp>
        <p:nvSpPr>
          <p:cNvPr id="14" name="Rectangle 13"/>
          <p:cNvSpPr/>
          <p:nvPr/>
        </p:nvSpPr>
        <p:spPr>
          <a:xfrm>
            <a:off x="4447607" y="3244335"/>
            <a:ext cx="248786" cy="369332"/>
          </a:xfrm>
          <a:prstGeom prst="rect">
            <a:avLst/>
          </a:prstGeom>
        </p:spPr>
        <p:txBody>
          <a:bodyPr wrap="none">
            <a:spAutoFit/>
          </a:bodyPr>
          <a:lstStyle/>
          <a:p>
            <a:r>
              <a:rPr lang="en-CA"/>
              <a:t> </a:t>
            </a:r>
          </a:p>
        </p:txBody>
      </p:sp>
      <p:sp>
        <p:nvSpPr>
          <p:cNvPr id="15" name="Rectangle 14"/>
          <p:cNvSpPr/>
          <p:nvPr/>
        </p:nvSpPr>
        <p:spPr>
          <a:xfrm>
            <a:off x="4447607" y="3244335"/>
            <a:ext cx="248786" cy="369332"/>
          </a:xfrm>
          <a:prstGeom prst="rect">
            <a:avLst/>
          </a:prstGeom>
        </p:spPr>
        <p:txBody>
          <a:bodyPr wrap="none">
            <a:spAutoFit/>
          </a:bodyPr>
          <a:lstStyle/>
          <a:p>
            <a:r>
              <a:rPr lang="en-CA"/>
              <a:t> </a:t>
            </a:r>
          </a:p>
        </p:txBody>
      </p:sp>
      <p:grpSp>
        <p:nvGrpSpPr>
          <p:cNvPr id="26" name="Group 25"/>
          <p:cNvGrpSpPr/>
          <p:nvPr/>
        </p:nvGrpSpPr>
        <p:grpSpPr>
          <a:xfrm>
            <a:off x="4738" y="4822088"/>
            <a:ext cx="4442869" cy="1557173"/>
            <a:chOff x="4736" y="3777696"/>
            <a:chExt cx="4442869" cy="362011"/>
          </a:xfrm>
        </p:grpSpPr>
        <p:sp>
          <p:nvSpPr>
            <p:cNvPr id="16" name="TextBox 15"/>
            <p:cNvSpPr txBox="1"/>
            <p:nvPr/>
          </p:nvSpPr>
          <p:spPr>
            <a:xfrm>
              <a:off x="4736" y="3802740"/>
              <a:ext cx="4442869" cy="85862"/>
            </a:xfrm>
            <a:prstGeom prst="rect">
              <a:avLst/>
            </a:prstGeom>
            <a:noFill/>
          </p:spPr>
          <p:txBody>
            <a:bodyPr wrap="square" rtlCol="0">
              <a:spAutoFit/>
            </a:bodyPr>
            <a:lstStyle/>
            <a:p>
              <a:r>
                <a:rPr lang="en-CA">
                  <a:solidFill>
                    <a:srgbClr val="FFCF05"/>
                  </a:solidFill>
                </a:rPr>
                <a:t> - - - - - - - - - - - - - - - - - - - - - - - - - - - - - -  </a:t>
              </a:r>
            </a:p>
          </p:txBody>
        </p:sp>
        <p:grpSp>
          <p:nvGrpSpPr>
            <p:cNvPr id="23" name="Group 22"/>
            <p:cNvGrpSpPr/>
            <p:nvPr/>
          </p:nvGrpSpPr>
          <p:grpSpPr>
            <a:xfrm>
              <a:off x="1216864" y="3777696"/>
              <a:ext cx="2957384" cy="362011"/>
              <a:chOff x="1216864" y="3777696"/>
              <a:chExt cx="2957384" cy="362011"/>
            </a:xfrm>
          </p:grpSpPr>
          <p:sp>
            <p:nvSpPr>
              <p:cNvPr id="17" name="TextBox 16"/>
              <p:cNvSpPr txBox="1"/>
              <p:nvPr/>
            </p:nvSpPr>
            <p:spPr>
              <a:xfrm>
                <a:off x="1611746" y="3777696"/>
                <a:ext cx="2167620" cy="135949"/>
              </a:xfrm>
              <a:prstGeom prst="rect">
                <a:avLst/>
              </a:prstGeom>
              <a:solidFill>
                <a:schemeClr val="bg1"/>
              </a:solidFill>
              <a:ln w="28575">
                <a:solidFill>
                  <a:srgbClr val="FFCF05"/>
                </a:solidFill>
              </a:ln>
            </p:spPr>
            <p:txBody>
              <a:bodyPr wrap="square" rtlCol="0">
                <a:spAutoFit/>
              </a:bodyPr>
              <a:lstStyle/>
              <a:p>
                <a:pPr algn="ctr"/>
                <a:r>
                  <a:rPr lang="en-CA" sz="1600">
                    <a:solidFill>
                      <a:srgbClr val="FFCF05"/>
                    </a:solidFill>
                  </a:rPr>
                  <a:t>UWINSITE TIPS  FOR SUBMITTERS</a:t>
                </a:r>
              </a:p>
            </p:txBody>
          </p:sp>
          <p:sp>
            <p:nvSpPr>
              <p:cNvPr id="19" name="TextBox 18"/>
              <p:cNvSpPr txBox="1"/>
              <p:nvPr/>
            </p:nvSpPr>
            <p:spPr>
              <a:xfrm>
                <a:off x="1216864" y="3946517"/>
                <a:ext cx="2957384" cy="193190"/>
              </a:xfrm>
              <a:prstGeom prst="rect">
                <a:avLst/>
              </a:prstGeom>
              <a:noFill/>
            </p:spPr>
            <p:txBody>
              <a:bodyPr wrap="square" lIns="91440" tIns="45720" rIns="91440" bIns="45720" rtlCol="0" anchor="t">
                <a:spAutoFit/>
              </a:bodyPr>
              <a:lstStyle/>
              <a:p>
                <a:pPr algn="ctr"/>
                <a:r>
                  <a:rPr lang="en-CA" sz="1200" dirty="0"/>
                  <a:t>Before </a:t>
                </a:r>
                <a:r>
                  <a:rPr lang="en-CA" sz="1200" b="1" dirty="0"/>
                  <a:t>April 24</a:t>
                </a:r>
                <a:r>
                  <a:rPr lang="en-CA" sz="1200" b="1" baseline="30000" dirty="0"/>
                  <a:t>th</a:t>
                </a:r>
                <a:r>
                  <a:rPr lang="en-CA" sz="1200" dirty="0"/>
                  <a:t>, check the Expenses Module (Green Wallet) to ensure any open reports are showing a status of “Pending Expense Auditor Approval”. </a:t>
                </a:r>
              </a:p>
            </p:txBody>
          </p:sp>
        </p:grpSp>
      </p:grpSp>
      <p:grpSp>
        <p:nvGrpSpPr>
          <p:cNvPr id="27" name="Group 26"/>
          <p:cNvGrpSpPr/>
          <p:nvPr/>
        </p:nvGrpSpPr>
        <p:grpSpPr>
          <a:xfrm>
            <a:off x="4078582" y="4820260"/>
            <a:ext cx="5223859" cy="1372499"/>
            <a:chOff x="4068422" y="3777696"/>
            <a:chExt cx="5223859" cy="1372499"/>
          </a:xfrm>
        </p:grpSpPr>
        <p:sp>
          <p:nvSpPr>
            <p:cNvPr id="25" name="TextBox 24"/>
            <p:cNvSpPr txBox="1"/>
            <p:nvPr/>
          </p:nvSpPr>
          <p:spPr>
            <a:xfrm>
              <a:off x="4068422" y="3885417"/>
              <a:ext cx="5223859" cy="369332"/>
            </a:xfrm>
            <a:prstGeom prst="rect">
              <a:avLst/>
            </a:prstGeom>
            <a:noFill/>
          </p:spPr>
          <p:txBody>
            <a:bodyPr wrap="square" rtlCol="0">
              <a:spAutoFit/>
            </a:bodyPr>
            <a:lstStyle/>
            <a:p>
              <a:r>
                <a:rPr lang="en-CA">
                  <a:solidFill>
                    <a:srgbClr val="FFCF05"/>
                  </a:solidFill>
                </a:rPr>
                <a:t> - - - - - - - - - - - - - - - - - - - - - - - - - - - - - - - - - - -  </a:t>
              </a:r>
            </a:p>
          </p:txBody>
        </p:sp>
        <p:grpSp>
          <p:nvGrpSpPr>
            <p:cNvPr id="24" name="Group 23"/>
            <p:cNvGrpSpPr/>
            <p:nvPr/>
          </p:nvGrpSpPr>
          <p:grpSpPr>
            <a:xfrm>
              <a:off x="4985359" y="3777696"/>
              <a:ext cx="2957384" cy="1372499"/>
              <a:chOff x="4985359" y="3777696"/>
              <a:chExt cx="2957384" cy="1372499"/>
            </a:xfrm>
          </p:grpSpPr>
          <p:sp>
            <p:nvSpPr>
              <p:cNvPr id="18" name="TextBox 17"/>
              <p:cNvSpPr txBox="1"/>
              <p:nvPr/>
            </p:nvSpPr>
            <p:spPr>
              <a:xfrm>
                <a:off x="5380242" y="3777696"/>
                <a:ext cx="2167620" cy="584775"/>
              </a:xfrm>
              <a:prstGeom prst="rect">
                <a:avLst/>
              </a:prstGeom>
              <a:solidFill>
                <a:schemeClr val="bg1"/>
              </a:solidFill>
              <a:ln w="28575">
                <a:solidFill>
                  <a:srgbClr val="FFCF05"/>
                </a:solidFill>
              </a:ln>
            </p:spPr>
            <p:txBody>
              <a:bodyPr wrap="square" rtlCol="0">
                <a:spAutoFit/>
              </a:bodyPr>
              <a:lstStyle/>
              <a:p>
                <a:pPr algn="ctr"/>
                <a:r>
                  <a:rPr lang="en-CA" sz="1600">
                    <a:solidFill>
                      <a:srgbClr val="FFCF05"/>
                    </a:solidFill>
                  </a:rPr>
                  <a:t>UWINSITE TIPS  FOR APPROVERS</a:t>
                </a:r>
              </a:p>
            </p:txBody>
          </p:sp>
          <p:sp>
            <p:nvSpPr>
              <p:cNvPr id="20" name="TextBox 19"/>
              <p:cNvSpPr txBox="1"/>
              <p:nvPr/>
            </p:nvSpPr>
            <p:spPr>
              <a:xfrm>
                <a:off x="4985359" y="4503864"/>
                <a:ext cx="2957384" cy="646331"/>
              </a:xfrm>
              <a:prstGeom prst="rect">
                <a:avLst/>
              </a:prstGeom>
              <a:noFill/>
            </p:spPr>
            <p:txBody>
              <a:bodyPr wrap="square" lIns="91440" tIns="45720" rIns="91440" bIns="45720" rtlCol="0" anchor="t">
                <a:spAutoFit/>
              </a:bodyPr>
              <a:lstStyle/>
              <a:p>
                <a:pPr algn="ctr"/>
                <a:r>
                  <a:rPr lang="en-CA" sz="1200" dirty="0"/>
                  <a:t>Check the Notification Bell and act on any expense reports by approving or rejecting them in advance of </a:t>
                </a:r>
                <a:r>
                  <a:rPr lang="en-CA" sz="1200" b="1" dirty="0"/>
                  <a:t>April 30</a:t>
                </a:r>
                <a:r>
                  <a:rPr lang="en-CA" sz="1200" b="1" baseline="30000" dirty="0"/>
                  <a:t>th</a:t>
                </a:r>
                <a:r>
                  <a:rPr lang="en-CA" sz="1200" dirty="0"/>
                  <a:t>. </a:t>
                </a:r>
              </a:p>
            </p:txBody>
          </p:sp>
        </p:grpSp>
      </p:gr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27160">
            <a:off x="479299" y="5144505"/>
            <a:ext cx="571500" cy="571500"/>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93659">
            <a:off x="7964807" y="5284074"/>
            <a:ext cx="761163" cy="380583"/>
          </a:xfrm>
          <a:prstGeom prst="rect">
            <a:avLst/>
          </a:prstGeom>
        </p:spPr>
      </p:pic>
      <p:sp>
        <p:nvSpPr>
          <p:cNvPr id="29" name="Title 1"/>
          <p:cNvSpPr txBox="1">
            <a:spLocks/>
          </p:cNvSpPr>
          <p:nvPr/>
        </p:nvSpPr>
        <p:spPr>
          <a:xfrm>
            <a:off x="0" y="553452"/>
            <a:ext cx="9144000" cy="61560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800" b="1">
                <a:solidFill>
                  <a:schemeClr val="accent1"/>
                </a:solidFill>
              </a:rPr>
              <a:t>TRAVEL EXPENSE CLAIMS &amp; NON-TRAVEL EXPENSE REIMBURSEMENTS</a:t>
            </a:r>
          </a:p>
        </p:txBody>
      </p:sp>
      <p:sp>
        <p:nvSpPr>
          <p:cNvPr id="28" name="TextBox 27">
            <a:extLst>
              <a:ext uri="{FF2B5EF4-FFF2-40B4-BE49-F238E27FC236}">
                <a16:creationId xmlns:a16="http://schemas.microsoft.com/office/drawing/2014/main" id="{11A84503-557E-4649-8077-BE02BD86E3DE}"/>
              </a:ext>
            </a:extLst>
          </p:cNvPr>
          <p:cNvSpPr txBox="1"/>
          <p:nvPr/>
        </p:nvSpPr>
        <p:spPr>
          <a:xfrm>
            <a:off x="1900227" y="2938664"/>
            <a:ext cx="6698256" cy="1908215"/>
          </a:xfrm>
          <a:prstGeom prst="rect">
            <a:avLst/>
          </a:prstGeom>
          <a:noFill/>
        </p:spPr>
        <p:txBody>
          <a:bodyPr wrap="square" lIns="91440" tIns="45720" rIns="91440" bIns="45720" rtlCol="0" anchor="t">
            <a:spAutoFit/>
          </a:bodyPr>
          <a:lstStyle/>
          <a:p>
            <a:r>
              <a:rPr lang="en-CA" sz="2000" b="1" dirty="0">
                <a:solidFill>
                  <a:srgbClr val="005596"/>
                </a:solidFill>
              </a:rPr>
              <a:t>TRAVEL ADVANCES</a:t>
            </a:r>
          </a:p>
          <a:p>
            <a:pPr marL="285750" indent="-285750">
              <a:buClr>
                <a:srgbClr val="005596"/>
              </a:buClr>
              <a:buFont typeface="Wingdings" panose="05000000000000000000" pitchFamily="2" charset="2"/>
              <a:buChar char="Ø"/>
            </a:pPr>
            <a:r>
              <a:rPr lang="en-CA" sz="1400" dirty="0"/>
              <a:t>Travel advances that apply to travel that would have occurred before the University’s fiscal year end must be settled by the claimant before </a:t>
            </a:r>
            <a:r>
              <a:rPr lang="en-CA" sz="1400" b="1" dirty="0"/>
              <a:t>April 24</a:t>
            </a:r>
            <a:r>
              <a:rPr lang="en-CA" sz="1400" b="1" baseline="30000" dirty="0"/>
              <a:t>th</a:t>
            </a:r>
            <a:r>
              <a:rPr lang="en-CA" sz="1400" b="1" dirty="0"/>
              <a:t>, 2026</a:t>
            </a:r>
            <a:r>
              <a:rPr lang="en-CA" sz="1400" dirty="0"/>
              <a:t>. </a:t>
            </a:r>
            <a:endParaRPr lang="en-CA" sz="1400" dirty="0">
              <a:cs typeface="Arial"/>
            </a:endParaRPr>
          </a:p>
          <a:p>
            <a:pPr marL="285750" indent="-285750">
              <a:buClr>
                <a:srgbClr val="005596"/>
              </a:buClr>
              <a:buFont typeface="Wingdings" panose="05000000000000000000" pitchFamily="2" charset="2"/>
              <a:buChar char="Ø"/>
            </a:pPr>
            <a:r>
              <a:rPr lang="en-CA" sz="1400" dirty="0"/>
              <a:t>Unused travel advances related to travel that has been cancelled or postponed should be settled with the University as soon as possible. </a:t>
            </a:r>
            <a:endParaRPr lang="en-CA" sz="1400" dirty="0">
              <a:cs typeface="Arial"/>
            </a:endParaRPr>
          </a:p>
          <a:p>
            <a:pPr marL="285750" indent="-285750">
              <a:buClr>
                <a:srgbClr val="005596"/>
              </a:buClr>
              <a:buFont typeface="Wingdings" panose="05000000000000000000" pitchFamily="2" charset="2"/>
              <a:buChar char="Ø"/>
            </a:pPr>
            <a:r>
              <a:rPr lang="en-CA" sz="1400" dirty="0"/>
              <a:t>Further details on how to handle cancelled travel and travel advances can be found on the </a:t>
            </a:r>
            <a:r>
              <a:rPr lang="en-CA" sz="1400" b="1" dirty="0">
                <a:solidFill>
                  <a:srgbClr val="075698"/>
                </a:solidFill>
                <a:hlinkClick r:id="rId7">
                  <a:extLst>
                    <a:ext uri="{A12FA001-AC4F-418D-AE19-62706E023703}">
                      <ahyp:hlinkClr xmlns:ahyp="http://schemas.microsoft.com/office/drawing/2018/hyperlinkcolor" val="tx"/>
                    </a:ext>
                  </a:extLst>
                </a:hlinkClick>
              </a:rPr>
              <a:t>Finance website</a:t>
            </a:r>
            <a:r>
              <a:rPr lang="en-CA" sz="1400" dirty="0"/>
              <a:t>.</a:t>
            </a:r>
            <a:endParaRPr lang="en-CA" sz="1400" dirty="0">
              <a:cs typeface="Arial"/>
            </a:endParaRPr>
          </a:p>
        </p:txBody>
      </p:sp>
    </p:spTree>
    <p:extLst>
      <p:ext uri="{BB962C8B-B14F-4D97-AF65-F5344CB8AC3E}">
        <p14:creationId xmlns:p14="http://schemas.microsoft.com/office/powerpoint/2010/main" val="48387829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Custom Design">
  <a:themeElements>
    <a:clrScheme name="UW">
      <a:dk1>
        <a:sysClr val="windowText" lastClr="000000"/>
      </a:dk1>
      <a:lt1>
        <a:sysClr val="window" lastClr="FFFFFF"/>
      </a:lt1>
      <a:dk2>
        <a:srgbClr val="1F497D"/>
      </a:dk2>
      <a:lt2>
        <a:srgbClr val="EEECE1"/>
      </a:lt2>
      <a:accent1>
        <a:srgbClr val="005596"/>
      </a:accent1>
      <a:accent2>
        <a:srgbClr val="FFCE00"/>
      </a:accent2>
      <a:accent3>
        <a:srgbClr val="58585B"/>
      </a:accent3>
      <a:accent4>
        <a:srgbClr val="005596"/>
      </a:accent4>
      <a:accent5>
        <a:srgbClr val="FFCE00"/>
      </a:accent5>
      <a:accent6>
        <a:srgbClr val="58585B"/>
      </a:accent6>
      <a:hlink>
        <a:srgbClr val="3F3F3F"/>
      </a:hlink>
      <a:folHlink>
        <a:srgbClr val="7F7F7F"/>
      </a:folHlink>
    </a:clrScheme>
    <a:fontScheme name="U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UW">
      <a:dk1>
        <a:sysClr val="windowText" lastClr="000000"/>
      </a:dk1>
      <a:lt1>
        <a:sysClr val="window" lastClr="FFFFFF"/>
      </a:lt1>
      <a:dk2>
        <a:srgbClr val="1F497D"/>
      </a:dk2>
      <a:lt2>
        <a:srgbClr val="EEECE1"/>
      </a:lt2>
      <a:accent1>
        <a:srgbClr val="005596"/>
      </a:accent1>
      <a:accent2>
        <a:srgbClr val="FFCE00"/>
      </a:accent2>
      <a:accent3>
        <a:srgbClr val="58585B"/>
      </a:accent3>
      <a:accent4>
        <a:srgbClr val="005596"/>
      </a:accent4>
      <a:accent5>
        <a:srgbClr val="FFCE00"/>
      </a:accent5>
      <a:accent6>
        <a:srgbClr val="58585B"/>
      </a:accent6>
      <a:hlink>
        <a:srgbClr val="3F3F3F"/>
      </a:hlink>
      <a:folHlink>
        <a:srgbClr val="7F7F7F"/>
      </a:folHlink>
    </a:clrScheme>
    <a:fontScheme name="U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WindsorTemplate">
  <a:themeElements>
    <a:clrScheme name="UW">
      <a:dk1>
        <a:sysClr val="windowText" lastClr="000000"/>
      </a:dk1>
      <a:lt1>
        <a:sysClr val="window" lastClr="FFFFFF"/>
      </a:lt1>
      <a:dk2>
        <a:srgbClr val="1F497D"/>
      </a:dk2>
      <a:lt2>
        <a:srgbClr val="EEECE1"/>
      </a:lt2>
      <a:accent1>
        <a:srgbClr val="005596"/>
      </a:accent1>
      <a:accent2>
        <a:srgbClr val="FFCE00"/>
      </a:accent2>
      <a:accent3>
        <a:srgbClr val="58585B"/>
      </a:accent3>
      <a:accent4>
        <a:srgbClr val="005596"/>
      </a:accent4>
      <a:accent5>
        <a:srgbClr val="FFCE00"/>
      </a:accent5>
      <a:accent6>
        <a:srgbClr val="58585B"/>
      </a:accent6>
      <a:hlink>
        <a:srgbClr val="3F3F3F"/>
      </a:hlink>
      <a:folHlink>
        <a:srgbClr val="7F7F7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F3C0817369BD4C94EB82B3528FE87E" ma:contentTypeVersion="18" ma:contentTypeDescription="Create a new document." ma:contentTypeScope="" ma:versionID="966880c0c999fc0600be6828e1b01ac7">
  <xsd:schema xmlns:xsd="http://www.w3.org/2001/XMLSchema" xmlns:xs="http://www.w3.org/2001/XMLSchema" xmlns:p="http://schemas.microsoft.com/office/2006/metadata/properties" xmlns:ns2="2acfbed7-d1b4-4403-8fe0-a896e0a3f1b5" xmlns:ns3="1164aa20-92ca-4a21-8204-b0e49551bede" targetNamespace="http://schemas.microsoft.com/office/2006/metadata/properties" ma:root="true" ma:fieldsID="0dc2a92264f7d62d8ddf02e51454a97f" ns2:_="" ns3:_="">
    <xsd:import namespace="2acfbed7-d1b4-4403-8fe0-a896e0a3f1b5"/>
    <xsd:import namespace="1164aa20-92ca-4a21-8204-b0e49551be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fbed7-d1b4-4403-8fe0-a896e0a3f1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9bee80c-1694-4361-82b6-5997d1554ef6"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64aa20-92ca-4a21-8204-b0e49551bed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51a53db-75db-400a-9cc7-3a50b8ad5c95}" ma:internalName="TaxCatchAll" ma:showField="CatchAllData" ma:web="1164aa20-92ca-4a21-8204-b0e49551be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164aa20-92ca-4a21-8204-b0e49551bede">
      <UserInfo>
        <DisplayName>Lynsey Millman</DisplayName>
        <AccountId>124</AccountId>
        <AccountType/>
      </UserInfo>
      <UserInfo>
        <DisplayName>Danielle Thomas</DisplayName>
        <AccountId>155</AccountId>
        <AccountType/>
      </UserInfo>
      <UserInfo>
        <DisplayName>Dario Pavia</DisplayName>
        <AccountId>213</AccountId>
        <AccountType/>
      </UserInfo>
    </SharedWithUsers>
    <lcf76f155ced4ddcb4097134ff3c332f xmlns="2acfbed7-d1b4-4403-8fe0-a896e0a3f1b5">
      <Terms xmlns="http://schemas.microsoft.com/office/infopath/2007/PartnerControls"/>
    </lcf76f155ced4ddcb4097134ff3c332f>
    <TaxCatchAll xmlns="1164aa20-92ca-4a21-8204-b0e49551be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DFECEF-6A1D-4178-AA15-7E676B440E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fbed7-d1b4-4403-8fe0-a896e0a3f1b5"/>
    <ds:schemaRef ds:uri="1164aa20-92ca-4a21-8204-b0e49551be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05E64F-F61E-4FBF-A878-F40C13165096}">
  <ds:schemaRefs>
    <ds:schemaRef ds:uri="http://purl.org/dc/elements/1.1/"/>
    <ds:schemaRef ds:uri="http://purl.org/dc/term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1164aa20-92ca-4a21-8204-b0e49551bede"/>
    <ds:schemaRef ds:uri="2acfbed7-d1b4-4403-8fe0-a896e0a3f1b5"/>
    <ds:schemaRef ds:uri="http://schemas.microsoft.com/office/2006/metadata/properties"/>
  </ds:schemaRefs>
</ds:datastoreItem>
</file>

<file path=customXml/itemProps3.xml><?xml version="1.0" encoding="utf-8"?>
<ds:datastoreItem xmlns:ds="http://schemas.openxmlformats.org/officeDocument/2006/customXml" ds:itemID="{AA1F23E1-BC32-4309-9585-C630241977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1776</TotalTime>
  <Words>8700</Words>
  <Application>Microsoft Office PowerPoint</Application>
  <PresentationFormat>On-screen Show (4:3)</PresentationFormat>
  <Paragraphs>639</Paragraphs>
  <Slides>39</Slides>
  <Notes>27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39</vt:i4>
      </vt:variant>
    </vt:vector>
  </HeadingPairs>
  <TitlesOfParts>
    <vt:vector size="50" baseType="lpstr">
      <vt:lpstr>Arial</vt:lpstr>
      <vt:lpstr>Calibri</vt:lpstr>
      <vt:lpstr>Courier New</vt:lpstr>
      <vt:lpstr>Segoe UI Light</vt:lpstr>
      <vt:lpstr>Symbol</vt:lpstr>
      <vt:lpstr>Times New Roman</vt:lpstr>
      <vt:lpstr>Verdana</vt:lpstr>
      <vt:lpstr>Wingdings</vt:lpstr>
      <vt:lpstr>Custom Design</vt:lpstr>
      <vt:lpstr>1_Custom Design</vt:lpstr>
      <vt:lpstr>UWindsorTemplate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ivonab@uwindsor.ca</dc:creator>
  <cp:lastModifiedBy>Jenifer Gritke</cp:lastModifiedBy>
  <cp:revision>2</cp:revision>
  <cp:lastPrinted>2022-04-11T02:40:12Z</cp:lastPrinted>
  <dcterms:created xsi:type="dcterms:W3CDTF">2017-10-30T19:26:50Z</dcterms:created>
  <dcterms:modified xsi:type="dcterms:W3CDTF">2026-04-15T15:27:19Z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0x0101007CF3C0817369BD4C94EB82B3528FE87E</vt:lpwstr>
  </property>
  <property fmtid="{D5CDD505-2E9C-101B-9397-08002B2CF9AE}" pid="3" name="MediaServiceImageTags">
    <vt:lpwstr/>
  </property>
</Properties>
</file>