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1" r:id="rId16"/>
    <p:sldId id="270" r:id="rId17"/>
    <p:sldId id="25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BFAA7-D742-4DCB-9CDD-59C73608C9B7}" type="datetimeFigureOut">
              <a:rPr lang="en-CA" smtClean="0"/>
              <a:t>21/10/2015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DC6EC-1F76-47DA-9637-24321AE314A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9503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5DC6EC-1F76-47DA-9637-24321AE314A7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242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435C8E1-925F-4897-AC7F-BA45B8E416F6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BA5CCA-257D-4FC6-9EF1-2CA539BF28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awreference@uwindsor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5052545"/>
            <a:ext cx="6070006" cy="1119655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dirty="0" smtClean="0"/>
              <a:t>Vicki Jay Leung, Reference Librarian</a:t>
            </a:r>
          </a:p>
          <a:p>
            <a:pPr algn="r"/>
            <a:r>
              <a:rPr lang="en-US" dirty="0" smtClean="0"/>
              <a:t>Paul Martin Law Library</a:t>
            </a:r>
          </a:p>
          <a:p>
            <a:pPr algn="r"/>
            <a:r>
              <a:rPr lang="en-US" smtClean="0"/>
              <a:t>October 2015</a:t>
            </a:r>
            <a:endParaRPr lang="en-US" dirty="0" smtClean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Legal Citations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7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593" y="4419600"/>
            <a:ext cx="7274511" cy="1143000"/>
          </a:xfrm>
        </p:spPr>
        <p:txBody>
          <a:bodyPr/>
          <a:lstStyle/>
          <a:p>
            <a:r>
              <a:rPr lang="en-US" dirty="0" smtClean="0"/>
              <a:t>Building a Case Citation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8686800" cy="4800600"/>
          </a:xfrm>
        </p:spPr>
        <p:txBody>
          <a:bodyPr/>
          <a:lstStyle/>
          <a:p>
            <a:r>
              <a:rPr lang="en-US" dirty="0" smtClean="0"/>
              <a:t>Parts of case citation</a:t>
            </a:r>
            <a:endParaRPr lang="en-US" sz="2400" dirty="0" smtClean="0"/>
          </a:p>
          <a:p>
            <a:endParaRPr lang="en-US" dirty="0" smtClean="0"/>
          </a:p>
          <a:p>
            <a:r>
              <a:rPr lang="en-US" dirty="0" smtClean="0"/>
              <a:t>Neutral citation</a:t>
            </a:r>
          </a:p>
          <a:p>
            <a:endParaRPr lang="en-US" dirty="0"/>
          </a:p>
          <a:p>
            <a:r>
              <a:rPr lang="en-US" dirty="0" smtClean="0"/>
              <a:t>Parallel citations (official, semi-official, unofficial sources)</a:t>
            </a:r>
          </a:p>
          <a:p>
            <a:endParaRPr lang="en-US" dirty="0"/>
          </a:p>
          <a:p>
            <a:r>
              <a:rPr lang="en-US" dirty="0" smtClean="0"/>
              <a:t>How much information you want to include is dependent on the purpose in your essay (ex. judge’s name, case history etc.)</a:t>
            </a:r>
          </a:p>
          <a:p>
            <a:pPr marL="4572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2600" y="5582719"/>
            <a:ext cx="1041400" cy="96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2406" y="6542638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pp. E-49-E-66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748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257800"/>
            <a:ext cx="6512511" cy="1143000"/>
          </a:xfrm>
        </p:spPr>
        <p:txBody>
          <a:bodyPr/>
          <a:lstStyle/>
          <a:p>
            <a:r>
              <a:rPr lang="en-US" dirty="0" smtClean="0"/>
              <a:t>Parts of a 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381000"/>
            <a:ext cx="8686800" cy="4724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sz="2400" dirty="0" smtClean="0"/>
              <a:t>style </a:t>
            </a:r>
            <a:r>
              <a:rPr lang="en-US" sz="2400" dirty="0"/>
              <a:t>of </a:t>
            </a:r>
            <a:r>
              <a:rPr lang="en-US" sz="2400" dirty="0" smtClean="0"/>
              <a:t>cause</a:t>
            </a:r>
          </a:p>
          <a:p>
            <a:pPr>
              <a:buFontTx/>
              <a:buChar char="-"/>
            </a:pPr>
            <a:r>
              <a:rPr lang="en-US" sz="2400" dirty="0" smtClean="0"/>
              <a:t>judgment year</a:t>
            </a:r>
          </a:p>
          <a:p>
            <a:pPr>
              <a:buFontTx/>
              <a:buChar char="-"/>
            </a:pPr>
            <a:r>
              <a:rPr lang="en-US" sz="2400" dirty="0" smtClean="0"/>
              <a:t>Volume</a:t>
            </a:r>
          </a:p>
          <a:p>
            <a:pPr>
              <a:buFontTx/>
              <a:buChar char="-"/>
            </a:pPr>
            <a:r>
              <a:rPr lang="en-US" sz="2400" dirty="0" smtClean="0"/>
              <a:t>abbreviated </a:t>
            </a:r>
            <a:r>
              <a:rPr lang="en-US" sz="2400" dirty="0"/>
              <a:t>case </a:t>
            </a:r>
            <a:r>
              <a:rPr lang="en-US" sz="2400" dirty="0" smtClean="0"/>
              <a:t>reporter</a:t>
            </a:r>
          </a:p>
          <a:p>
            <a:pPr>
              <a:buFontTx/>
              <a:buChar char="-"/>
            </a:pPr>
            <a:r>
              <a:rPr lang="en-US" sz="2400" dirty="0" smtClean="0"/>
              <a:t>(series number if applicable)</a:t>
            </a:r>
          </a:p>
          <a:p>
            <a:pPr>
              <a:buFontTx/>
              <a:buChar char="-"/>
            </a:pPr>
            <a:r>
              <a:rPr lang="en-US" sz="2400" dirty="0" smtClean="0"/>
              <a:t>page number</a:t>
            </a:r>
          </a:p>
          <a:p>
            <a:pPr>
              <a:buFontTx/>
              <a:buChar char="-"/>
            </a:pPr>
            <a:r>
              <a:rPr lang="en-US" sz="2400" dirty="0" smtClean="0"/>
              <a:t>jurisdiction &amp; level of court (not evident by reporter name) </a:t>
            </a:r>
          </a:p>
          <a:p>
            <a:pPr marL="45720" indent="0">
              <a:buNone/>
            </a:pPr>
            <a:endParaRPr lang="en-US" sz="2400" dirty="0" smtClean="0"/>
          </a:p>
          <a:p>
            <a:pPr>
              <a:buFontTx/>
              <a:buChar char="-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1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5562600"/>
            <a:ext cx="6512511" cy="1143000"/>
          </a:xfrm>
        </p:spPr>
        <p:txBody>
          <a:bodyPr/>
          <a:lstStyle/>
          <a:p>
            <a:r>
              <a:rPr lang="en-US" dirty="0" smtClean="0"/>
              <a:t>Neutral 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 smtClean="0"/>
              <a:t>Parts of a neutral citation: </a:t>
            </a:r>
          </a:p>
          <a:p>
            <a:pPr marL="4572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Style of cause</a:t>
            </a:r>
          </a:p>
          <a:p>
            <a:pPr>
              <a:buFontTx/>
              <a:buChar char="-"/>
            </a:pPr>
            <a:r>
              <a:rPr lang="en-US" dirty="0" smtClean="0"/>
              <a:t>Judgment year</a:t>
            </a:r>
          </a:p>
          <a:p>
            <a:pPr>
              <a:buFontTx/>
              <a:buChar char="-"/>
            </a:pPr>
            <a:r>
              <a:rPr lang="en-US" dirty="0" smtClean="0"/>
              <a:t>Court abbreviation</a:t>
            </a:r>
          </a:p>
          <a:p>
            <a:pPr>
              <a:buFontTx/>
              <a:buChar char="-"/>
            </a:pPr>
            <a:r>
              <a:rPr lang="en-US" dirty="0" smtClean="0"/>
              <a:t>ordinal number</a:t>
            </a:r>
          </a:p>
          <a:p>
            <a:pPr marL="4572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Can only be created by the court by which it originates</a:t>
            </a:r>
          </a:p>
          <a:p>
            <a:pPr>
              <a:buFontTx/>
              <a:buChar char="-"/>
            </a:pPr>
            <a:r>
              <a:rPr lang="en-US" dirty="0" smtClean="0"/>
              <a:t>Created in 1999 in accordance to a Federation of Law Societies’ Special Task Force recommendation</a:t>
            </a:r>
          </a:p>
          <a:p>
            <a:pPr>
              <a:buFontTx/>
              <a:buChar char="-"/>
            </a:pPr>
            <a:r>
              <a:rPr lang="en-US" dirty="0" smtClean="0"/>
              <a:t>Courts across Canada slowly adopted this practice in the early 2000’s (common practice today)</a:t>
            </a:r>
          </a:p>
          <a:p>
            <a:pPr marL="4572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50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562600"/>
            <a:ext cx="6512511" cy="1143000"/>
          </a:xfrm>
        </p:spPr>
        <p:txBody>
          <a:bodyPr/>
          <a:lstStyle/>
          <a:p>
            <a:r>
              <a:rPr lang="en-US" dirty="0" smtClean="0"/>
              <a:t>Parallel 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8600"/>
            <a:ext cx="84582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Providing 2 citations for the same case</a:t>
            </a:r>
          </a:p>
          <a:p>
            <a:r>
              <a:rPr lang="en-US" dirty="0" smtClean="0"/>
              <a:t>To help readers increase their chance of finding the case</a:t>
            </a:r>
          </a:p>
          <a:p>
            <a:r>
              <a:rPr lang="en-US" dirty="0" smtClean="0"/>
              <a:t>Traditionally print publications have priority over electronic </a:t>
            </a:r>
          </a:p>
          <a:p>
            <a:endParaRPr lang="en-US" dirty="0" smtClean="0"/>
          </a:p>
          <a:p>
            <a:r>
              <a:rPr lang="en-US" dirty="0" smtClean="0"/>
              <a:t>Order of preference:</a:t>
            </a:r>
          </a:p>
          <a:p>
            <a:pPr>
              <a:buFontTx/>
              <a:buChar char="-"/>
            </a:pPr>
            <a:r>
              <a:rPr lang="en-US" dirty="0" smtClean="0"/>
              <a:t>Neutral citation&gt;official print&gt;semi-official print&gt;</a:t>
            </a:r>
          </a:p>
          <a:p>
            <a:pPr marL="45720" indent="0">
              <a:buNone/>
            </a:pPr>
            <a:r>
              <a:rPr lang="en-US" dirty="0"/>
              <a:t>	</a:t>
            </a:r>
            <a:r>
              <a:rPr lang="en-US" dirty="0" smtClean="0"/>
              <a:t>unofficial print &amp; electronic sources</a:t>
            </a:r>
          </a:p>
          <a:p>
            <a:endParaRPr lang="en-US" dirty="0"/>
          </a:p>
          <a:p>
            <a:r>
              <a:rPr lang="en-US" dirty="0" smtClean="0"/>
              <a:t>How to find a case in other reporters:</a:t>
            </a:r>
          </a:p>
          <a:p>
            <a:pPr>
              <a:buFontTx/>
              <a:buChar char="-"/>
            </a:pPr>
            <a:r>
              <a:rPr lang="en-US" dirty="0" err="1" smtClean="0"/>
              <a:t>Quicklaw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WestlawNext</a:t>
            </a:r>
            <a:r>
              <a:rPr lang="en-US" dirty="0" smtClean="0"/>
              <a:t> Canada </a:t>
            </a:r>
          </a:p>
          <a:p>
            <a:pPr>
              <a:buFontTx/>
              <a:buChar char="-"/>
            </a:pPr>
            <a:r>
              <a:rPr lang="en-US" dirty="0" err="1" smtClean="0"/>
              <a:t>CanLii</a:t>
            </a:r>
            <a:r>
              <a:rPr lang="en-US" dirty="0" smtClean="0"/>
              <a:t> (Canadian Legal Information Institute)</a:t>
            </a:r>
          </a:p>
          <a:p>
            <a:pPr>
              <a:buFontTx/>
              <a:buChar char="-"/>
            </a:pPr>
            <a:r>
              <a:rPr lang="en-US" dirty="0" smtClean="0"/>
              <a:t>Canadian Abridgement (Canadian Case Citations)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2973" y="5892800"/>
            <a:ext cx="1041400" cy="965200"/>
          </a:xfrm>
          <a:prstGeom prst="rect">
            <a:avLst/>
          </a:prstGeom>
        </p:spPr>
      </p:pic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86200"/>
            <a:ext cx="152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jleung\Desktop\imagesCAIGMVY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4267200"/>
            <a:ext cx="2438399" cy="37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jleung\Desktop\untitle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716412"/>
            <a:ext cx="1143000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12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Abbreviation Dictionaries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609600"/>
            <a:ext cx="7696200" cy="3657600"/>
          </a:xfrm>
        </p:spPr>
        <p:txBody>
          <a:bodyPr/>
          <a:lstStyle/>
          <a:p>
            <a:r>
              <a:rPr lang="en-US" dirty="0" smtClean="0"/>
              <a:t>To help you decipher legal abbreviation to a reporter or statutes set, recommend using:</a:t>
            </a:r>
          </a:p>
          <a:p>
            <a:pPr marL="4572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McGill Guide Appendix C (reporters only)</a:t>
            </a:r>
          </a:p>
          <a:p>
            <a:pPr>
              <a:buFontTx/>
              <a:buChar char="-"/>
            </a:pPr>
            <a:r>
              <a:rPr lang="en-US" dirty="0" err="1" smtClean="0"/>
              <a:t>Bieber’s</a:t>
            </a:r>
            <a:r>
              <a:rPr lang="en-US" dirty="0" smtClean="0"/>
              <a:t> </a:t>
            </a:r>
            <a:r>
              <a:rPr lang="en-US" dirty="0"/>
              <a:t>Dictionary</a:t>
            </a:r>
            <a:r>
              <a:rPr lang="en-US" dirty="0" smtClean="0"/>
              <a:t> Legal Abbreviations</a:t>
            </a:r>
          </a:p>
          <a:p>
            <a:pPr>
              <a:buFontTx/>
              <a:buChar char="-"/>
            </a:pPr>
            <a:r>
              <a:rPr lang="en-US" dirty="0" smtClean="0"/>
              <a:t>Cardiff Index to Legal Abbreviations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There are many other different legal documents that you may need to cite that were not covered in this 1hour session.</a:t>
            </a:r>
          </a:p>
          <a:p>
            <a:pPr marL="45720" indent="0">
              <a:buNone/>
            </a:pPr>
            <a:endParaRPr lang="en-US" dirty="0"/>
          </a:p>
          <a:p>
            <a:pPr marL="45720" indent="0" algn="ctr">
              <a:buNone/>
            </a:pPr>
            <a:r>
              <a:rPr lang="en-US" dirty="0" smtClean="0"/>
              <a:t>How would you go about citing these sources in your academic paper/factum/memorandum?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5486493"/>
            <a:ext cx="1066893" cy="106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72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419600"/>
            <a:ext cx="6512511" cy="1143000"/>
          </a:xfrm>
        </p:spPr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4000" dirty="0" smtClean="0"/>
              <a:t>When in doubt refer to the McGill Guide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For further clarification ask your professor or friendly reference librarian </a:t>
            </a:r>
            <a:r>
              <a:rPr lang="en-US" sz="4000" dirty="0" smtClean="0">
                <a:sym typeface="Wingdings"/>
              </a:rPr>
              <a:t> 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820" y="5410200"/>
            <a:ext cx="119860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2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6800"/>
            <a:ext cx="8001001" cy="1419032"/>
          </a:xfrm>
        </p:spPr>
        <p:txBody>
          <a:bodyPr/>
          <a:lstStyle/>
          <a:p>
            <a:pPr marL="45720" indent="0"/>
            <a:r>
              <a:rPr lang="en-US" sz="4400" dirty="0" smtClean="0"/>
              <a:t>Vicki’s Contact </a:t>
            </a:r>
            <a:r>
              <a:rPr lang="en-US" sz="4400" dirty="0" smtClean="0"/>
              <a:t>Information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>
                <a:solidFill>
                  <a:schemeClr val="tx1"/>
                </a:solidFill>
              </a:rPr>
              <a:t>Email: </a:t>
            </a:r>
            <a:r>
              <a:rPr lang="en-US" sz="2000" dirty="0" smtClean="0">
                <a:solidFill>
                  <a:schemeClr val="tx1"/>
                </a:solidFill>
              </a:rPr>
              <a:t>vicki.jayleung@uwindsor.ca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Phone: </a:t>
            </a:r>
            <a:r>
              <a:rPr lang="en-US" sz="2000" dirty="0" smtClean="0">
                <a:solidFill>
                  <a:schemeClr val="tx1"/>
                </a:solidFill>
              </a:rPr>
              <a:t>(519) 253-3000 </a:t>
            </a:r>
            <a:r>
              <a:rPr lang="en-US" sz="2000" dirty="0">
                <a:solidFill>
                  <a:schemeClr val="tx1"/>
                </a:solidFill>
              </a:rPr>
              <a:t>ext. </a:t>
            </a:r>
            <a:r>
              <a:rPr lang="en-US" sz="2000" dirty="0" smtClean="0">
                <a:solidFill>
                  <a:schemeClr val="tx1"/>
                </a:solidFill>
              </a:rPr>
              <a:t>4266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685800"/>
            <a:ext cx="6781800" cy="37338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/>
              <a:t>Reference </a:t>
            </a:r>
            <a:r>
              <a:rPr lang="en-US" sz="2400" dirty="0" smtClean="0"/>
              <a:t>Hours: </a:t>
            </a:r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Monday to Thursday 10:30 am to 5:00 pm</a:t>
            </a:r>
          </a:p>
          <a:p>
            <a:pPr marL="4572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Fridays 10:30 am to 12 noon</a:t>
            </a:r>
          </a:p>
          <a:p>
            <a:pPr marL="45720" indent="0" algn="ctr">
              <a:buNone/>
            </a:pPr>
            <a:r>
              <a:rPr lang="en-US" sz="1600" dirty="0" smtClean="0"/>
              <a:t>(Student Reference Associates available in evenings and weekends)</a:t>
            </a:r>
          </a:p>
          <a:p>
            <a:pPr marL="45720" indent="0" algn="ctr">
              <a:buNone/>
            </a:pPr>
            <a:r>
              <a:rPr lang="en-US" sz="2000" i="1" dirty="0" smtClean="0">
                <a:hlinkClick r:id="rId2"/>
              </a:rPr>
              <a:t>lawreference@uwindsor.ca</a:t>
            </a:r>
            <a:endParaRPr lang="en-US" sz="2000" i="1" dirty="0" smtClean="0"/>
          </a:p>
          <a:p>
            <a:pPr marL="45720" indent="0" algn="ctr">
              <a:buNone/>
            </a:pPr>
            <a:r>
              <a:rPr lang="en-US" sz="2000" i="1" dirty="0" smtClean="0"/>
              <a:t>(519) 253-3000 ext. 2975</a:t>
            </a:r>
          </a:p>
          <a:p>
            <a:pPr marL="45720" indent="0" algn="ctr">
              <a:buNone/>
            </a:pPr>
            <a:endParaRPr lang="en-US" sz="2000" i="1" dirty="0" smtClean="0"/>
          </a:p>
          <a:p>
            <a:pPr marL="45720" indent="0" algn="ctr">
              <a:buNone/>
            </a:pPr>
            <a:r>
              <a:rPr lang="en-US" sz="2000" i="1" dirty="0" smtClean="0"/>
              <a:t>If you have any questions, don’t hesitate to ask!!</a:t>
            </a:r>
            <a:endParaRPr lang="en-US" sz="2000" i="1" dirty="0"/>
          </a:p>
          <a:p>
            <a:pPr marL="45720" indent="0" algn="ctr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741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Purpose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31520"/>
            <a:ext cx="7239000" cy="3474720"/>
          </a:xfrm>
        </p:spPr>
        <p:txBody>
          <a:bodyPr/>
          <a:lstStyle/>
          <a:p>
            <a:r>
              <a:rPr lang="en-US" sz="2600" dirty="0" smtClean="0"/>
              <a:t>Citations are used to document where you can find sources used in a report:</a:t>
            </a:r>
          </a:p>
          <a:p>
            <a:pPr lvl="1"/>
            <a:r>
              <a:rPr lang="en-US" sz="2400" dirty="0" smtClean="0"/>
              <a:t>Find them in secondary sources, to track down primary sources of law (legislation, cases)</a:t>
            </a:r>
          </a:p>
          <a:p>
            <a:pPr lvl="1"/>
            <a:r>
              <a:rPr lang="en-US" sz="2400" dirty="0" smtClean="0"/>
              <a:t>To record which sources you used in your report for academic papers or legal proceedings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81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609600"/>
            <a:ext cx="7162800" cy="3810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Introduction of the McGill Guide, 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edition</a:t>
            </a:r>
          </a:p>
          <a:p>
            <a:r>
              <a:rPr lang="en-US" sz="2400" dirty="0" smtClean="0"/>
              <a:t>How to interpret a citation to statutes you find in secondary sources</a:t>
            </a:r>
          </a:p>
          <a:p>
            <a:r>
              <a:rPr lang="en-US" sz="2400" dirty="0" smtClean="0"/>
              <a:t>How to create a case citation that you can use to document primary sources you relied on</a:t>
            </a:r>
          </a:p>
          <a:p>
            <a:endParaRPr lang="en-US" dirty="0"/>
          </a:p>
          <a:p>
            <a:pPr lvl="1"/>
            <a:r>
              <a:rPr lang="en-US" dirty="0" smtClean="0"/>
              <a:t>N.B. There are many other types of documents not covered in this session, please refer to the McGill Guide or come to the Reference Office for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31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endParaRPr lang="en-US" sz="4800" dirty="0" smtClean="0"/>
          </a:p>
          <a:p>
            <a:pPr algn="ctr"/>
            <a:r>
              <a:rPr lang="en-US" sz="4800" dirty="0" smtClean="0"/>
              <a:t>Why do we have legal citations?</a:t>
            </a:r>
            <a:endParaRPr lang="en-US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5486400"/>
            <a:ext cx="1066893" cy="106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7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520"/>
            <a:ext cx="7924800" cy="3474720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arenR"/>
            </a:pPr>
            <a:r>
              <a:rPr lang="en-US" sz="2400" dirty="0" smtClean="0"/>
              <a:t>So readers of your work can find the primary &amp; secondary sources of laws that you are referring to</a:t>
            </a:r>
          </a:p>
          <a:p>
            <a:pPr marL="502920" indent="-457200">
              <a:buFont typeface="+mj-lt"/>
              <a:buAutoNum type="arabicParenR"/>
            </a:pPr>
            <a:r>
              <a:rPr lang="en-US" sz="2400" dirty="0" smtClean="0"/>
              <a:t>Helps with your credibility</a:t>
            </a:r>
          </a:p>
          <a:p>
            <a:pPr marL="502920" indent="-457200">
              <a:buFont typeface="+mj-lt"/>
              <a:buAutoNum type="arabicParenR"/>
            </a:pPr>
            <a:r>
              <a:rPr lang="en-US" sz="2400" dirty="0" smtClean="0"/>
              <a:t>Balance between providing useful information &amp; saving space on the page</a:t>
            </a:r>
          </a:p>
          <a:p>
            <a:pPr marL="502920" indent="-457200">
              <a:buFont typeface="+mj-lt"/>
              <a:buAutoNum type="arabicParenR"/>
            </a:pPr>
            <a:r>
              <a:rPr lang="en-US" sz="2400" dirty="0" smtClean="0"/>
              <a:t>Can provide additional information related to a case or piece of legislation that you are referring to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820" y="5410200"/>
            <a:ext cx="119860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724400"/>
            <a:ext cx="8229600" cy="1143000"/>
          </a:xfrm>
        </p:spPr>
        <p:txBody>
          <a:bodyPr/>
          <a:lstStyle/>
          <a:p>
            <a:r>
              <a:rPr lang="en-US" sz="4000" dirty="0" smtClean="0"/>
              <a:t>Deciphering legislation citations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382000" cy="3962400"/>
          </a:xfrm>
        </p:spPr>
        <p:txBody>
          <a:bodyPr/>
          <a:lstStyle/>
          <a:p>
            <a:r>
              <a:rPr lang="en-US" dirty="0" smtClean="0"/>
              <a:t>Note the difference between revised &amp; annual statutes</a:t>
            </a:r>
          </a:p>
          <a:p>
            <a:r>
              <a:rPr lang="en-US" dirty="0" smtClean="0"/>
              <a:t>Note the difference between federal &amp; Ontario regulations</a:t>
            </a:r>
          </a:p>
          <a:p>
            <a:endParaRPr lang="en-US" dirty="0"/>
          </a:p>
          <a:p>
            <a:r>
              <a:rPr lang="en-US" dirty="0" smtClean="0"/>
              <a:t>Amount of information included in a citation depends on the purpose of including it </a:t>
            </a:r>
          </a:p>
          <a:p>
            <a:pPr marL="45720" indent="0">
              <a:buNone/>
            </a:pPr>
            <a:r>
              <a:rPr lang="en-US" dirty="0"/>
              <a:t>	</a:t>
            </a:r>
            <a:r>
              <a:rPr lang="en-US" dirty="0" smtClean="0"/>
              <a:t>(ex. </a:t>
            </a:r>
            <a:r>
              <a:rPr lang="en-US" dirty="0"/>
              <a:t>p</a:t>
            </a:r>
            <a:r>
              <a:rPr lang="en-US" dirty="0" smtClean="0"/>
              <a:t>inpointing to sections, or referencing amending 	statutes after substantive statutes)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4685" y="5523468"/>
            <a:ext cx="1041400" cy="96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pp. E-23-E-44</a:t>
            </a:r>
          </a:p>
        </p:txBody>
      </p:sp>
    </p:spTree>
    <p:extLst>
      <p:ext uri="{BB962C8B-B14F-4D97-AF65-F5344CB8AC3E}">
        <p14:creationId xmlns:p14="http://schemas.microsoft.com/office/powerpoint/2010/main" val="33451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800600"/>
            <a:ext cx="6512511" cy="1143000"/>
          </a:xfrm>
        </p:spPr>
        <p:txBody>
          <a:bodyPr/>
          <a:lstStyle/>
          <a:p>
            <a:r>
              <a:rPr lang="en-US" dirty="0" smtClean="0"/>
              <a:t>Revised Statute 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 smtClean="0"/>
              <a:t>Parts of a Revised Statute Citation:</a:t>
            </a:r>
          </a:p>
          <a:p>
            <a:pPr>
              <a:buFontTx/>
              <a:buChar char="-"/>
            </a:pPr>
            <a:r>
              <a:rPr lang="en-US" dirty="0" smtClean="0"/>
              <a:t>Short title of statute</a:t>
            </a:r>
          </a:p>
          <a:p>
            <a:pPr>
              <a:buFontTx/>
              <a:buChar char="-"/>
            </a:pPr>
            <a:r>
              <a:rPr lang="en-US" dirty="0" smtClean="0"/>
              <a:t>Revision, jurisdiction &amp; year</a:t>
            </a:r>
          </a:p>
          <a:p>
            <a:pPr>
              <a:buFontTx/>
              <a:buChar char="-"/>
            </a:pPr>
            <a:r>
              <a:rPr lang="en-US" dirty="0" smtClean="0"/>
              <a:t>Alpha-numeric chapter</a:t>
            </a:r>
          </a:p>
          <a:p>
            <a:pPr>
              <a:buFontTx/>
              <a:buChar char="-"/>
            </a:pPr>
            <a:r>
              <a:rPr lang="en-US" dirty="0" smtClean="0"/>
              <a:t>Pin-point to a specific section (if referring to)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92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958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Sessional or Annual Statute 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781800" cy="3810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smtClean="0"/>
              <a:t>Parts of an annual statute:</a:t>
            </a:r>
          </a:p>
          <a:p>
            <a:pPr>
              <a:buFontTx/>
              <a:buChar char="-"/>
            </a:pPr>
            <a:r>
              <a:rPr lang="en-US" dirty="0" smtClean="0"/>
              <a:t>Short title of statute (includes year)</a:t>
            </a:r>
          </a:p>
          <a:p>
            <a:pPr>
              <a:buFontTx/>
              <a:buChar char="-"/>
            </a:pPr>
            <a:r>
              <a:rPr lang="en-US" dirty="0" smtClean="0"/>
              <a:t>Statutes, jurisdiction &amp; year</a:t>
            </a:r>
          </a:p>
          <a:p>
            <a:pPr>
              <a:buFontTx/>
              <a:buChar char="-"/>
            </a:pPr>
            <a:r>
              <a:rPr lang="en-US" dirty="0" smtClean="0"/>
              <a:t>Chapter number (sometimes alphanumeric in provinces outside of Ontario)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8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334000"/>
            <a:ext cx="6512511" cy="1143000"/>
          </a:xfrm>
        </p:spPr>
        <p:txBody>
          <a:bodyPr/>
          <a:lstStyle/>
          <a:p>
            <a:r>
              <a:rPr lang="en-US" dirty="0" smtClean="0"/>
              <a:t>Regulation 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86600" cy="42214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 smtClean="0"/>
              <a:t>Parts of a Regulation:</a:t>
            </a:r>
            <a:endParaRPr lang="en-US" b="1" dirty="0"/>
          </a:p>
          <a:p>
            <a:pPr>
              <a:buFontTx/>
              <a:buChar char="-"/>
            </a:pPr>
            <a:r>
              <a:rPr lang="en-US" b="1" dirty="0" smtClean="0"/>
              <a:t>Title (optional)</a:t>
            </a:r>
          </a:p>
          <a:p>
            <a:pPr>
              <a:buFontTx/>
              <a:buChar char="-"/>
            </a:pPr>
            <a:r>
              <a:rPr lang="en-US" b="1" dirty="0" smtClean="0"/>
              <a:t>Abbreviated regulation designation</a:t>
            </a:r>
          </a:p>
          <a:p>
            <a:pPr>
              <a:buFontTx/>
              <a:buChar char="-"/>
            </a:pPr>
            <a:r>
              <a:rPr lang="en-US" b="1" dirty="0" smtClean="0"/>
              <a:t>Year-Regulation number</a:t>
            </a:r>
          </a:p>
          <a:p>
            <a:pPr>
              <a:buFontTx/>
              <a:buChar char="-"/>
            </a:pPr>
            <a:r>
              <a:rPr lang="en-US" b="1" dirty="0" smtClean="0"/>
              <a:t>Pinpoint to section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4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2045</TotalTime>
  <Words>591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Slipstream</vt:lpstr>
      <vt:lpstr>Legal Citations  </vt:lpstr>
      <vt:lpstr>The Purpose </vt:lpstr>
      <vt:lpstr>Learning Objectives</vt:lpstr>
      <vt:lpstr>Pop Question</vt:lpstr>
      <vt:lpstr>Answers</vt:lpstr>
      <vt:lpstr>Deciphering legislation citations </vt:lpstr>
      <vt:lpstr>Revised Statute Citation</vt:lpstr>
      <vt:lpstr>Sessional or Annual Statute Citation</vt:lpstr>
      <vt:lpstr>Regulation Citation</vt:lpstr>
      <vt:lpstr>Building a Case Citation </vt:lpstr>
      <vt:lpstr>Parts of a citation</vt:lpstr>
      <vt:lpstr>Neutral Citations</vt:lpstr>
      <vt:lpstr>Parallel Citations</vt:lpstr>
      <vt:lpstr>Legal Abbreviation Dictionaries</vt:lpstr>
      <vt:lpstr>Pop Question</vt:lpstr>
      <vt:lpstr>Answer</vt:lpstr>
      <vt:lpstr>Vicki’s Contact Information Email: vicki.jayleung@uwindsor.ca Phone: (519) 253-3000 ext. 4266</vt:lpstr>
    </vt:vector>
  </TitlesOfParts>
  <Company>University of Windsor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vjleung</dc:creator>
  <cp:lastModifiedBy>vjleung</cp:lastModifiedBy>
  <cp:revision>43</cp:revision>
  <dcterms:created xsi:type="dcterms:W3CDTF">2012-10-19T15:08:57Z</dcterms:created>
  <dcterms:modified xsi:type="dcterms:W3CDTF">2015-10-21T13:17:26Z</dcterms:modified>
</cp:coreProperties>
</file>