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5" r:id="rId4"/>
  </p:sldMasterIdLst>
  <p:sldIdLst>
    <p:sldId id="256" r:id="rId5"/>
    <p:sldId id="257" r:id="rId6"/>
    <p:sldId id="269" r:id="rId7"/>
    <p:sldId id="270" r:id="rId8"/>
    <p:sldId id="271" r:id="rId9"/>
    <p:sldId id="272" r:id="rId10"/>
    <p:sldId id="259" r:id="rId11"/>
    <p:sldId id="273" r:id="rId12"/>
    <p:sldId id="262" r:id="rId13"/>
    <p:sldId id="275" r:id="rId14"/>
    <p:sldId id="274" r:id="rId15"/>
    <p:sldId id="261" r:id="rId16"/>
    <p:sldId id="263" r:id="rId17"/>
    <p:sldId id="266" r:id="rId18"/>
    <p:sldId id="267" r:id="rId19"/>
    <p:sldId id="260" r:id="rId20"/>
    <p:sldId id="268" r:id="rId21"/>
    <p:sldId id="258" r:id="rId22"/>
    <p:sldId id="264" r:id="rId23"/>
    <p:sldId id="265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24" dt="2026-10-23T15:10:22.50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4F6508-6524-4690-AD40-A06ED5F25C33}" type="doc">
      <dgm:prSet loTypeId="urn:microsoft.com/office/officeart/2005/8/layout/pyramid2" loCatId="pyramid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CA"/>
        </a:p>
      </dgm:t>
    </dgm:pt>
    <dgm:pt modelId="{EBED3A74-21A4-4521-8725-9E5E7D78FA70}">
      <dgm:prSet phldrT="[Text]" phldr="0"/>
      <dgm:spPr/>
      <dgm:t>
        <a:bodyPr/>
        <a:lstStyle/>
        <a:p>
          <a:pPr rtl="0"/>
          <a:r>
            <a:rPr lang="en-US" dirty="0">
              <a:latin typeface="Aptos Display" panose="02110004020202020204"/>
            </a:rPr>
            <a:t>Review facts and evidence</a:t>
          </a:r>
          <a:endParaRPr lang="en-US" dirty="0"/>
        </a:p>
      </dgm:t>
    </dgm:pt>
    <dgm:pt modelId="{8C81E61E-D9A8-4E15-956E-8D9D6721A480}" type="parTrans" cxnId="{67A72F5F-279C-4DEC-8020-EFE221CEF11F}">
      <dgm:prSet/>
      <dgm:spPr/>
      <dgm:t>
        <a:bodyPr/>
        <a:lstStyle/>
        <a:p>
          <a:endParaRPr lang="en-CA"/>
        </a:p>
      </dgm:t>
    </dgm:pt>
    <dgm:pt modelId="{B1918FAE-0C0C-4999-A8D5-9C0D26CACD75}" type="sibTrans" cxnId="{67A72F5F-279C-4DEC-8020-EFE221CEF11F}">
      <dgm:prSet/>
      <dgm:spPr/>
      <dgm:t>
        <a:bodyPr/>
        <a:lstStyle/>
        <a:p>
          <a:endParaRPr lang="en-CA"/>
        </a:p>
      </dgm:t>
    </dgm:pt>
    <dgm:pt modelId="{12D2DA25-425F-4FAD-8E4D-F49BAACB52C1}">
      <dgm:prSet phldrT="[Text]" phldr="0"/>
      <dgm:spPr/>
      <dgm:t>
        <a:bodyPr/>
        <a:lstStyle/>
        <a:p>
          <a:pPr rtl="0"/>
          <a:r>
            <a:rPr lang="en-US" dirty="0">
              <a:latin typeface="Aptos Display" panose="02110004020202020204"/>
            </a:rPr>
            <a:t>Formulate Legal Issue Questions	</a:t>
          </a:r>
          <a:endParaRPr lang="en-US" dirty="0"/>
        </a:p>
      </dgm:t>
    </dgm:pt>
    <dgm:pt modelId="{B0F04B8B-69CA-45A8-9A8F-5EBEA30E5BC2}" type="parTrans" cxnId="{59114324-A753-4065-BD51-7FE7F2BF3848}">
      <dgm:prSet/>
      <dgm:spPr/>
      <dgm:t>
        <a:bodyPr/>
        <a:lstStyle/>
        <a:p>
          <a:endParaRPr lang="en-CA"/>
        </a:p>
      </dgm:t>
    </dgm:pt>
    <dgm:pt modelId="{DFC15BAB-7F59-403E-90C2-FCD03DBA30D4}" type="sibTrans" cxnId="{59114324-A753-4065-BD51-7FE7F2BF3848}">
      <dgm:prSet/>
      <dgm:spPr/>
      <dgm:t>
        <a:bodyPr/>
        <a:lstStyle/>
        <a:p>
          <a:endParaRPr lang="en-CA"/>
        </a:p>
      </dgm:t>
    </dgm:pt>
    <dgm:pt modelId="{AA9433BE-E0F9-4D72-A860-713A5263B467}">
      <dgm:prSet phldrT="[Text]" phldr="0"/>
      <dgm:spPr/>
      <dgm:t>
        <a:bodyPr/>
        <a:lstStyle/>
        <a:p>
          <a:pPr rtl="0"/>
          <a:r>
            <a:rPr lang="en-US" dirty="0"/>
            <a:t>Plan and execute legal research strategies</a:t>
          </a:r>
        </a:p>
      </dgm:t>
    </dgm:pt>
    <dgm:pt modelId="{91CCC797-C767-47D5-AB4C-EF56C4831FBD}" type="parTrans" cxnId="{1D0B22FC-8AE0-4344-991B-88E4AFD1A1FF}">
      <dgm:prSet/>
      <dgm:spPr/>
      <dgm:t>
        <a:bodyPr/>
        <a:lstStyle/>
        <a:p>
          <a:endParaRPr lang="en-CA"/>
        </a:p>
      </dgm:t>
    </dgm:pt>
    <dgm:pt modelId="{B8FFB85B-5D17-466D-820D-5AC53C0079EA}" type="sibTrans" cxnId="{1D0B22FC-8AE0-4344-991B-88E4AFD1A1FF}">
      <dgm:prSet/>
      <dgm:spPr/>
      <dgm:t>
        <a:bodyPr/>
        <a:lstStyle/>
        <a:p>
          <a:endParaRPr lang="en-CA"/>
        </a:p>
      </dgm:t>
    </dgm:pt>
    <dgm:pt modelId="{2DD73C43-2F6E-41D4-BB1A-3A775A0B2645}" type="pres">
      <dgm:prSet presAssocID="{294F6508-6524-4690-AD40-A06ED5F25C33}" presName="compositeShape" presStyleCnt="0">
        <dgm:presLayoutVars>
          <dgm:dir/>
          <dgm:resizeHandles/>
        </dgm:presLayoutVars>
      </dgm:prSet>
      <dgm:spPr/>
    </dgm:pt>
    <dgm:pt modelId="{54BCA188-3996-4C21-ACAB-87C468F5F842}" type="pres">
      <dgm:prSet presAssocID="{294F6508-6524-4690-AD40-A06ED5F25C33}" presName="pyramid" presStyleLbl="node1" presStyleIdx="0" presStyleCnt="1"/>
      <dgm:spPr/>
    </dgm:pt>
    <dgm:pt modelId="{C480C90D-4062-4214-9C86-4A7577A9F7E5}" type="pres">
      <dgm:prSet presAssocID="{294F6508-6524-4690-AD40-A06ED5F25C33}" presName="theList" presStyleCnt="0"/>
      <dgm:spPr/>
    </dgm:pt>
    <dgm:pt modelId="{0508F717-1C48-403C-B452-5286C1B52AA2}" type="pres">
      <dgm:prSet presAssocID="{EBED3A74-21A4-4521-8725-9E5E7D78FA70}" presName="aNode" presStyleLbl="fgAcc1" presStyleIdx="0" presStyleCnt="3">
        <dgm:presLayoutVars>
          <dgm:bulletEnabled val="1"/>
        </dgm:presLayoutVars>
      </dgm:prSet>
      <dgm:spPr/>
    </dgm:pt>
    <dgm:pt modelId="{2BB0ADB2-54C5-4699-96D7-F273A332088A}" type="pres">
      <dgm:prSet presAssocID="{EBED3A74-21A4-4521-8725-9E5E7D78FA70}" presName="aSpace" presStyleCnt="0"/>
      <dgm:spPr/>
    </dgm:pt>
    <dgm:pt modelId="{5D85DB5F-F9BF-4CE8-8315-6324A34B50F9}" type="pres">
      <dgm:prSet presAssocID="{12D2DA25-425F-4FAD-8E4D-F49BAACB52C1}" presName="aNode" presStyleLbl="fgAcc1" presStyleIdx="1" presStyleCnt="3">
        <dgm:presLayoutVars>
          <dgm:bulletEnabled val="1"/>
        </dgm:presLayoutVars>
      </dgm:prSet>
      <dgm:spPr/>
    </dgm:pt>
    <dgm:pt modelId="{0C95852A-2785-4A72-B3FD-B62918DC4B29}" type="pres">
      <dgm:prSet presAssocID="{12D2DA25-425F-4FAD-8E4D-F49BAACB52C1}" presName="aSpace" presStyleCnt="0"/>
      <dgm:spPr/>
    </dgm:pt>
    <dgm:pt modelId="{6B7EBFEE-E2FF-4ED5-95B6-35D131162904}" type="pres">
      <dgm:prSet presAssocID="{AA9433BE-E0F9-4D72-A860-713A5263B467}" presName="aNode" presStyleLbl="fgAcc1" presStyleIdx="2" presStyleCnt="3">
        <dgm:presLayoutVars>
          <dgm:bulletEnabled val="1"/>
        </dgm:presLayoutVars>
      </dgm:prSet>
      <dgm:spPr/>
    </dgm:pt>
    <dgm:pt modelId="{30DB37E5-617C-4BD7-A866-F21383AB7034}" type="pres">
      <dgm:prSet presAssocID="{AA9433BE-E0F9-4D72-A860-713A5263B467}" presName="aSpace" presStyleCnt="0"/>
      <dgm:spPr/>
    </dgm:pt>
  </dgm:ptLst>
  <dgm:cxnLst>
    <dgm:cxn modelId="{960E6714-F5E9-4AD4-B166-F612C869D9DE}" type="presOf" srcId="{EBED3A74-21A4-4521-8725-9E5E7D78FA70}" destId="{0508F717-1C48-403C-B452-5286C1B52AA2}" srcOrd="0" destOrd="0" presId="urn:microsoft.com/office/officeart/2005/8/layout/pyramid2"/>
    <dgm:cxn modelId="{59114324-A753-4065-BD51-7FE7F2BF3848}" srcId="{294F6508-6524-4690-AD40-A06ED5F25C33}" destId="{12D2DA25-425F-4FAD-8E4D-F49BAACB52C1}" srcOrd="1" destOrd="0" parTransId="{B0F04B8B-69CA-45A8-9A8F-5EBEA30E5BC2}" sibTransId="{DFC15BAB-7F59-403E-90C2-FCD03DBA30D4}"/>
    <dgm:cxn modelId="{0FFFDA33-0192-4F85-B7FE-DF171D664085}" type="presOf" srcId="{294F6508-6524-4690-AD40-A06ED5F25C33}" destId="{2DD73C43-2F6E-41D4-BB1A-3A775A0B2645}" srcOrd="0" destOrd="0" presId="urn:microsoft.com/office/officeart/2005/8/layout/pyramid2"/>
    <dgm:cxn modelId="{66807B5E-72A8-45D6-A35C-213F89B57AB1}" type="presOf" srcId="{12D2DA25-425F-4FAD-8E4D-F49BAACB52C1}" destId="{5D85DB5F-F9BF-4CE8-8315-6324A34B50F9}" srcOrd="0" destOrd="0" presId="urn:microsoft.com/office/officeart/2005/8/layout/pyramid2"/>
    <dgm:cxn modelId="{67A72F5F-279C-4DEC-8020-EFE221CEF11F}" srcId="{294F6508-6524-4690-AD40-A06ED5F25C33}" destId="{EBED3A74-21A4-4521-8725-9E5E7D78FA70}" srcOrd="0" destOrd="0" parTransId="{8C81E61E-D9A8-4E15-956E-8D9D6721A480}" sibTransId="{B1918FAE-0C0C-4999-A8D5-9C0D26CACD75}"/>
    <dgm:cxn modelId="{646170BB-07E3-492F-8310-509C71271D70}" type="presOf" srcId="{AA9433BE-E0F9-4D72-A860-713A5263B467}" destId="{6B7EBFEE-E2FF-4ED5-95B6-35D131162904}" srcOrd="0" destOrd="0" presId="urn:microsoft.com/office/officeart/2005/8/layout/pyramid2"/>
    <dgm:cxn modelId="{1D0B22FC-8AE0-4344-991B-88E4AFD1A1FF}" srcId="{294F6508-6524-4690-AD40-A06ED5F25C33}" destId="{AA9433BE-E0F9-4D72-A860-713A5263B467}" srcOrd="2" destOrd="0" parTransId="{91CCC797-C767-47D5-AB4C-EF56C4831FBD}" sibTransId="{B8FFB85B-5D17-466D-820D-5AC53C0079EA}"/>
    <dgm:cxn modelId="{1ECA5FCF-19F2-41B3-8B74-B912B8AE4FAD}" type="presParOf" srcId="{2DD73C43-2F6E-41D4-BB1A-3A775A0B2645}" destId="{54BCA188-3996-4C21-ACAB-87C468F5F842}" srcOrd="0" destOrd="0" presId="urn:microsoft.com/office/officeart/2005/8/layout/pyramid2"/>
    <dgm:cxn modelId="{C37AC1BD-AF33-43C0-A00E-A6DA41B8D8D0}" type="presParOf" srcId="{2DD73C43-2F6E-41D4-BB1A-3A775A0B2645}" destId="{C480C90D-4062-4214-9C86-4A7577A9F7E5}" srcOrd="1" destOrd="0" presId="urn:microsoft.com/office/officeart/2005/8/layout/pyramid2"/>
    <dgm:cxn modelId="{D350FA6C-E857-43D7-B4AF-E552B6847270}" type="presParOf" srcId="{C480C90D-4062-4214-9C86-4A7577A9F7E5}" destId="{0508F717-1C48-403C-B452-5286C1B52AA2}" srcOrd="0" destOrd="0" presId="urn:microsoft.com/office/officeart/2005/8/layout/pyramid2"/>
    <dgm:cxn modelId="{BC453F7B-6491-48FC-B59E-F97DDB85AB4E}" type="presParOf" srcId="{C480C90D-4062-4214-9C86-4A7577A9F7E5}" destId="{2BB0ADB2-54C5-4699-96D7-F273A332088A}" srcOrd="1" destOrd="0" presId="urn:microsoft.com/office/officeart/2005/8/layout/pyramid2"/>
    <dgm:cxn modelId="{A37F9FE0-7E06-415E-A7AB-E8754782A296}" type="presParOf" srcId="{C480C90D-4062-4214-9C86-4A7577A9F7E5}" destId="{5D85DB5F-F9BF-4CE8-8315-6324A34B50F9}" srcOrd="2" destOrd="0" presId="urn:microsoft.com/office/officeart/2005/8/layout/pyramid2"/>
    <dgm:cxn modelId="{7D72BD25-D849-41E4-A65C-113DB792D592}" type="presParOf" srcId="{C480C90D-4062-4214-9C86-4A7577A9F7E5}" destId="{0C95852A-2785-4A72-B3FD-B62918DC4B29}" srcOrd="3" destOrd="0" presId="urn:microsoft.com/office/officeart/2005/8/layout/pyramid2"/>
    <dgm:cxn modelId="{2916FDA9-1575-43FA-BCC6-5309F1DDF917}" type="presParOf" srcId="{C480C90D-4062-4214-9C86-4A7577A9F7E5}" destId="{6B7EBFEE-E2FF-4ED5-95B6-35D131162904}" srcOrd="4" destOrd="0" presId="urn:microsoft.com/office/officeart/2005/8/layout/pyramid2"/>
    <dgm:cxn modelId="{A12040DB-0674-494E-A3D2-448CE3495A60}" type="presParOf" srcId="{C480C90D-4062-4214-9C86-4A7577A9F7E5}" destId="{30DB37E5-617C-4BD7-A866-F21383AB7034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BCA188-3996-4C21-ACAB-87C468F5F842}">
      <dsp:nvSpPr>
        <dsp:cNvPr id="0" name=""/>
        <dsp:cNvSpPr/>
      </dsp:nvSpPr>
      <dsp:spPr>
        <a:xfrm>
          <a:off x="182879" y="0"/>
          <a:ext cx="3657600" cy="3657600"/>
        </a:xfrm>
        <a:prstGeom prst="triangl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08F717-1C48-403C-B452-5286C1B52AA2}">
      <dsp:nvSpPr>
        <dsp:cNvPr id="0" name=""/>
        <dsp:cNvSpPr/>
      </dsp:nvSpPr>
      <dsp:spPr>
        <a:xfrm>
          <a:off x="2011680" y="367724"/>
          <a:ext cx="2377440" cy="86582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latin typeface="Aptos Display" panose="02110004020202020204"/>
            </a:rPr>
            <a:t>Review facts and evidence</a:t>
          </a:r>
          <a:endParaRPr lang="en-US" sz="1700" kern="1200" dirty="0"/>
        </a:p>
      </dsp:txBody>
      <dsp:txXfrm>
        <a:off x="2053946" y="409990"/>
        <a:ext cx="2292908" cy="781290"/>
      </dsp:txXfrm>
    </dsp:sp>
    <dsp:sp modelId="{5D85DB5F-F9BF-4CE8-8315-6324A34B50F9}">
      <dsp:nvSpPr>
        <dsp:cNvPr id="0" name=""/>
        <dsp:cNvSpPr/>
      </dsp:nvSpPr>
      <dsp:spPr>
        <a:xfrm>
          <a:off x="2011680" y="1341774"/>
          <a:ext cx="2377440" cy="86582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-2869335"/>
              <a:satOff val="2538"/>
              <a:lumOff val="451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latin typeface="Aptos Display" panose="02110004020202020204"/>
            </a:rPr>
            <a:t>Formulate Legal Issue Questions	</a:t>
          </a:r>
          <a:endParaRPr lang="en-US" sz="1700" kern="1200" dirty="0"/>
        </a:p>
      </dsp:txBody>
      <dsp:txXfrm>
        <a:off x="2053946" y="1384040"/>
        <a:ext cx="2292908" cy="781290"/>
      </dsp:txXfrm>
    </dsp:sp>
    <dsp:sp modelId="{6B7EBFEE-E2FF-4ED5-95B6-35D131162904}">
      <dsp:nvSpPr>
        <dsp:cNvPr id="0" name=""/>
        <dsp:cNvSpPr/>
      </dsp:nvSpPr>
      <dsp:spPr>
        <a:xfrm>
          <a:off x="2011680" y="2315825"/>
          <a:ext cx="2377440" cy="86582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-5738671"/>
              <a:satOff val="5077"/>
              <a:lumOff val="902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Plan and execute legal research strategies</a:t>
          </a:r>
        </a:p>
      </dsp:txBody>
      <dsp:txXfrm>
        <a:off x="2053946" y="2358091"/>
        <a:ext cx="2292908" cy="7812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105DE-66E3-1D32-26E2-18C980B18C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A41A09-7106-7B02-978B-BFF4D16642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89A03F-195C-0DA9-8BA0-436017190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3F9AFA87-1417-4992-ABD9-27C3BC8CC883}" type="datetimeFigureOut">
              <a:rPr lang="en-US" smtClean="0"/>
              <a:pPr algn="r"/>
              <a:t>10/23/2026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88411C-1B74-CDC7-12CF-79810C4DB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8165FE-177F-69E6-11F2-03AA20F47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973826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0DBAC-A39C-FC87-1B0E-3F4668065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043198-EA66-9068-DF0C-3155574F5D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24F5B4-9439-4D6D-626B-D8A5A5E99F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363EDC-F54D-408A-F71A-03A61586F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D85F85-92CF-07C6-A096-70315BA7C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555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9BBF7-145E-8C74-F4B3-BB9436454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0188D3-FCD3-B6F8-7C98-A58D614F8B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983683-3FB7-FA61-10CE-94D43D157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E4217E-9A43-1225-2BC8-7358E4702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840B96-7E13-308E-492D-492421DEB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5056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B179C-8101-D696-5090-673EF6080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16F809-EDAB-7657-1C82-868FC1AC42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AF4F04-A0D9-B497-B281-674945148A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27D8DD-9009-574C-A679-154BBD561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10/23/2026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00C4E8-1F3D-28E9-4F04-522928CC0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32FFD1-ED2E-8BC6-B439-A36ECC42B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140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A4D29-BE52-8B97-1ED7-F8B38125D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0F3FD9-B090-1DF0-1807-2124665EE1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DB5ADB-D2AA-FD5A-3E00-D4840375EB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684081-C419-5E33-FB57-4A749C1719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2C9543-8499-F229-890B-D362FC68C5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CEE1DAE-CCCE-8460-0752-A17140EB6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4D6BE41-5277-55F2-AD8A-9AE3B0739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F1771A3-3BF5-8712-7615-FA28C57B5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868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95C25A-609B-967B-DB78-BF8C14A95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1949CC-CACD-CE86-ECD5-A591DE967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1A50CC-7375-8F67-C7BE-FFB1A1B9C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2EF1AC-C646-64CA-E977-F1C2B4456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880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423EB93-3D31-41F7-AFE8-EDBC4A969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DCB4055-FF76-38D8-7678-6E9293F7E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3B285A-68EA-5BBC-1F7E-C452B6ABD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492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BBE88A-B896-1FB7-1AA9-042608919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52B275-E564-FBF3-8932-D2C15350F4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800DD1-7DC2-DA86-A195-05461C92CC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390321-430E-6CC7-A0E4-E23F9AF14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393A87-30DD-585B-A297-9CEEB6DD9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CE4D5A-E44E-4133-D2BB-5075EB07D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2726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56EE5-5A5C-D737-3F34-0E55E323B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0F1620-7DFE-B79B-C26F-3DD031D60D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6CAFD2-2101-2F82-79CB-8DD785B554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22D022-B3CA-56CD-D7E0-7F063083BF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ABDA28-A1FD-1201-ED5C-3E768B0D5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E3E0D5-C3F3-BAB8-5551-BC8089D4E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1964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758CC-6685-7D4D-FDF8-558A6D456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4E89BF-CD56-14EA-BA57-5E8F597F42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7D6DF2-979B-3373-C2A1-78F6963BE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86B90E-F934-AE01-084D-268FB4C23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F708E0-F8D9-908C-98B2-9CC37BC29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867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96D9C91-E283-0BE2-E4E6-9E883A795E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65C5720-ED73-DBE2-644E-1A3B005D6D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C72B4C-05C8-A597-0E20-AE4DBA209E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D149BC-793E-8AD8-9E7D-CCFD7FD5D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49CDFD-B9D8-BADE-949E-C3094C610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903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48A881-BA4C-57B4-F599-48D02A2FE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EA0E1F-C6F3-83F5-BC5F-399EC5105D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498F64-0A38-D1C0-D06A-366223CE19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algn="r"/>
            <a:fld id="{3F9AFA87-1417-4992-ABD9-27C3BC8CC883}" type="datetimeFigureOut">
              <a:rPr lang="en-US" smtClean="0"/>
              <a:pPr algn="r"/>
              <a:t>10/23/2026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D95AEB-B454-AC12-A5F8-4439D4C332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sz="10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B367CD-F156-71C9-4E81-26AEEB277A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1E4CB7-CB13-4810-BF18-BE31AFC64F93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452378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canlii.ca/t/gb0c6" TargetMode="External"/><Relationship Id="rId2" Type="http://schemas.openxmlformats.org/officeDocument/2006/relationships/hyperlink" Target="https://decisions.scc-csc.ca/scc-csc/scc-csc/en/nav_date.do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davidfreedman.ca/wp-content/uploads/2013/06/Theory-of-the-Case.pdf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uwindsor.primo.exlibrisgroup.com/discovery/search?vid=01UTON_UW:UWINDSOR&amp;mode=advanced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uwindsor.primo.exlibrisgroup.com/permalink/01UTON_UW/sgtkuc/alma991061219902181" TargetMode="External"/><Relationship Id="rId2" Type="http://schemas.openxmlformats.org/officeDocument/2006/relationships/hyperlink" Target="https://www.uwindsor.ca/law/library/277/annette-demers-law-reference-librarian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6A330-0FB4-B1D3-90B5-AB5BEBBC9D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743804"/>
            <a:ext cx="4102609" cy="3793482"/>
          </a:xfrm>
        </p:spPr>
        <p:txBody>
          <a:bodyPr anchor="ctr">
            <a:normAutofit/>
          </a:bodyPr>
          <a:lstStyle/>
          <a:p>
            <a:pPr algn="l"/>
            <a:r>
              <a:rPr lang="en-CA" dirty="0">
                <a:latin typeface="Abadi ExtraLight" panose="020B0204020104020204" pitchFamily="34" charset="0"/>
              </a:rPr>
              <a:t>Research Refresher </a:t>
            </a:r>
            <a:br>
              <a:rPr lang="en-CA" dirty="0">
                <a:latin typeface="Abadi ExtraLight" panose="020B0204020104020204" pitchFamily="34" charset="0"/>
              </a:rPr>
            </a:br>
            <a:r>
              <a:rPr lang="en-CA" dirty="0">
                <a:latin typeface="Abadi ExtraLight" panose="020B0204020104020204" pitchFamily="34" charset="0"/>
              </a:rPr>
              <a:t>for Moot Teams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099A82-48DD-72EB-9AD2-E53AA0A6AA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4691564"/>
            <a:ext cx="4102609" cy="1422631"/>
          </a:xfrm>
        </p:spPr>
        <p:txBody>
          <a:bodyPr>
            <a:normAutofit/>
          </a:bodyPr>
          <a:lstStyle/>
          <a:p>
            <a:pPr algn="l"/>
            <a:r>
              <a:rPr lang="en-CA" dirty="0">
                <a:latin typeface="Abadi ExtraLight" panose="020B0204020104020204" pitchFamily="34" charset="0"/>
              </a:rPr>
              <a:t>By Annette Demers</a:t>
            </a:r>
          </a:p>
          <a:p>
            <a:pPr algn="l"/>
            <a:r>
              <a:rPr lang="en-CA" dirty="0">
                <a:latin typeface="Abadi ExtraLight" panose="020B0204020104020204" pitchFamily="34" charset="0"/>
              </a:rPr>
              <a:t>Reference Librarian</a:t>
            </a:r>
          </a:p>
          <a:p>
            <a:pPr algn="l"/>
            <a:r>
              <a:rPr lang="en-CA" dirty="0">
                <a:latin typeface="Abadi ExtraLight" panose="020B0204020104020204" pitchFamily="34" charset="0"/>
              </a:rPr>
              <a:t>ademers@uwindsor.ca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986A4B-3771-FA7A-FFEC-5031AE2A7D2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050" r="5101" b="-1"/>
          <a:stretch>
            <a:fillRect/>
          </a:stretch>
        </p:blipFill>
        <p:spPr>
          <a:xfrm>
            <a:off x="5349241" y="10"/>
            <a:ext cx="6842759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230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EB5821-A1F7-00E2-ACE7-23981F6B7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0558"/>
            <a:ext cx="10515600" cy="1325563"/>
          </a:xfrm>
        </p:spPr>
        <p:txBody>
          <a:bodyPr/>
          <a:lstStyle/>
          <a:p>
            <a:pPr algn="ctr"/>
            <a:r>
              <a:rPr lang="en-CA" dirty="0">
                <a:latin typeface="Abadi ExtraLight" panose="020B0204020104020204" pitchFamily="34" charset="0"/>
              </a:rPr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280EC9-6C62-123B-FCC8-2D80846A2E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93008" y="1721495"/>
            <a:ext cx="6373368" cy="3415009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CA" sz="2000" dirty="0">
                <a:latin typeface="Abadi ExtraLight" panose="020B0204020104020204" pitchFamily="34" charset="0"/>
              </a:rPr>
              <a:t>At the end of this session, you should be able to:</a:t>
            </a:r>
          </a:p>
          <a:p>
            <a:pPr marL="0" indent="0">
              <a:buNone/>
            </a:pPr>
            <a:endParaRPr lang="en-CA" sz="2000" dirty="0">
              <a:latin typeface="Abadi ExtraLight" panose="020B0204020104020204" pitchFamily="34" charset="0"/>
            </a:endParaRPr>
          </a:p>
          <a:p>
            <a:r>
              <a:rPr lang="en-CA" sz="2000" dirty="0">
                <a:latin typeface="Abadi ExtraLight" panose="020B0204020104020204" pitchFamily="34" charset="0"/>
              </a:rPr>
              <a:t>Visualize the research process</a:t>
            </a:r>
          </a:p>
          <a:p>
            <a:r>
              <a:rPr lang="en-CA" sz="2000" dirty="0">
                <a:latin typeface="Abadi ExtraLight" panose="020B0204020104020204" pitchFamily="34" charset="0"/>
              </a:rPr>
              <a:t>Identify key facts / gaps in the facts / disputed facts</a:t>
            </a:r>
          </a:p>
          <a:p>
            <a:r>
              <a:rPr lang="en-CA" sz="2000" dirty="0">
                <a:latin typeface="Abadi ExtraLight" panose="020B0204020104020204" pitchFamily="34" charset="0"/>
              </a:rPr>
              <a:t>Identify key legal issues </a:t>
            </a:r>
          </a:p>
          <a:p>
            <a:pPr lvl="1"/>
            <a:r>
              <a:rPr lang="en-CA" sz="2000" dirty="0">
                <a:latin typeface="Abadi ExtraLight" panose="020B0204020104020204" pitchFamily="34" charset="0"/>
              </a:rPr>
              <a:t>Stems from legal research</a:t>
            </a:r>
          </a:p>
          <a:p>
            <a:pPr lvl="1"/>
            <a:r>
              <a:rPr lang="en-CA" sz="2000" dirty="0">
                <a:latin typeface="Abadi ExtraLight" panose="020B0204020104020204" pitchFamily="34" charset="0"/>
              </a:rPr>
              <a:t>Can point to further questions of fact</a:t>
            </a:r>
          </a:p>
          <a:p>
            <a:r>
              <a:rPr lang="en-CA" sz="2000" dirty="0">
                <a:latin typeface="Abadi ExtraLight" panose="020B0204020104020204" pitchFamily="34" charset="0"/>
              </a:rPr>
              <a:t>General tips for all mooters</a:t>
            </a:r>
          </a:p>
          <a:p>
            <a:r>
              <a:rPr lang="en-CA" sz="2000" dirty="0">
                <a:latin typeface="Abadi ExtraLight" panose="020B0204020104020204" pitchFamily="34" charset="0"/>
              </a:rPr>
              <a:t>Key tips for: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CA" sz="2000" dirty="0">
                <a:latin typeface="Abadi ExtraLight" panose="020B0204020104020204" pitchFamily="34" charset="0"/>
              </a:rPr>
              <a:t>Case law research 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CA" sz="2000" dirty="0">
                <a:latin typeface="Abadi ExtraLight" panose="020B0204020104020204" pitchFamily="34" charset="0"/>
              </a:rPr>
              <a:t>Statutory research (including regulations)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CA" sz="2000" dirty="0">
                <a:latin typeface="Abadi ExtraLight" panose="020B0204020104020204" pitchFamily="34" charset="0"/>
              </a:rPr>
              <a:t>Secondary sources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CA" sz="2000" dirty="0">
                <a:latin typeface="Abadi ExtraLight" panose="020B0204020104020204" pitchFamily="34" charset="0"/>
              </a:rPr>
              <a:t>Other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9A95157-F73D-E9B4-6790-299E91AA4B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7735" y="138991"/>
            <a:ext cx="2720293" cy="181352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5048060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9F5C8-CA4B-0167-1469-13DF67D931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E86D71-E798-E024-9617-99EABEBFD4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/>
              <a:t>Starting Your Research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C8E68468-A80C-842A-C713-C27171B1518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12040409"/>
              </p:ext>
            </p:extLst>
          </p:nvPr>
        </p:nvGraphicFramePr>
        <p:xfrm>
          <a:off x="3810000" y="1600200"/>
          <a:ext cx="4572000" cy="365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87933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5D7812-A9B7-751D-672A-A0270BF34E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Rectangle: Rounded Corners 170">
            <a:extLst>
              <a:ext uri="{FF2B5EF4-FFF2-40B4-BE49-F238E27FC236}">
                <a16:creationId xmlns:a16="http://schemas.microsoft.com/office/drawing/2014/main" id="{A3A3B76C-22D6-841D-475E-9E12D41C152F}"/>
              </a:ext>
            </a:extLst>
          </p:cNvPr>
          <p:cNvSpPr/>
          <p:nvPr/>
        </p:nvSpPr>
        <p:spPr>
          <a:xfrm>
            <a:off x="3160775" y="667954"/>
            <a:ext cx="3432310" cy="78187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dirty="0"/>
              <a:t>Review the Facts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C853B3B-66A8-A6FB-EB5B-D6E7462BDE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6725" y="150178"/>
            <a:ext cx="2683510" cy="227012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30C25C7-6E0E-A06F-E9DD-63E2214CAF78}"/>
              </a:ext>
            </a:extLst>
          </p:cNvPr>
          <p:cNvSpPr/>
          <p:nvPr/>
        </p:nvSpPr>
        <p:spPr>
          <a:xfrm>
            <a:off x="3160775" y="2420303"/>
            <a:ext cx="4849276" cy="338554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5400" b="0" cap="none" spc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adi ExtraLight" panose="020B0204020104020204" pitchFamily="34" charset="0"/>
              </a:rPr>
              <a:t>Identify: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adi ExtraLight" panose="020B0204020104020204" pitchFamily="34" charset="0"/>
              </a:rPr>
              <a:t>Key facts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b="0" cap="none" spc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adi ExtraLight" panose="020B0204020104020204" pitchFamily="34" charset="0"/>
              </a:rPr>
              <a:t>Missing Facts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adi ExtraLight" panose="020B0204020104020204" pitchFamily="34" charset="0"/>
              </a:rPr>
              <a:t>Disputed Facts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b="0" cap="none" spc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adi ExtraLight" panose="020B0204020104020204" pitchFamily="34" charset="0"/>
              </a:rPr>
              <a:t>Factual assumptions</a:t>
            </a:r>
          </a:p>
        </p:txBody>
      </p:sp>
      <p:pic>
        <p:nvPicPr>
          <p:cNvPr id="6" name="Picture 5" descr="The 12 Smartest Cat Breeds That Are Equally Cute and Clever | Cat ...">
            <a:extLst>
              <a:ext uri="{FF2B5EF4-FFF2-40B4-BE49-F238E27FC236}">
                <a16:creationId xmlns:a16="http://schemas.microsoft.com/office/drawing/2014/main" id="{F5D4B85C-E8EA-FE95-C3D4-550172EE51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9049" y="5417014"/>
            <a:ext cx="2165159" cy="1445782"/>
          </a:xfrm>
          <a:prstGeom prst="rect">
            <a:avLst/>
          </a:prstGeom>
        </p:spPr>
      </p:pic>
      <p:sp>
        <p:nvSpPr>
          <p:cNvPr id="8" name="Thought Bubble: Cloud 7">
            <a:extLst>
              <a:ext uri="{FF2B5EF4-FFF2-40B4-BE49-F238E27FC236}">
                <a16:creationId xmlns:a16="http://schemas.microsoft.com/office/drawing/2014/main" id="{7D35CF00-6E2D-38C0-3657-8143ED2B7FF7}"/>
              </a:ext>
            </a:extLst>
          </p:cNvPr>
          <p:cNvSpPr/>
          <p:nvPr/>
        </p:nvSpPr>
        <p:spPr>
          <a:xfrm>
            <a:off x="9871778" y="4120725"/>
            <a:ext cx="2320222" cy="1069567"/>
          </a:xfrm>
          <a:prstGeom prst="cloudCallout">
            <a:avLst>
              <a:gd name="adj1" fmla="val 19293"/>
              <a:gd name="adj2" fmla="val 69508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472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Aptos"/>
              </a:rPr>
              <a:t>Questions of Fact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76400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F9709B-302E-E2EC-7113-DDD4CDB68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Picture 172" descr="The 12 Smartest Cat Breeds That Are Equally Cute and Clever | Cat ...">
            <a:extLst>
              <a:ext uri="{FF2B5EF4-FFF2-40B4-BE49-F238E27FC236}">
                <a16:creationId xmlns:a16="http://schemas.microsoft.com/office/drawing/2014/main" id="{6E5DC338-0320-CEB0-E417-5F4C82D81D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4373" y="5280340"/>
            <a:ext cx="2369835" cy="1582455"/>
          </a:xfrm>
          <a:prstGeom prst="rect">
            <a:avLst/>
          </a:prstGeom>
        </p:spPr>
      </p:pic>
      <p:sp>
        <p:nvSpPr>
          <p:cNvPr id="171" name="Rectangle: Rounded Corners 170">
            <a:extLst>
              <a:ext uri="{FF2B5EF4-FFF2-40B4-BE49-F238E27FC236}">
                <a16:creationId xmlns:a16="http://schemas.microsoft.com/office/drawing/2014/main" id="{D6A3B74D-0CE9-3AC5-DF3D-9B4F034574A1}"/>
              </a:ext>
            </a:extLst>
          </p:cNvPr>
          <p:cNvSpPr/>
          <p:nvPr/>
        </p:nvSpPr>
        <p:spPr>
          <a:xfrm>
            <a:off x="3321506" y="332039"/>
            <a:ext cx="4066846" cy="78187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Formulate Legal Issue Questions / Questions of Law</a:t>
            </a:r>
          </a:p>
        </p:txBody>
      </p:sp>
      <p:sp>
        <p:nvSpPr>
          <p:cNvPr id="172" name="Thought Bubble: Cloud 171">
            <a:extLst>
              <a:ext uri="{FF2B5EF4-FFF2-40B4-BE49-F238E27FC236}">
                <a16:creationId xmlns:a16="http://schemas.microsoft.com/office/drawing/2014/main" id="{C0598B81-D706-ED6B-DF3C-6BD40961294A}"/>
              </a:ext>
            </a:extLst>
          </p:cNvPr>
          <p:cNvSpPr/>
          <p:nvPr/>
        </p:nvSpPr>
        <p:spPr>
          <a:xfrm>
            <a:off x="9542449" y="3888833"/>
            <a:ext cx="2539557" cy="1238319"/>
          </a:xfrm>
          <a:prstGeom prst="cloudCallout">
            <a:avLst>
              <a:gd name="adj1" fmla="val 21782"/>
              <a:gd name="adj2" fmla="val 61226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472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Aptos"/>
              </a:rPr>
              <a:t>Issue questions are ultimately the questions that the judge needs to answer to decide the case.</a:t>
            </a:r>
            <a:r>
              <a:rPr lang="en-US" sz="1200" dirty="0">
                <a:latin typeface="Aptos"/>
                <a:ea typeface="Aptos"/>
                <a:cs typeface="Aptos"/>
              </a:rPr>
              <a:t> 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4E19BDB-669F-EDE5-7E57-5918646168F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081" r="4578" b="2835"/>
          <a:stretch>
            <a:fillRect/>
          </a:stretch>
        </p:blipFill>
        <p:spPr>
          <a:xfrm>
            <a:off x="9063146" y="86529"/>
            <a:ext cx="3018860" cy="226347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5B68080-583A-37F1-3982-80B33545D058}"/>
              </a:ext>
            </a:extLst>
          </p:cNvPr>
          <p:cNvSpPr txBox="1"/>
          <p:nvPr/>
        </p:nvSpPr>
        <p:spPr>
          <a:xfrm>
            <a:off x="1773936" y="1827265"/>
            <a:ext cx="696772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badi ExtraLight" panose="020B0204020104020204" pitchFamily="34" charset="0"/>
              </a:rPr>
              <a:t>Do you know:</a:t>
            </a:r>
          </a:p>
          <a:p>
            <a:endParaRPr lang="en-US" sz="2000" dirty="0">
              <a:latin typeface="Abadi ExtraLight" panose="020B0204020104020204" pitchFamily="34" charset="0"/>
            </a:endParaRPr>
          </a:p>
          <a:p>
            <a:r>
              <a:rPr lang="en-US" sz="2000" dirty="0">
                <a:latin typeface="Abadi ExtraLight" panose="020B0204020104020204" pitchFamily="34" charset="0"/>
              </a:rPr>
              <a:t>-is the problem statute or common law based</a:t>
            </a:r>
          </a:p>
          <a:p>
            <a:endParaRPr lang="en-US" sz="2000" dirty="0">
              <a:latin typeface="Abadi ExtraLight" panose="020B0204020104020204" pitchFamily="34" charset="0"/>
            </a:endParaRPr>
          </a:p>
          <a:p>
            <a:r>
              <a:rPr lang="en-US" sz="2000" dirty="0">
                <a:latin typeface="Abadi ExtraLight" panose="020B0204020104020204" pitchFamily="34" charset="0"/>
              </a:rPr>
              <a:t>-if statute based, the sections of the Act that govern</a:t>
            </a:r>
          </a:p>
          <a:p>
            <a:r>
              <a:rPr lang="en-US" sz="2000" dirty="0">
                <a:latin typeface="Abadi ExtraLight" panose="020B0204020104020204" pitchFamily="34" charset="0"/>
              </a:rPr>
              <a:t>	-are there any regulations to review</a:t>
            </a:r>
          </a:p>
          <a:p>
            <a:r>
              <a:rPr lang="en-US" sz="2000" dirty="0">
                <a:latin typeface="Abadi ExtraLight" panose="020B0204020104020204" pitchFamily="34" charset="0"/>
              </a:rPr>
              <a:t>	-does the statute language need interpretation</a:t>
            </a:r>
          </a:p>
          <a:p>
            <a:r>
              <a:rPr lang="en-US" sz="2000" dirty="0">
                <a:latin typeface="Abadi ExtraLight" panose="020B0204020104020204" pitchFamily="34" charset="0"/>
              </a:rPr>
              <a:t>		-if so, note-up the statute to locate case law</a:t>
            </a:r>
          </a:p>
          <a:p>
            <a:endParaRPr lang="en-US" sz="2000" dirty="0">
              <a:latin typeface="Abadi ExtraLight" panose="020B0204020104020204" pitchFamily="34" charset="0"/>
            </a:endParaRPr>
          </a:p>
          <a:p>
            <a:r>
              <a:rPr lang="en-US" sz="2000" dirty="0">
                <a:latin typeface="Abadi ExtraLight" panose="020B0204020104020204" pitchFamily="34" charset="0"/>
              </a:rPr>
              <a:t>-if common-law based</a:t>
            </a:r>
          </a:p>
          <a:p>
            <a:r>
              <a:rPr lang="en-US" sz="2000" dirty="0">
                <a:latin typeface="Abadi ExtraLight" panose="020B0204020104020204" pitchFamily="34" charset="0"/>
              </a:rPr>
              <a:t>	-what is the key legal principle or test that governs</a:t>
            </a:r>
          </a:p>
          <a:p>
            <a:r>
              <a:rPr lang="en-US" sz="2000" dirty="0">
                <a:latin typeface="Abadi ExtraLight" panose="020B0204020104020204" pitchFamily="34" charset="0"/>
              </a:rPr>
              <a:t>		-if so, locate the leading case that defines it</a:t>
            </a:r>
            <a:endParaRPr lang="en-CA" sz="2000" dirty="0">
              <a:latin typeface="Abadi ExtraLight" panose="020B02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5002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587423-AA88-9CEF-F566-A658337664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Picture 172" descr="The 12 Smartest Cat Breeds That Are Equally Cute and Clever | Cat ...">
            <a:extLst>
              <a:ext uri="{FF2B5EF4-FFF2-40B4-BE49-F238E27FC236}">
                <a16:creationId xmlns:a16="http://schemas.microsoft.com/office/drawing/2014/main" id="{4A002990-E6C1-B3EE-52CC-751C3206AC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1009" y="5031028"/>
            <a:ext cx="2743199" cy="1831768"/>
          </a:xfrm>
          <a:prstGeom prst="rect">
            <a:avLst/>
          </a:prstGeom>
        </p:spPr>
      </p:pic>
      <p:sp>
        <p:nvSpPr>
          <p:cNvPr id="171" name="Rectangle: Rounded Corners 170">
            <a:extLst>
              <a:ext uri="{FF2B5EF4-FFF2-40B4-BE49-F238E27FC236}">
                <a16:creationId xmlns:a16="http://schemas.microsoft.com/office/drawing/2014/main" id="{4EEF33F9-65A7-C39D-D46C-C3BFC9648BC1}"/>
              </a:ext>
            </a:extLst>
          </p:cNvPr>
          <p:cNvSpPr/>
          <p:nvPr/>
        </p:nvSpPr>
        <p:spPr>
          <a:xfrm>
            <a:off x="3760418" y="436390"/>
            <a:ext cx="3432310" cy="78187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Your Theory of the Case</a:t>
            </a:r>
          </a:p>
        </p:txBody>
      </p:sp>
      <p:sp>
        <p:nvSpPr>
          <p:cNvPr id="172" name="Thought Bubble: Cloud 171">
            <a:extLst>
              <a:ext uri="{FF2B5EF4-FFF2-40B4-BE49-F238E27FC236}">
                <a16:creationId xmlns:a16="http://schemas.microsoft.com/office/drawing/2014/main" id="{B3C69638-0335-3685-9C71-3EE24F5EDD4E}"/>
              </a:ext>
            </a:extLst>
          </p:cNvPr>
          <p:cNvSpPr/>
          <p:nvPr/>
        </p:nvSpPr>
        <p:spPr>
          <a:xfrm>
            <a:off x="9142346" y="3469226"/>
            <a:ext cx="2939660" cy="1435327"/>
          </a:xfrm>
          <a:prstGeom prst="cloudCallout">
            <a:avLst>
              <a:gd name="adj1" fmla="val 19915"/>
              <a:gd name="adj2" fmla="val 68234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472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Abadi ExtraLight" panose="020B0204020104020204" pitchFamily="34" charset="0"/>
              </a:rPr>
              <a:t>Watch the other side’s materials as well.</a:t>
            </a: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CCFCB4D1-13A6-18E0-B612-CA9986EF1565}"/>
              </a:ext>
            </a:extLst>
          </p:cNvPr>
          <p:cNvSpPr txBox="1"/>
          <p:nvPr/>
        </p:nvSpPr>
        <p:spPr>
          <a:xfrm>
            <a:off x="2666933" y="2350008"/>
            <a:ext cx="5619279" cy="255454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000" dirty="0">
                <a:latin typeface="Abadi ExtraLight" panose="020B0204020104020204" pitchFamily="34" charset="0"/>
              </a:rPr>
              <a:t>Your “theory of the case” is how you will advocate for the judge to answer these questions.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F5D6505-E5D4-D9F2-AC3B-A7B65CDFF2D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081" r="4578" b="2835"/>
          <a:stretch>
            <a:fillRect/>
          </a:stretch>
        </p:blipFill>
        <p:spPr>
          <a:xfrm>
            <a:off x="9063146" y="86529"/>
            <a:ext cx="3018860" cy="2263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1141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9A4C4E-5137-077F-C8D4-4AB0BE6C1E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FD8C7-D005-F5E4-4BCC-32D4FF293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403" y="456188"/>
            <a:ext cx="6392159" cy="1325563"/>
          </a:xfrm>
        </p:spPr>
        <p:txBody>
          <a:bodyPr/>
          <a:lstStyle/>
          <a:p>
            <a:pPr algn="ctr"/>
            <a:r>
              <a:rPr lang="en-CA" dirty="0">
                <a:latin typeface="Abadi ExtraLight" panose="020B0204020104020204" pitchFamily="34" charset="0"/>
              </a:rPr>
              <a:t>PLAN YOUR RESEARCH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B1C9604-17E4-C987-0E77-02C1216C1D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8533" y="0"/>
            <a:ext cx="4693467" cy="685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B735274-AD13-312B-D9C2-CF0C3F30E394}"/>
              </a:ext>
            </a:extLst>
          </p:cNvPr>
          <p:cNvSpPr txBox="1"/>
          <p:nvPr/>
        </p:nvSpPr>
        <p:spPr>
          <a:xfrm>
            <a:off x="931842" y="2825496"/>
            <a:ext cx="5619279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000" dirty="0">
                <a:latin typeface="Abadi ExtraLight" panose="020B0204020104020204" pitchFamily="34" charset="0"/>
              </a:rPr>
              <a:t>Do this for each question of law that you’ve identified.</a:t>
            </a:r>
          </a:p>
        </p:txBody>
      </p:sp>
    </p:spTree>
    <p:extLst>
      <p:ext uri="{BB962C8B-B14F-4D97-AF65-F5344CB8AC3E}">
        <p14:creationId xmlns:p14="http://schemas.microsoft.com/office/powerpoint/2010/main" val="39702728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F668E2-8AC0-EEB5-2503-20BECD1995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2A178-5DA3-8D53-6DFA-CAEE2D3B7B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3357" y="264164"/>
            <a:ext cx="8206568" cy="1325563"/>
          </a:xfrm>
        </p:spPr>
        <p:txBody>
          <a:bodyPr>
            <a:normAutofit/>
          </a:bodyPr>
          <a:lstStyle/>
          <a:p>
            <a:pPr algn="ctr"/>
            <a:r>
              <a:rPr lang="en-CA" dirty="0">
                <a:latin typeface="Abadi ExtraLight" panose="020B0204020104020204" pitchFamily="34" charset="0"/>
              </a:rPr>
              <a:t>PLAN YOUR RESEARCH</a:t>
            </a:r>
            <a:br>
              <a:rPr lang="en-CA" dirty="0">
                <a:latin typeface="Abadi ExtraLight" panose="020B0204020104020204" pitchFamily="34" charset="0"/>
              </a:rPr>
            </a:br>
            <a:r>
              <a:rPr lang="en-CA" dirty="0">
                <a:latin typeface="Abadi ExtraLight" panose="020B0204020104020204" pitchFamily="34" charset="0"/>
              </a:rPr>
              <a:t>(Make a step-by-step approach)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DD3351C-BAA8-A46A-00F6-88F7198273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5397372"/>
              </p:ext>
            </p:extLst>
          </p:nvPr>
        </p:nvGraphicFramePr>
        <p:xfrm>
          <a:off x="2123357" y="2411306"/>
          <a:ext cx="8128000" cy="202184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1104220665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7636376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badi ExtraLight" panose="020B0204020104020204" pitchFamily="34" charset="0"/>
                        </a:rPr>
                        <a:t>Information  Source</a:t>
                      </a:r>
                      <a:endParaRPr lang="en-CA" dirty="0">
                        <a:latin typeface="Abadi ExtraLight" panose="020B0204020104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badi ExtraLight" panose="020B0204020104020204" pitchFamily="34" charset="0"/>
                        </a:rPr>
                        <a:t>Example</a:t>
                      </a:r>
                      <a:endParaRPr lang="en-CA" dirty="0">
                        <a:latin typeface="Abadi ExtraLight" panose="020B0204020104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7042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badi ExtraLight" panose="020B0204020104020204" pitchFamily="34" charset="0"/>
                        </a:rPr>
                        <a:t>secondary resources</a:t>
                      </a:r>
                      <a:endParaRPr lang="en-CA" dirty="0">
                        <a:latin typeface="Abadi ExtraLight" panose="020B0204020104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badi ExtraLight" panose="020B0204020104020204" pitchFamily="34" charset="0"/>
                        </a:rPr>
                        <a:t>Encyclopedia entries, textbooks, </a:t>
                      </a:r>
                    </a:p>
                    <a:p>
                      <a:pPr algn="ctr"/>
                      <a:r>
                        <a:rPr lang="en-US" dirty="0">
                          <a:latin typeface="Abadi ExtraLight" panose="020B0204020104020204" pitchFamily="34" charset="0"/>
                        </a:rPr>
                        <a:t>journal articles, online reports</a:t>
                      </a:r>
                      <a:endParaRPr lang="en-CA" dirty="0">
                        <a:latin typeface="Abadi ExtraLight" panose="020B0204020104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272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badi ExtraLight" panose="020B0204020104020204" pitchFamily="34" charset="0"/>
                        </a:rPr>
                        <a:t>Primary sources - legislation</a:t>
                      </a:r>
                      <a:endParaRPr lang="en-CA" dirty="0">
                        <a:latin typeface="Abadi ExtraLight" panose="020B0204020104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badi ExtraLight" panose="020B0204020104020204" pitchFamily="34" charset="0"/>
                        </a:rPr>
                        <a:t>Statutes, regulations, rules and bills, treaties</a:t>
                      </a:r>
                      <a:endParaRPr lang="en-CA" dirty="0">
                        <a:latin typeface="Abadi ExtraLight" panose="020B0204020104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4032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badi ExtraLight" panose="020B0204020104020204" pitchFamily="34" charset="0"/>
                        </a:rPr>
                        <a:t>Primary sources – judicial decisions</a:t>
                      </a:r>
                      <a:endParaRPr lang="en-CA" dirty="0">
                        <a:latin typeface="Abadi ExtraLight" panose="020B0204020104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badi ExtraLight" panose="020B0204020104020204" pitchFamily="34" charset="0"/>
                        </a:rPr>
                        <a:t>Case law, noting case history and subsequent judicial consideration (note up)</a:t>
                      </a:r>
                      <a:endParaRPr lang="en-CA" dirty="0">
                        <a:latin typeface="Abadi ExtraLight" panose="020B0204020104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0484784"/>
                  </a:ext>
                </a:extLst>
              </a:tr>
            </a:tbl>
          </a:graphicData>
        </a:graphic>
      </p:graphicFrame>
      <p:sp>
        <p:nvSpPr>
          <p:cNvPr id="5" name="Speech Bubble: Oval 4">
            <a:extLst>
              <a:ext uri="{FF2B5EF4-FFF2-40B4-BE49-F238E27FC236}">
                <a16:creationId xmlns:a16="http://schemas.microsoft.com/office/drawing/2014/main" id="{F55886CE-AC34-57CB-4B91-6C40F4B31AFD}"/>
              </a:ext>
            </a:extLst>
          </p:cNvPr>
          <p:cNvSpPr/>
          <p:nvPr/>
        </p:nvSpPr>
        <p:spPr>
          <a:xfrm>
            <a:off x="10186416" y="1920557"/>
            <a:ext cx="2005584" cy="1325563"/>
          </a:xfrm>
          <a:prstGeom prst="wedgeEllipseCallout">
            <a:avLst>
              <a:gd name="adj1" fmla="val -55348"/>
              <a:gd name="adj2" fmla="val 42505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The footnotes lead to important sources!</a:t>
            </a:r>
            <a:endParaRPr lang="en-CA" sz="1600" dirty="0"/>
          </a:p>
        </p:txBody>
      </p:sp>
      <p:pic>
        <p:nvPicPr>
          <p:cNvPr id="8" name="Picture 7" descr="The 12 Smartest Cat Breeds That Are Equally Cute and Clever | Cat ...">
            <a:extLst>
              <a:ext uri="{FF2B5EF4-FFF2-40B4-BE49-F238E27FC236}">
                <a16:creationId xmlns:a16="http://schemas.microsoft.com/office/drawing/2014/main" id="{A5174242-DFF7-D462-B1F0-41E46C6467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09086" y="5537232"/>
            <a:ext cx="1985122" cy="1325563"/>
          </a:xfrm>
          <a:prstGeom prst="rect">
            <a:avLst/>
          </a:prstGeom>
        </p:spPr>
      </p:pic>
      <p:sp>
        <p:nvSpPr>
          <p:cNvPr id="10" name="Thought Bubble: Cloud 9">
            <a:extLst>
              <a:ext uri="{FF2B5EF4-FFF2-40B4-BE49-F238E27FC236}">
                <a16:creationId xmlns:a16="http://schemas.microsoft.com/office/drawing/2014/main" id="{C52486CD-10AC-8D87-2E22-273881049BE1}"/>
              </a:ext>
            </a:extLst>
          </p:cNvPr>
          <p:cNvSpPr/>
          <p:nvPr/>
        </p:nvSpPr>
        <p:spPr>
          <a:xfrm>
            <a:off x="10096883" y="4350206"/>
            <a:ext cx="1906613" cy="1038678"/>
          </a:xfrm>
          <a:prstGeom prst="cloudCallout">
            <a:avLst>
              <a:gd name="adj1" fmla="val 19915"/>
              <a:gd name="adj2" fmla="val 68234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4472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Abadi ExtraLight" panose="020B0204020104020204" pitchFamily="34" charset="0"/>
              </a:rPr>
              <a:t>Apply the law to the facts too!</a:t>
            </a:r>
          </a:p>
        </p:txBody>
      </p:sp>
    </p:spTree>
    <p:extLst>
      <p:ext uri="{BB962C8B-B14F-4D97-AF65-F5344CB8AC3E}">
        <p14:creationId xmlns:p14="http://schemas.microsoft.com/office/powerpoint/2010/main" val="23274370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DF85B3-4588-F4DA-AFB4-DA650C42D8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8D038-DD32-63AF-97BB-8FC6D3CA4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4919" y="637183"/>
            <a:ext cx="8365001" cy="1325563"/>
          </a:xfrm>
        </p:spPr>
        <p:txBody>
          <a:bodyPr>
            <a:normAutofit/>
          </a:bodyPr>
          <a:lstStyle/>
          <a:p>
            <a:pPr algn="ctr"/>
            <a:r>
              <a:rPr lang="en-CA" dirty="0">
                <a:latin typeface="Abadi ExtraLight" panose="020B0204020104020204" pitchFamily="34" charset="0"/>
              </a:rPr>
              <a:t>LOG YOUR FINDINGS</a:t>
            </a:r>
            <a:br>
              <a:rPr lang="en-CA" dirty="0">
                <a:latin typeface="Abadi ExtraLight" panose="020B0204020104020204" pitchFamily="34" charset="0"/>
              </a:rPr>
            </a:br>
            <a:endParaRPr lang="en-CA" dirty="0">
              <a:latin typeface="Abadi ExtraLight" panose="020B0204020104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1605CC-A065-6C9C-EC9E-6E2154B68F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1952" y="2230665"/>
            <a:ext cx="9293352" cy="3990152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>
                <a:latin typeface="Abadi ExtraLight" panose="020B0204020104020204" pitchFamily="34" charset="0"/>
              </a:rPr>
              <a:t>Keep a shared document that:</a:t>
            </a:r>
          </a:p>
          <a:p>
            <a:endParaRPr lang="en-US" dirty="0">
              <a:latin typeface="Abadi ExtraLight" panose="020B0204020104020204" pitchFamily="34" charset="0"/>
            </a:endParaRPr>
          </a:p>
          <a:p>
            <a:r>
              <a:rPr lang="en-US" dirty="0">
                <a:latin typeface="Abadi ExtraLight" panose="020B0204020104020204" pitchFamily="34" charset="0"/>
              </a:rPr>
              <a:t>List the secondary resources that you found</a:t>
            </a:r>
          </a:p>
          <a:p>
            <a:endParaRPr lang="en-US" dirty="0">
              <a:latin typeface="Abadi ExtraLight" panose="020B0204020104020204" pitchFamily="34" charset="0"/>
            </a:endParaRPr>
          </a:p>
          <a:p>
            <a:r>
              <a:rPr lang="en-US" dirty="0">
                <a:latin typeface="Abadi ExtraLight" panose="020B0204020104020204" pitchFamily="34" charset="0"/>
              </a:rPr>
              <a:t>List the legislation that you found</a:t>
            </a:r>
          </a:p>
          <a:p>
            <a:endParaRPr lang="en-US" dirty="0">
              <a:latin typeface="Abadi ExtraLight" panose="020B0204020104020204" pitchFamily="34" charset="0"/>
            </a:endParaRPr>
          </a:p>
          <a:p>
            <a:r>
              <a:rPr lang="en-US" dirty="0">
                <a:latin typeface="Abadi ExtraLight" panose="020B0204020104020204" pitchFamily="34" charset="0"/>
              </a:rPr>
              <a:t>List the judicial decisions that you found</a:t>
            </a:r>
          </a:p>
          <a:p>
            <a:endParaRPr lang="en-US" dirty="0">
              <a:latin typeface="Abadi ExtraLight" panose="020B0204020104020204" pitchFamily="34" charset="0"/>
            </a:endParaRPr>
          </a:p>
          <a:p>
            <a:r>
              <a:rPr lang="en-US" dirty="0">
                <a:latin typeface="Abadi ExtraLight" panose="020B0204020104020204" pitchFamily="34" charset="0"/>
              </a:rPr>
              <a:t>Provide the excerpts (Quote or page from the book / section of the Act / paragraph or page from the case) </a:t>
            </a:r>
          </a:p>
          <a:p>
            <a:endParaRPr lang="en-US" dirty="0">
              <a:latin typeface="Abadi ExtraLight" panose="020B0204020104020204" pitchFamily="34" charset="0"/>
            </a:endParaRPr>
          </a:p>
          <a:p>
            <a:pPr marL="0" indent="0">
              <a:buNone/>
            </a:pPr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7448906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4756B3-EEB8-8A43-E03B-1C6B808DE8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A27257-747C-B031-07BC-82B48D9D2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4919" y="637183"/>
            <a:ext cx="8365001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CA" dirty="0">
                <a:latin typeface="Abadi ExtraLight" panose="020B0204020104020204" pitchFamily="34" charset="0"/>
              </a:rPr>
              <a:t>LOG YOUR FINDINGS</a:t>
            </a:r>
            <a:br>
              <a:rPr lang="en-CA" dirty="0">
                <a:latin typeface="Abadi ExtraLight" panose="020B0204020104020204" pitchFamily="34" charset="0"/>
              </a:rPr>
            </a:br>
            <a:r>
              <a:rPr lang="en-CA" dirty="0">
                <a:latin typeface="Abadi ExtraLight" panose="020B0204020104020204" pitchFamily="34" charset="0"/>
              </a:rPr>
              <a:t>and</a:t>
            </a:r>
            <a:br>
              <a:rPr lang="en-CA" dirty="0">
                <a:latin typeface="Abadi ExtraLight" panose="020B0204020104020204" pitchFamily="34" charset="0"/>
              </a:rPr>
            </a:br>
            <a:r>
              <a:rPr lang="en-CA" dirty="0">
                <a:latin typeface="Abadi ExtraLight" panose="020B0204020104020204" pitchFamily="34" charset="0"/>
              </a:rPr>
              <a:t>CREATE THE CITATION IMMEDIATELY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0E1F22-2BD2-AB54-2F92-94BA6ACAF4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3704" y="2678721"/>
            <a:ext cx="9180576" cy="2953983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CA" dirty="0">
                <a:latin typeface="Abadi ExtraLight" panose="020B0204020104020204" pitchFamily="34" charset="0"/>
              </a:rPr>
              <a:t>PREPARE A PROPER CITATION FOR EVERYTHING</a:t>
            </a:r>
          </a:p>
          <a:p>
            <a:r>
              <a:rPr lang="en-CA" dirty="0">
                <a:latin typeface="Abadi ExtraLight" panose="020B0204020104020204" pitchFamily="34" charset="0"/>
              </a:rPr>
              <a:t>Keep the pinpoint quotes WITH the citations</a:t>
            </a:r>
          </a:p>
          <a:p>
            <a:r>
              <a:rPr lang="en-CA" dirty="0">
                <a:latin typeface="Abadi ExtraLight" panose="020B0204020104020204" pitchFamily="34" charset="0"/>
              </a:rPr>
              <a:t>Link to the pinpoint if you can (CanLII allows para level linking for newer cases)</a:t>
            </a:r>
          </a:p>
          <a:p>
            <a:r>
              <a:rPr lang="en-CA" dirty="0">
                <a:latin typeface="Abadi ExtraLight" panose="020B0204020104020204" pitchFamily="34" charset="0"/>
              </a:rPr>
              <a:t>Conform with moot rules</a:t>
            </a:r>
          </a:p>
          <a:p>
            <a:r>
              <a:rPr lang="en-CA" dirty="0">
                <a:latin typeface="Abadi ExtraLight" panose="020B0204020104020204" pitchFamily="34" charset="0"/>
              </a:rPr>
              <a:t>Ask a librarian</a:t>
            </a:r>
          </a:p>
          <a:p>
            <a:r>
              <a:rPr lang="en-CA" dirty="0">
                <a:latin typeface="Abadi ExtraLight" panose="020B0204020104020204" pitchFamily="34" charset="0"/>
              </a:rPr>
              <a:t>Use the tools (folders on CanLII/ Westlaw / Lexis)</a:t>
            </a:r>
          </a:p>
          <a:p>
            <a:endParaRPr lang="en-CA" dirty="0"/>
          </a:p>
          <a:p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8445080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95C218-2D0F-6F3F-369B-9602647A07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77132-BEAA-1631-233F-751F7A248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4727" y="88543"/>
            <a:ext cx="6392159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CA" dirty="0">
                <a:latin typeface="Abadi ExtraLight" panose="020B0204020104020204" pitchFamily="34" charset="0"/>
              </a:rPr>
              <a:t>LOG YOUR FINDINGS</a:t>
            </a:r>
            <a:br>
              <a:rPr lang="en-CA" dirty="0">
                <a:latin typeface="Abadi ExtraLight" panose="020B0204020104020204" pitchFamily="34" charset="0"/>
              </a:rPr>
            </a:br>
            <a:r>
              <a:rPr lang="en-CA" dirty="0">
                <a:latin typeface="Abadi ExtraLight" panose="020B0204020104020204" pitchFamily="34" charset="0"/>
              </a:rPr>
              <a:t>and CREATE YOUR CITATIONS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4B3909-84A9-FCE8-9D7B-9EF88EB505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8107" y="1846617"/>
            <a:ext cx="9795786" cy="4645623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r>
              <a:rPr lang="en-CA" dirty="0">
                <a:latin typeface="Abadi ExtraLight" panose="020B0204020104020204" pitchFamily="34" charset="0"/>
              </a:rPr>
              <a:t>For case law:</a:t>
            </a:r>
          </a:p>
          <a:p>
            <a:pPr marL="0" indent="0">
              <a:buNone/>
            </a:pPr>
            <a:endParaRPr lang="en-CA" dirty="0">
              <a:latin typeface="Abadi ExtraLight" panose="020B0204020104020204" pitchFamily="34" charset="0"/>
            </a:endParaRPr>
          </a:p>
          <a:p>
            <a:pPr lvl="1"/>
            <a:r>
              <a:rPr lang="en-CA" dirty="0">
                <a:latin typeface="Abadi ExtraLight" panose="020B0204020104020204" pitchFamily="34" charset="0"/>
              </a:rPr>
              <a:t>If citing a trial or CA case, you MUST provide its subsequent history as part of the citation.</a:t>
            </a:r>
          </a:p>
          <a:p>
            <a:pPr lvl="1"/>
            <a:endParaRPr lang="en-CA" dirty="0">
              <a:latin typeface="Abadi ExtraLight" panose="020B0204020104020204" pitchFamily="34" charset="0"/>
            </a:endParaRPr>
          </a:p>
          <a:p>
            <a:pPr lvl="1"/>
            <a:r>
              <a:rPr lang="en-CA" dirty="0">
                <a:latin typeface="Abadi ExtraLight" panose="020B0204020104020204" pitchFamily="34" charset="0"/>
              </a:rPr>
              <a:t>For newer cases, use the neutral citation alone. (You should never attempt to make up your own neutral citation).</a:t>
            </a:r>
          </a:p>
          <a:p>
            <a:pPr lvl="1"/>
            <a:endParaRPr lang="en-CA" dirty="0">
              <a:latin typeface="Abadi ExtraLight" panose="020B0204020104020204" pitchFamily="34" charset="0"/>
            </a:endParaRPr>
          </a:p>
          <a:p>
            <a:pPr lvl="1"/>
            <a:r>
              <a:rPr lang="en-CA" dirty="0">
                <a:latin typeface="Abadi ExtraLight" panose="020B0204020104020204" pitchFamily="34" charset="0"/>
              </a:rPr>
              <a:t>For older cases where there was no neutral citation or paragraph numbering, you may need to use </a:t>
            </a:r>
            <a:r>
              <a:rPr lang="en-CA" u="sng" dirty="0">
                <a:latin typeface="Abadi ExtraLight" panose="020B0204020104020204" pitchFamily="34" charset="0"/>
              </a:rPr>
              <a:t>page numbers </a:t>
            </a:r>
            <a:r>
              <a:rPr lang="en-CA" dirty="0">
                <a:latin typeface="Abadi ExtraLight" panose="020B0204020104020204" pitchFamily="34" charset="0"/>
              </a:rPr>
              <a:t>for pinpoint citations instead of paragraph numbers.</a:t>
            </a:r>
          </a:p>
          <a:p>
            <a:pPr lvl="1"/>
            <a:endParaRPr lang="en-CA" dirty="0">
              <a:latin typeface="Abadi ExtraLight" panose="020B0204020104020204" pitchFamily="34" charset="0"/>
            </a:endParaRPr>
          </a:p>
          <a:p>
            <a:pPr lvl="2"/>
            <a:r>
              <a:rPr lang="en-CA" sz="2400" dirty="0">
                <a:latin typeface="Abadi ExtraLight" panose="020B0204020104020204" pitchFamily="34" charset="0"/>
              </a:rPr>
              <a:t>SCC decisions prior to 2000 must be cited to page numbers in the original Supreme Court Reports (SCR) as found on </a:t>
            </a:r>
            <a:r>
              <a:rPr lang="en-CA" sz="2400" dirty="0">
                <a:latin typeface="Abadi ExtraLight" panose="020B0204020104020204" pitchFamily="34" charset="0"/>
                <a:hlinkClick r:id="rId2"/>
              </a:rPr>
              <a:t>SCC Lexum </a:t>
            </a:r>
            <a:r>
              <a:rPr lang="en-CA" sz="2400" dirty="0">
                <a:latin typeface="Abadi ExtraLight" panose="020B0204020104020204" pitchFamily="34" charset="0"/>
              </a:rPr>
              <a:t>or pdf on CanLII.</a:t>
            </a:r>
          </a:p>
          <a:p>
            <a:pPr lvl="2"/>
            <a:endParaRPr lang="en-CA" sz="2400" dirty="0">
              <a:latin typeface="Abadi ExtraLight" panose="020B0204020104020204" pitchFamily="34" charset="0"/>
            </a:endParaRPr>
          </a:p>
          <a:p>
            <a:pPr lvl="2"/>
            <a:r>
              <a:rPr lang="en-CA" sz="2400" dirty="0">
                <a:latin typeface="Abadi ExtraLight" panose="020B0204020104020204" pitchFamily="34" charset="0"/>
              </a:rPr>
              <a:t>CanLII may also provide PDFs for certain older cases. Cite to those page numbers as shown on the PDF (there likely won’t be paragraph numbering for older cases). Example:</a:t>
            </a:r>
          </a:p>
          <a:p>
            <a:pPr lvl="2"/>
            <a:endParaRPr lang="en-CA" dirty="0">
              <a:latin typeface="Abadi ExtraLight" panose="020B0204020104020204" pitchFamily="34" charset="0"/>
            </a:endParaRPr>
          </a:p>
          <a:p>
            <a:pPr marL="914400" lvl="2" indent="0">
              <a:buNone/>
            </a:pPr>
            <a:r>
              <a:rPr lang="en-CA" i="1" dirty="0">
                <a:latin typeface="Abadi ExtraLight" panose="020B0204020104020204" pitchFamily="34" charset="0"/>
                <a:hlinkClick r:id="rId3"/>
              </a:rPr>
              <a:t>Molson Companies Ltd. </a:t>
            </a:r>
            <a:r>
              <a:rPr lang="en-CA" dirty="0">
                <a:latin typeface="Abadi ExtraLight" panose="020B0204020104020204" pitchFamily="34" charset="0"/>
                <a:hlinkClick r:id="rId3"/>
              </a:rPr>
              <a:t>V </a:t>
            </a:r>
            <a:r>
              <a:rPr lang="en-CA" i="1" dirty="0">
                <a:latin typeface="Abadi ExtraLight" panose="020B0204020104020204" pitchFamily="34" charset="0"/>
                <a:hlinkClick r:id="rId3"/>
              </a:rPr>
              <a:t>John Labatt Ltd.</a:t>
            </a:r>
            <a:r>
              <a:rPr lang="en-CA" dirty="0">
                <a:latin typeface="Abadi ExtraLight" panose="020B0204020104020204" pitchFamily="34" charset="0"/>
                <a:hlinkClick r:id="rId3"/>
              </a:rPr>
              <a:t> (1994) 58 CPR (3d) 527 at 529, 1994  CanLii 19514 (FCA).</a:t>
            </a:r>
            <a:endParaRPr lang="en-CA" i="1" dirty="0">
              <a:latin typeface="Abadi ExtraLight" panose="020B0204020104020204" pitchFamily="34" charset="0"/>
            </a:endParaRPr>
          </a:p>
          <a:p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716252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556063-FCFE-4001-8305-B60F5FB32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08510-09AC-45C4-3B16-05CF21752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651" y="3702216"/>
            <a:ext cx="5647441" cy="954625"/>
          </a:xfrm>
        </p:spPr>
        <p:txBody>
          <a:bodyPr>
            <a:normAutofit fontScale="90000"/>
          </a:bodyPr>
          <a:lstStyle/>
          <a:p>
            <a:pPr algn="ctr"/>
            <a:r>
              <a:rPr lang="en-CA" dirty="0">
                <a:latin typeface="Abadi ExtraLight" panose="020B0204020104020204" pitchFamily="34" charset="0"/>
              </a:rPr>
              <a:t>Apply the Facts to the Law</a:t>
            </a:r>
            <a:br>
              <a:rPr lang="en-CA" dirty="0">
                <a:latin typeface="Abadi ExtraLight" panose="020B0204020104020204" pitchFamily="34" charset="0"/>
              </a:rPr>
            </a:br>
            <a:br>
              <a:rPr lang="en-CA" dirty="0">
                <a:latin typeface="Abadi ExtraLight" panose="020B0204020104020204" pitchFamily="34" charset="0"/>
              </a:rPr>
            </a:br>
            <a:r>
              <a:rPr lang="en-CA" dirty="0">
                <a:latin typeface="Abadi ExtraLight" panose="020B0204020104020204" pitchFamily="34" charset="0"/>
              </a:rPr>
              <a:t>to develop your</a:t>
            </a:r>
            <a:br>
              <a:rPr lang="en-CA" dirty="0">
                <a:latin typeface="Abadi ExtraLight" panose="020B0204020104020204" pitchFamily="34" charset="0"/>
              </a:rPr>
            </a:br>
            <a:br>
              <a:rPr lang="en-CA" dirty="0">
                <a:latin typeface="Abadi ExtraLight" panose="020B0204020104020204" pitchFamily="34" charset="0"/>
              </a:rPr>
            </a:br>
            <a:r>
              <a:rPr lang="en-CA" dirty="0">
                <a:latin typeface="Abadi ExtraLight" panose="020B0204020104020204" pitchFamily="34" charset="0"/>
              </a:rPr>
              <a:t>THEORY OF THE CASE</a:t>
            </a:r>
            <a:br>
              <a:rPr lang="en-CA" dirty="0"/>
            </a:br>
            <a:br>
              <a:rPr lang="en-CA" dirty="0"/>
            </a:br>
            <a:r>
              <a:rPr lang="en-CA" dirty="0">
                <a:latin typeface="Abadi ExtraLight" panose="020B0204020104020204" pitchFamily="34" charset="0"/>
              </a:rPr>
              <a:t>Read more:</a:t>
            </a:r>
            <a:br>
              <a:rPr lang="en-CA" dirty="0">
                <a:latin typeface="Abadi ExtraLight" panose="020B0204020104020204" pitchFamily="34" charset="0"/>
              </a:rPr>
            </a:br>
            <a:br>
              <a:rPr lang="en-CA" dirty="0"/>
            </a:br>
            <a:r>
              <a:rPr lang="en-CA" dirty="0">
                <a:latin typeface="Abadi ExtraLight" panose="020B0204020104020204" pitchFamily="34" charset="0"/>
                <a:hlinkClick r:id="rId2"/>
              </a:rPr>
              <a:t>Martin </a:t>
            </a:r>
            <a:r>
              <a:rPr lang="en-CA" dirty="0" err="1">
                <a:latin typeface="Abadi ExtraLight" panose="020B0204020104020204" pitchFamily="34" charset="0"/>
                <a:hlinkClick r:id="rId2"/>
              </a:rPr>
              <a:t>Sclisizzi</a:t>
            </a:r>
            <a:r>
              <a:rPr lang="en-CA" dirty="0">
                <a:latin typeface="Abadi ExtraLight" panose="020B0204020104020204" pitchFamily="34" charset="0"/>
                <a:hlinkClick r:id="rId2"/>
              </a:rPr>
              <a:t>, “Theory of the Case: How and Why Developed –An Overview”</a:t>
            </a:r>
            <a:br>
              <a:rPr lang="en-CA" dirty="0"/>
            </a:br>
            <a:br>
              <a:rPr lang="en-CA" dirty="0"/>
            </a:br>
            <a:br>
              <a:rPr lang="en-CA" dirty="0"/>
            </a:br>
            <a:endParaRPr lang="en-CA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7FDB0D4-B96E-AFD7-03AD-E728F047E5C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401" b="4831"/>
          <a:stretch>
            <a:fillRect/>
          </a:stretch>
        </p:blipFill>
        <p:spPr>
          <a:xfrm>
            <a:off x="6655325" y="318154"/>
            <a:ext cx="5392630" cy="62216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521515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87E58B-9CEB-3CCE-4D94-D9658833EE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30F7105D-9C7E-E8DF-985D-6A5E443A134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6567868"/>
              </p:ext>
            </p:extLst>
          </p:nvPr>
        </p:nvGraphicFramePr>
        <p:xfrm>
          <a:off x="838200" y="1825625"/>
          <a:ext cx="10515594" cy="2301240"/>
        </p:xfrm>
        <a:graphic>
          <a:graphicData uri="http://schemas.openxmlformats.org/drawingml/2006/table">
            <a:tbl>
              <a:tblPr firstRow="1" bandRow="1">
                <a:tableStyleId>{775DCB02-9BB8-47FD-8907-85C794F793BA}</a:tableStyleId>
              </a:tblPr>
              <a:tblGrid>
                <a:gridCol w="1752599">
                  <a:extLst>
                    <a:ext uri="{9D8B030D-6E8A-4147-A177-3AD203B41FA5}">
                      <a16:colId xmlns:a16="http://schemas.microsoft.com/office/drawing/2014/main" val="2780514224"/>
                    </a:ext>
                  </a:extLst>
                </a:gridCol>
                <a:gridCol w="1752599">
                  <a:extLst>
                    <a:ext uri="{9D8B030D-6E8A-4147-A177-3AD203B41FA5}">
                      <a16:colId xmlns:a16="http://schemas.microsoft.com/office/drawing/2014/main" val="2325344726"/>
                    </a:ext>
                  </a:extLst>
                </a:gridCol>
                <a:gridCol w="1752599">
                  <a:extLst>
                    <a:ext uri="{9D8B030D-6E8A-4147-A177-3AD203B41FA5}">
                      <a16:colId xmlns:a16="http://schemas.microsoft.com/office/drawing/2014/main" val="1375996466"/>
                    </a:ext>
                  </a:extLst>
                </a:gridCol>
                <a:gridCol w="1752599">
                  <a:extLst>
                    <a:ext uri="{9D8B030D-6E8A-4147-A177-3AD203B41FA5}">
                      <a16:colId xmlns:a16="http://schemas.microsoft.com/office/drawing/2014/main" val="1196770606"/>
                    </a:ext>
                  </a:extLst>
                </a:gridCol>
                <a:gridCol w="1752599">
                  <a:extLst>
                    <a:ext uri="{9D8B030D-6E8A-4147-A177-3AD203B41FA5}">
                      <a16:colId xmlns:a16="http://schemas.microsoft.com/office/drawing/2014/main" val="2748637719"/>
                    </a:ext>
                  </a:extLst>
                </a:gridCol>
                <a:gridCol w="1752599">
                  <a:extLst>
                    <a:ext uri="{9D8B030D-6E8A-4147-A177-3AD203B41FA5}">
                      <a16:colId xmlns:a16="http://schemas.microsoft.com/office/drawing/2014/main" val="18827708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Abadi ExtraLight" panose="020B0204020104020204" pitchFamily="34" charset="0"/>
                        </a:rPr>
                        <a:t>Legal Principle or Test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badi ExtraLight" panose="020B0204020104020204" pitchFamily="34" charset="0"/>
                        </a:rPr>
                        <a:t>Relevant Facts and Evidence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badi ExtraLight" panose="020B0204020104020204" pitchFamily="34" charset="0"/>
                        </a:rPr>
                        <a:t>Apply Facts to Law – Our Strengths and Weaknesses*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1" i="0" u="none" strike="noStrike" noProof="0" dirty="0">
                          <a:solidFill>
                            <a:srgbClr val="FFFFFF"/>
                          </a:solidFill>
                          <a:latin typeface="Abadi ExtraLight" panose="020B0204020104020204" pitchFamily="34" charset="0"/>
                        </a:rPr>
                        <a:t>Apply Facts to Law – Their Strengths and Weaknesses*</a:t>
                      </a:r>
                      <a:endParaRPr lang="en-US" dirty="0">
                        <a:latin typeface="Abadi ExtraLight" panose="020B0204020104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badi ExtraLight" panose="020B0204020104020204" pitchFamily="34" charset="0"/>
                        </a:rPr>
                        <a:t>Our Response to their Strengths and Weaknesses+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>
                          <a:latin typeface="Abadi ExtraLight" panose="020B0204020104020204" pitchFamily="34" charset="0"/>
                        </a:rPr>
                        <a:t>Our Response to Our Weak Points+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1061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  <a:latin typeface="Abadi ExtraLight" panose="020B0204020104020204" pitchFamily="34" charset="0"/>
                        </a:rPr>
                        <a:t>Test Part 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Abadi ExtraLight" panose="020B0204020104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Abadi ExtraLight" panose="020B0204020104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Abadi ExtraLight" panose="020B0204020104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Abadi ExtraLight" panose="020B0204020104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Abadi ExtraLight" panose="020B0204020104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3889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  <a:latin typeface="Abadi ExtraLight" panose="020B0204020104020204" pitchFamily="34" charset="0"/>
                        </a:rPr>
                        <a:t>Test Part Two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800" b="0" i="0" u="none" strike="noStrike" noProof="0" dirty="0">
                        <a:solidFill>
                          <a:srgbClr val="000000"/>
                        </a:solidFill>
                        <a:latin typeface="Abadi ExtraLight" panose="020B0204020104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Abadi ExtraLight" panose="020B0204020104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Abadi ExtraLight" panose="020B0204020104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Abadi ExtraLight" panose="020B0204020104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Abadi ExtraLight" panose="020B0204020104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7877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  <a:latin typeface="Abadi ExtraLight" panose="020B0204020104020204" pitchFamily="34" charset="0"/>
                        </a:rPr>
                        <a:t>Test Part Three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800" b="0" i="0" u="none" strike="noStrike" noProof="0" dirty="0">
                        <a:solidFill>
                          <a:srgbClr val="000000"/>
                        </a:solidFill>
                        <a:latin typeface="Abadi ExtraLight" panose="020B0204020104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Abadi ExtraLight" panose="020B0204020104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Abadi ExtraLight" panose="020B0204020104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Abadi ExtraLight" panose="020B0204020104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>
                        <a:latin typeface="Abadi ExtraLight" panose="020B0204020104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8676623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D331DAA9-6058-B76F-F05F-4C540AE5850F}"/>
              </a:ext>
            </a:extLst>
          </p:cNvPr>
          <p:cNvSpPr txBox="1"/>
          <p:nvPr/>
        </p:nvSpPr>
        <p:spPr>
          <a:xfrm>
            <a:off x="2498020" y="483042"/>
            <a:ext cx="6817803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dirty="0">
                <a:latin typeface="Abadi ExtraLight" panose="020B0204020104020204" pitchFamily="34" charset="0"/>
              </a:rPr>
              <a:t>Sample Theory of the Case Diagram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3C8CED-14C6-FF2F-AFC5-5BDF483FEF79}"/>
              </a:ext>
            </a:extLst>
          </p:cNvPr>
          <p:cNvSpPr txBox="1"/>
          <p:nvPr/>
        </p:nvSpPr>
        <p:spPr>
          <a:xfrm>
            <a:off x="2144629" y="4469737"/>
            <a:ext cx="7900063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Abadi ExtraLight" panose="020B0204020104020204" pitchFamily="34" charset="0"/>
              </a:rPr>
              <a:t>*e.g. missing facts, missing evidence, unfriendly interpretations in the case law, etc.</a:t>
            </a:r>
          </a:p>
          <a:p>
            <a:endParaRPr lang="en-US" dirty="0">
              <a:latin typeface="Abadi ExtraLight" panose="020B0204020104020204" pitchFamily="34" charset="0"/>
            </a:endParaRPr>
          </a:p>
          <a:p>
            <a:r>
              <a:rPr lang="en-US" dirty="0">
                <a:latin typeface="Abadi ExtraLight" panose="020B0204020104020204" pitchFamily="34" charset="0"/>
              </a:rPr>
              <a:t>+e.g. different (equally persuasive case), alternative interpretation  of the law, factual explanations</a:t>
            </a:r>
          </a:p>
        </p:txBody>
      </p:sp>
    </p:spTree>
    <p:extLst>
      <p:ext uri="{BB962C8B-B14F-4D97-AF65-F5344CB8AC3E}">
        <p14:creationId xmlns:p14="http://schemas.microsoft.com/office/powerpoint/2010/main" val="42761683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ECA39D-C0D9-87A4-08A8-C73D48D14E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5138B-F0A6-B38E-0158-AEC5CAA2C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7255" y="289711"/>
            <a:ext cx="6392159" cy="1325563"/>
          </a:xfrm>
        </p:spPr>
        <p:txBody>
          <a:bodyPr/>
          <a:lstStyle/>
          <a:p>
            <a:pPr algn="ctr"/>
            <a:r>
              <a:rPr lang="en-CA" dirty="0">
                <a:latin typeface="Abadi ExtraLight" panose="020B0204020104020204" pitchFamily="34" charset="0"/>
              </a:rPr>
              <a:t>POLL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6AB0A0-2826-9D87-6617-F1DB369621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5274"/>
            <a:ext cx="10515600" cy="456168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CA" dirty="0">
                <a:latin typeface="Abadi ExtraLight" panose="020B0204020104020204" pitchFamily="34" charset="0"/>
              </a:rPr>
              <a:t>ABOUT YOUR MOOT PROBLEM:</a:t>
            </a:r>
          </a:p>
          <a:p>
            <a:pPr marL="0" indent="0">
              <a:buNone/>
            </a:pPr>
            <a:endParaRPr lang="en-CA" dirty="0">
              <a:latin typeface="Abadi ExtraLight" panose="020B0204020104020204" pitchFamily="34" charset="0"/>
            </a:endParaRPr>
          </a:p>
          <a:p>
            <a:r>
              <a:rPr lang="en-CA" dirty="0">
                <a:latin typeface="Abadi ExtraLight" panose="020B0204020104020204" pitchFamily="34" charset="0"/>
              </a:rPr>
              <a:t>Very little research (confined to specific materials)</a:t>
            </a:r>
          </a:p>
          <a:p>
            <a:r>
              <a:rPr lang="en-CA" dirty="0">
                <a:latin typeface="Abadi ExtraLight" panose="020B0204020104020204" pitchFamily="34" charset="0"/>
              </a:rPr>
              <a:t>Statutory </a:t>
            </a:r>
          </a:p>
          <a:p>
            <a:r>
              <a:rPr lang="en-CA" dirty="0">
                <a:latin typeface="Abadi ExtraLight" panose="020B0204020104020204" pitchFamily="34" charset="0"/>
              </a:rPr>
              <a:t>Legislative </a:t>
            </a:r>
          </a:p>
          <a:p>
            <a:r>
              <a:rPr lang="en-CA" dirty="0">
                <a:latin typeface="Abadi ExtraLight" panose="020B0204020104020204" pitchFamily="34" charset="0"/>
              </a:rPr>
              <a:t>Case law or common law</a:t>
            </a:r>
          </a:p>
          <a:p>
            <a:r>
              <a:rPr lang="en-CA" dirty="0">
                <a:latin typeface="Abadi ExtraLight" panose="020B0204020104020204" pitchFamily="34" charset="0"/>
              </a:rPr>
              <a:t>Secondary materials</a:t>
            </a:r>
          </a:p>
          <a:p>
            <a:r>
              <a:rPr lang="en-CA" dirty="0">
                <a:latin typeface="Abadi ExtraLight" panose="020B0204020104020204" pitchFamily="34" charset="0"/>
              </a:rPr>
              <a:t>Treaty law / international materials</a:t>
            </a:r>
          </a:p>
          <a:p>
            <a:r>
              <a:rPr lang="en-CA" dirty="0">
                <a:latin typeface="Abadi ExtraLight" panose="020B0204020104020204" pitchFamily="34" charset="0"/>
              </a:rPr>
              <a:t>Other? </a:t>
            </a:r>
          </a:p>
        </p:txBody>
      </p:sp>
    </p:spTree>
    <p:extLst>
      <p:ext uri="{BB962C8B-B14F-4D97-AF65-F5344CB8AC3E}">
        <p14:creationId xmlns:p14="http://schemas.microsoft.com/office/powerpoint/2010/main" val="39491943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B462B9-4432-774E-69C4-0526FAB8DC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56F63-35AC-C0F3-7EFB-811509BE8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7255" y="289711"/>
            <a:ext cx="6392159" cy="1325563"/>
          </a:xfrm>
        </p:spPr>
        <p:txBody>
          <a:bodyPr/>
          <a:lstStyle/>
          <a:p>
            <a:pPr algn="ctr"/>
            <a:r>
              <a:rPr lang="en-CA" dirty="0">
                <a:latin typeface="Abadi ExtraLight" panose="020B0204020104020204" pitchFamily="34" charset="0"/>
              </a:rPr>
              <a:t>Secondary 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E13D2F-B749-3639-5F29-D02CF97B6F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79373" y="1838490"/>
            <a:ext cx="7633253" cy="456168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CA" dirty="0">
                <a:latin typeface="Abadi ExtraLight" panose="020B0204020104020204" pitchFamily="34" charset="0"/>
                <a:hlinkClick r:id="rId2"/>
              </a:rPr>
              <a:t>OMNI</a:t>
            </a:r>
            <a:r>
              <a:rPr lang="en-CA" dirty="0">
                <a:latin typeface="Abadi ExtraLight" panose="020B0204020104020204" pitchFamily="34" charset="0"/>
              </a:rPr>
              <a:t> – for textbooks and e-books</a:t>
            </a:r>
          </a:p>
          <a:p>
            <a:pPr marL="0" indent="0">
              <a:buNone/>
            </a:pPr>
            <a:r>
              <a:rPr lang="en-CA" dirty="0">
                <a:latin typeface="Abadi ExtraLight" panose="020B0204020104020204" pitchFamily="34" charset="0"/>
              </a:rPr>
              <a:t>Westlaw / Lexis/ Hein / CanLII for articles</a:t>
            </a:r>
          </a:p>
          <a:p>
            <a:pPr marL="0" indent="0">
              <a:buNone/>
            </a:pPr>
            <a:r>
              <a:rPr lang="en-CA" dirty="0">
                <a:latin typeface="Abadi ExtraLight" panose="020B0204020104020204" pitchFamily="34" charset="0"/>
              </a:rPr>
              <a:t>CED / Halsbury's for research starting point</a:t>
            </a:r>
          </a:p>
          <a:p>
            <a:pPr marL="0" indent="0">
              <a:buNone/>
            </a:pPr>
            <a:endParaRPr lang="en-CA" dirty="0">
              <a:latin typeface="Abadi ExtraLight" panose="020B0204020104020204" pitchFamily="34" charset="0"/>
            </a:endParaRPr>
          </a:p>
          <a:p>
            <a:pPr marL="0" indent="0">
              <a:buNone/>
            </a:pPr>
            <a:r>
              <a:rPr lang="en-CA" dirty="0">
                <a:latin typeface="Abadi ExtraLight" panose="020B0204020104020204" pitchFamily="34" charset="0"/>
              </a:rPr>
              <a:t>*REVIEW FOOTNOTES FOR FURTHER HELP*</a:t>
            </a:r>
          </a:p>
          <a:p>
            <a:pPr marL="0" indent="0">
              <a:buNone/>
            </a:pPr>
            <a:endParaRPr lang="en-CA" dirty="0">
              <a:latin typeface="Abadi ExtraLight" panose="020B0204020104020204" pitchFamily="34" charset="0"/>
            </a:endParaRPr>
          </a:p>
          <a:p>
            <a:pPr marL="0" indent="0">
              <a:buNone/>
            </a:pPr>
            <a:r>
              <a:rPr lang="en-CA" dirty="0">
                <a:latin typeface="Abadi ExtraLight" panose="020B0204020104020204" pitchFamily="34" charset="0"/>
              </a:rPr>
              <a:t>Westlaw also has subscription products.</a:t>
            </a:r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7762111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ABC72E-68FB-F556-3402-ED7BD7789D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E8F54F1-F16E-EE5A-BF8F-2DA3ADE5E3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4823"/>
            <a:ext cx="12192000" cy="6208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9623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B12D5F-0B90-C2A3-7566-8A6F8062D2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262A9-0CE3-A7E3-F526-6E4C110FD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7255" y="289711"/>
            <a:ext cx="6392159" cy="1325563"/>
          </a:xfrm>
        </p:spPr>
        <p:txBody>
          <a:bodyPr/>
          <a:lstStyle/>
          <a:p>
            <a:pPr algn="ctr"/>
            <a:r>
              <a:rPr lang="en-CA" dirty="0">
                <a:latin typeface="Abadi ExtraLight" panose="020B0204020104020204" pitchFamily="34" charset="0"/>
              </a:rPr>
              <a:t>Case Law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88CAEB-B828-F20C-1908-ED7C27D2A3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8809" y="1714665"/>
            <a:ext cx="8174383" cy="4561689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>
              <a:buNone/>
            </a:pPr>
            <a:r>
              <a:rPr lang="en-CA" dirty="0">
                <a:latin typeface="Abadi ExtraLight" panose="020B0204020104020204" pitchFamily="34" charset="0"/>
              </a:rPr>
              <a:t>Moot Problem Design:</a:t>
            </a:r>
          </a:p>
          <a:p>
            <a:pPr marL="0" indent="0">
              <a:buNone/>
            </a:pPr>
            <a:endParaRPr lang="en-CA" dirty="0">
              <a:latin typeface="Abadi ExtraLight" panose="020B0204020104020204" pitchFamily="34" charset="0"/>
            </a:endParaRPr>
          </a:p>
          <a:p>
            <a:pPr marL="0" indent="0">
              <a:buNone/>
            </a:pPr>
            <a:r>
              <a:rPr lang="en-CA" dirty="0">
                <a:latin typeface="Abadi ExtraLight" panose="020B0204020104020204" pitchFamily="34" charset="0"/>
              </a:rPr>
              <a:t>-at least one gap/weakness for each party to address</a:t>
            </a:r>
          </a:p>
          <a:p>
            <a:pPr marL="0" indent="0">
              <a:buNone/>
            </a:pPr>
            <a:r>
              <a:rPr lang="en-CA" dirty="0">
                <a:latin typeface="Abadi ExtraLight" panose="020B0204020104020204" pitchFamily="34" charset="0"/>
              </a:rPr>
              <a:t>-identify and address:</a:t>
            </a:r>
          </a:p>
          <a:p>
            <a:pPr marL="0" indent="0">
              <a:buNone/>
            </a:pPr>
            <a:r>
              <a:rPr lang="en-CA" dirty="0">
                <a:latin typeface="Abadi ExtraLight" panose="020B0204020104020204" pitchFamily="34" charset="0"/>
              </a:rPr>
              <a:t>   BOTH </a:t>
            </a:r>
            <a:r>
              <a:rPr lang="en-CA" dirty="0">
                <a:solidFill>
                  <a:srgbClr val="00B050"/>
                </a:solidFill>
                <a:latin typeface="Abadi ExtraLight" panose="020B0204020104020204" pitchFamily="34" charset="0"/>
              </a:rPr>
              <a:t>favourable</a:t>
            </a:r>
            <a:r>
              <a:rPr lang="en-CA" dirty="0">
                <a:latin typeface="Abadi ExtraLight" panose="020B0204020104020204" pitchFamily="34" charset="0"/>
              </a:rPr>
              <a:t> and </a:t>
            </a:r>
            <a:r>
              <a:rPr lang="en-CA" dirty="0">
                <a:solidFill>
                  <a:srgbClr val="FF0000"/>
                </a:solidFill>
                <a:latin typeface="Abadi ExtraLight" panose="020B0204020104020204" pitchFamily="34" charset="0"/>
              </a:rPr>
              <a:t>unfavourable </a:t>
            </a:r>
            <a:r>
              <a:rPr lang="en-CA" dirty="0">
                <a:latin typeface="Abadi ExtraLight" panose="020B0204020104020204" pitchFamily="34" charset="0"/>
              </a:rPr>
              <a:t>decisions!</a:t>
            </a:r>
          </a:p>
          <a:p>
            <a:pPr marL="0" indent="0">
              <a:buNone/>
            </a:pPr>
            <a:endParaRPr lang="en-CA" dirty="0">
              <a:latin typeface="Abadi ExtraLight" panose="020B0204020104020204" pitchFamily="34" charset="0"/>
            </a:endParaRPr>
          </a:p>
          <a:p>
            <a:pPr marL="0" indent="0">
              <a:buNone/>
            </a:pPr>
            <a:r>
              <a:rPr lang="en-CA" dirty="0">
                <a:latin typeface="Abadi ExtraLight" panose="020B0204020104020204" pitchFamily="34" charset="0"/>
              </a:rPr>
              <a:t>-read and analyze the whole case </a:t>
            </a:r>
          </a:p>
          <a:p>
            <a:pPr marL="0" indent="0">
              <a:buNone/>
            </a:pPr>
            <a:r>
              <a:rPr lang="en-CA" dirty="0">
                <a:latin typeface="Abadi ExtraLight" panose="020B0204020104020204" pitchFamily="34" charset="0"/>
              </a:rPr>
              <a:t>AND its history including trial / CA / SCC</a:t>
            </a:r>
          </a:p>
          <a:p>
            <a:pPr marL="0" indent="0">
              <a:buNone/>
            </a:pPr>
            <a:r>
              <a:rPr lang="en-CA" dirty="0">
                <a:latin typeface="Abadi ExtraLight" panose="020B0204020104020204" pitchFamily="34" charset="0"/>
              </a:rPr>
              <a:t>AND note up </a:t>
            </a:r>
          </a:p>
          <a:p>
            <a:pPr marL="0" indent="0">
              <a:buNone/>
            </a:pPr>
            <a:endParaRPr lang="en-CA" dirty="0">
              <a:latin typeface="Abadi ExtraLight" panose="020B0204020104020204" pitchFamily="34" charset="0"/>
            </a:endParaRPr>
          </a:p>
          <a:p>
            <a:pPr marL="0" indent="0" algn="ctr">
              <a:buNone/>
            </a:pPr>
            <a:r>
              <a:rPr lang="en-CA" dirty="0">
                <a:latin typeface="Abadi ExtraLight" panose="020B0204020104020204" pitchFamily="34" charset="0"/>
              </a:rPr>
              <a:t>BEFORE YOU CHOOSE TO RELY ON IT!</a:t>
            </a:r>
          </a:p>
        </p:txBody>
      </p:sp>
    </p:spTree>
    <p:extLst>
      <p:ext uri="{BB962C8B-B14F-4D97-AF65-F5344CB8AC3E}">
        <p14:creationId xmlns:p14="http://schemas.microsoft.com/office/powerpoint/2010/main" val="3932059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90BF3C-AF6C-E61E-73F8-B2B1F2377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6028B2-B96C-2530-E85F-8ABA0FED48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CA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3E3A8E-AA88-B152-8BDE-810B4F1F1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8790" y="219210"/>
            <a:ext cx="8054419" cy="1325563"/>
          </a:xfrm>
        </p:spPr>
        <p:txBody>
          <a:bodyPr/>
          <a:lstStyle/>
          <a:p>
            <a:pPr algn="ctr"/>
            <a:r>
              <a:rPr lang="en-CA" dirty="0"/>
              <a:t>Visualizing the Research Process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5A1F86B-2662-0FD9-160D-F99ED07C71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1659"/>
            <a:ext cx="12192000" cy="619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6215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F2208F-F91F-6994-65C1-41A3BDB64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41F6A-8B60-5739-54DB-94F5C9985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4703" y="380654"/>
            <a:ext cx="6392159" cy="1325563"/>
          </a:xfrm>
        </p:spPr>
        <p:txBody>
          <a:bodyPr/>
          <a:lstStyle/>
          <a:p>
            <a:pPr algn="ctr"/>
            <a:r>
              <a:rPr lang="en-CA" dirty="0">
                <a:latin typeface="Abadi ExtraLight" panose="020B0204020104020204" pitchFamily="34" charset="0"/>
              </a:rPr>
              <a:t>Questions?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38DB200-08AD-593A-5B37-FB787B942418}"/>
              </a:ext>
            </a:extLst>
          </p:cNvPr>
          <p:cNvSpPr txBox="1"/>
          <p:nvPr/>
        </p:nvSpPr>
        <p:spPr>
          <a:xfrm>
            <a:off x="2616479" y="2163620"/>
            <a:ext cx="6832065" cy="34163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latin typeface="Abadi ExtraLight" panose="020B0204020104020204" pitchFamily="34" charset="0"/>
              </a:rPr>
              <a:t>Resources:</a:t>
            </a:r>
          </a:p>
          <a:p>
            <a:r>
              <a:rPr lang="en-US" sz="2400" dirty="0">
                <a:latin typeface="Abadi ExtraLight" panose="020B0204020104020204" pitchFamily="34" charset="0"/>
                <a:ea typeface="+mn-lt"/>
                <a:cs typeface="+mn-lt"/>
                <a:hlinkClick r:id="rId2"/>
              </a:rPr>
              <a:t>Annette Demers, Reference Librarian | Don &amp; Gail Rodzik Law Library</a:t>
            </a:r>
            <a:endParaRPr lang="en-US" sz="2400" dirty="0">
              <a:latin typeface="Abadi ExtraLight" panose="020B0204020104020204" pitchFamily="34" charset="0"/>
              <a:ea typeface="+mn-lt"/>
              <a:cs typeface="+mn-lt"/>
            </a:endParaRPr>
          </a:p>
          <a:p>
            <a:endParaRPr lang="en-US" sz="2400" dirty="0">
              <a:latin typeface="Abadi ExtraLight" panose="020B0204020104020204" pitchFamily="34" charset="0"/>
            </a:endParaRPr>
          </a:p>
          <a:p>
            <a:r>
              <a:rPr lang="en-US" sz="2400" dirty="0">
                <a:latin typeface="Abadi ExtraLight" panose="020B0204020104020204" pitchFamily="34" charset="0"/>
              </a:rPr>
              <a:t>          -these slides</a:t>
            </a:r>
          </a:p>
          <a:p>
            <a:r>
              <a:rPr lang="en-US" sz="2400" dirty="0">
                <a:latin typeface="Abadi ExtraLight" panose="020B0204020104020204" pitchFamily="34" charset="0"/>
              </a:rPr>
              <a:t>          -locating word definitions /interpretation</a:t>
            </a:r>
          </a:p>
          <a:p>
            <a:r>
              <a:rPr lang="en-US" sz="2400" dirty="0">
                <a:latin typeface="Abadi ExtraLight" panose="020B0204020104020204" pitchFamily="34" charset="0"/>
              </a:rPr>
              <a:t>          -sample research log</a:t>
            </a:r>
          </a:p>
          <a:p>
            <a:endParaRPr lang="en-US" sz="2400" dirty="0">
              <a:latin typeface="Abadi ExtraLight" panose="020B0204020104020204" pitchFamily="34" charset="0"/>
            </a:endParaRPr>
          </a:p>
          <a:p>
            <a:r>
              <a:rPr lang="en-US" sz="2400" dirty="0">
                <a:latin typeface="Abadi ExtraLight" panose="020B0204020104020204" pitchFamily="34" charset="0"/>
                <a:hlinkClick r:id="rId3"/>
              </a:rPr>
              <a:t>Sullivan on the Interpretation of Statutes</a:t>
            </a:r>
            <a:r>
              <a:rPr lang="en-US" sz="2400" dirty="0">
                <a:latin typeface="Abadi ExtraLight" panose="020B0204020104020204" pitchFamily="34" charset="0"/>
              </a:rPr>
              <a:t> (book)</a:t>
            </a:r>
          </a:p>
        </p:txBody>
      </p:sp>
    </p:spTree>
    <p:extLst>
      <p:ext uri="{BB962C8B-B14F-4D97-AF65-F5344CB8AC3E}">
        <p14:creationId xmlns:p14="http://schemas.microsoft.com/office/powerpoint/2010/main" val="10514928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1734BC-20EF-EEE3-3F4A-45047C7AE5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21662-E339-8D4D-3820-E7416643E9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743804"/>
            <a:ext cx="4102609" cy="3793482"/>
          </a:xfrm>
        </p:spPr>
        <p:txBody>
          <a:bodyPr anchor="ctr">
            <a:normAutofit/>
          </a:bodyPr>
          <a:lstStyle/>
          <a:p>
            <a:pPr algn="l"/>
            <a:r>
              <a:rPr lang="en-CA" dirty="0">
                <a:latin typeface="Abadi ExtraLight" panose="020B0204020104020204" pitchFamily="34" charset="0"/>
              </a:rPr>
              <a:t>Research Refresher </a:t>
            </a:r>
            <a:br>
              <a:rPr lang="en-CA" dirty="0">
                <a:latin typeface="Abadi ExtraLight" panose="020B0204020104020204" pitchFamily="34" charset="0"/>
              </a:rPr>
            </a:br>
            <a:r>
              <a:rPr lang="en-CA" dirty="0">
                <a:latin typeface="Abadi ExtraLight" panose="020B0204020104020204" pitchFamily="34" charset="0"/>
              </a:rPr>
              <a:t>for Moot Teams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2AD98E-3DF0-8636-2F79-93C330AEA4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4691564"/>
            <a:ext cx="4102609" cy="1422631"/>
          </a:xfrm>
        </p:spPr>
        <p:txBody>
          <a:bodyPr>
            <a:normAutofit/>
          </a:bodyPr>
          <a:lstStyle/>
          <a:p>
            <a:pPr algn="l"/>
            <a:r>
              <a:rPr lang="en-CA" dirty="0">
                <a:latin typeface="Abadi ExtraLight" panose="020B0204020104020204" pitchFamily="34" charset="0"/>
              </a:rPr>
              <a:t>By Annette Demers</a:t>
            </a:r>
          </a:p>
          <a:p>
            <a:pPr algn="l"/>
            <a:r>
              <a:rPr lang="en-CA" dirty="0">
                <a:latin typeface="Abadi ExtraLight" panose="020B0204020104020204" pitchFamily="34" charset="0"/>
              </a:rPr>
              <a:t>Reference Librarian</a:t>
            </a:r>
          </a:p>
          <a:p>
            <a:pPr algn="l"/>
            <a:r>
              <a:rPr lang="en-CA" dirty="0">
                <a:latin typeface="Abadi ExtraLight" panose="020B0204020104020204" pitchFamily="34" charset="0"/>
              </a:rPr>
              <a:t>ademers@uwindsor.ca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05262B-6A89-953C-8104-9182B268F9A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050" r="5101" b="-1"/>
          <a:stretch>
            <a:fillRect/>
          </a:stretch>
        </p:blipFill>
        <p:spPr>
          <a:xfrm>
            <a:off x="5349241" y="10"/>
            <a:ext cx="6842759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2844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Red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8524D81515BFC4EA3B738390D7909D0" ma:contentTypeVersion="18" ma:contentTypeDescription="Create a new document." ma:contentTypeScope="" ma:versionID="deda977e55338cff072b741588a36eba">
  <xsd:schema xmlns:xsd="http://www.w3.org/2001/XMLSchema" xmlns:xs="http://www.w3.org/2001/XMLSchema" xmlns:p="http://schemas.microsoft.com/office/2006/metadata/properties" xmlns:ns2="e99db86d-2dc7-4aad-bf6a-0164c385ad79" xmlns:ns3="d07d9410-30ad-4703-a66c-e5fcc7bd61cc" targetNamespace="http://schemas.microsoft.com/office/2006/metadata/properties" ma:root="true" ma:fieldsID="d0055e8761c33ce3629c508f15649c7d" ns2:_="" ns3:_="">
    <xsd:import namespace="e99db86d-2dc7-4aad-bf6a-0164c385ad79"/>
    <xsd:import namespace="d07d9410-30ad-4703-a66c-e5fcc7bd61c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EventHashCode" minOccurs="0"/>
                <xsd:element ref="ns2:MediaServiceGenerationTim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9db86d-2dc7-4aad-bf6a-0164c385ad7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MediaServiceLocation" ma:internalName="MediaServiceLocation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79bee80c-1694-4361-82b6-5997d1554ef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7d9410-30ad-4703-a66c-e5fcc7bd61cc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a167cc0-d687-4929-9ee4-c132212b6623}" ma:internalName="TaxCatchAll" ma:showField="CatchAllData" ma:web="d07d9410-30ad-4703-a66c-e5fcc7bd61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99db86d-2dc7-4aad-bf6a-0164c385ad79">
      <Terms xmlns="http://schemas.microsoft.com/office/infopath/2007/PartnerControls"/>
    </lcf76f155ced4ddcb4097134ff3c332f>
    <TaxCatchAll xmlns="d07d9410-30ad-4703-a66c-e5fcc7bd61cc" xsi:nil="true"/>
    <SharedWithUsers xmlns="d07d9410-30ad-4703-a66c-e5fcc7bd61cc">
      <UserInfo>
        <DisplayName/>
        <AccountId xsi:nil="true"/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AB0D1C5-1BB1-4653-823A-3AC0FA44447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99db86d-2dc7-4aad-bf6a-0164c385ad79"/>
    <ds:schemaRef ds:uri="d07d9410-30ad-4703-a66c-e5fcc7bd61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979B896-82B4-49D5-A025-751C0B29830E}">
  <ds:schemaRefs>
    <ds:schemaRef ds:uri="http://schemas.microsoft.com/office/2006/metadata/properties"/>
    <ds:schemaRef ds:uri="http://schemas.microsoft.com/office/infopath/2007/PartnerControls"/>
    <ds:schemaRef ds:uri="847f4f23-67ea-4d66-82c9-eeadb1ca5dd4"/>
    <ds:schemaRef ds:uri="b808bea8-5654-42bc-8daf-7fd3fde2d1ce"/>
    <ds:schemaRef ds:uri="e99db86d-2dc7-4aad-bf6a-0164c385ad79"/>
    <ds:schemaRef ds:uri="d07d9410-30ad-4703-a66c-e5fcc7bd61cc"/>
  </ds:schemaRefs>
</ds:datastoreItem>
</file>

<file path=customXml/itemProps3.xml><?xml version="1.0" encoding="utf-8"?>
<ds:datastoreItem xmlns:ds="http://schemas.openxmlformats.org/officeDocument/2006/customXml" ds:itemID="{92888CF1-515B-4F4E-91CD-3A916E48393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225</TotalTime>
  <Words>954</Words>
  <Application>Microsoft Office PowerPoint</Application>
  <PresentationFormat>Widescreen</PresentationFormat>
  <Paragraphs>151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Abadi ExtraLight</vt:lpstr>
      <vt:lpstr>Aptos</vt:lpstr>
      <vt:lpstr>Aptos Display</vt:lpstr>
      <vt:lpstr>Arial</vt:lpstr>
      <vt:lpstr>Courier New</vt:lpstr>
      <vt:lpstr>Office Theme</vt:lpstr>
      <vt:lpstr>Research Refresher  for Moot Teams</vt:lpstr>
      <vt:lpstr>Agenda</vt:lpstr>
      <vt:lpstr>Starting Your Research</vt:lpstr>
      <vt:lpstr>PowerPoint Presentation</vt:lpstr>
      <vt:lpstr>PowerPoint Presentation</vt:lpstr>
      <vt:lpstr>PowerPoint Presentation</vt:lpstr>
      <vt:lpstr>PLAN YOUR RESEARCH</vt:lpstr>
      <vt:lpstr>PLAN YOUR RESEARCH (Make a step-by-step approach)</vt:lpstr>
      <vt:lpstr>LOG YOUR FINDINGS </vt:lpstr>
      <vt:lpstr>LOG YOUR FINDINGS and CREATE THE CITATION IMMEDIATELY</vt:lpstr>
      <vt:lpstr>LOG YOUR FINDINGS and CREATE YOUR CITATIONS</vt:lpstr>
      <vt:lpstr>Apply the Facts to the Law  to develop your  THEORY OF THE CASE  Read more:  Martin Sclisizzi, “Theory of the Case: How and Why Developed –An Overview”   </vt:lpstr>
      <vt:lpstr>PowerPoint Presentation</vt:lpstr>
      <vt:lpstr>POLL</vt:lpstr>
      <vt:lpstr>Secondary Sources</vt:lpstr>
      <vt:lpstr>PowerPoint Presentation</vt:lpstr>
      <vt:lpstr>Case Law</vt:lpstr>
      <vt:lpstr>Visualizing the Research Process</vt:lpstr>
      <vt:lpstr>Questions?</vt:lpstr>
      <vt:lpstr>Research Refresher  for Moot Teams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Annette Demers</dc:creator>
  <cp:lastModifiedBy>Annette Demers</cp:lastModifiedBy>
  <cp:revision>216</cp:revision>
  <dcterms:created xsi:type="dcterms:W3CDTF">2025-11-10T01:12:13Z</dcterms:created>
  <dcterms:modified xsi:type="dcterms:W3CDTF">2026-10-23T17:36:47Z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0x010100E8524D81515BFC4EA3B738390D7909D0</vt:lpwstr>
  </property>
  <property fmtid="{D5CDD505-2E9C-101B-9397-08002B2CF9AE}" pid="3" name="MediaServiceImageTags">
    <vt:lpwstr/>
  </property>
  <property fmtid="{D5CDD505-2E9C-101B-9397-08002B2CF9AE}" pid="4" name="xd_ProgID">
    <vt:lpwstr/>
  </property>
  <property fmtid="{D5CDD505-2E9C-101B-9397-08002B2CF9AE}" pid="5" name="_SourceUrl">
    <vt:lpwstr/>
  </property>
  <property fmtid="{D5CDD505-2E9C-101B-9397-08002B2CF9AE}" pid="6" name="_SharedFileIndex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  <property fmtid="{D5CDD505-2E9C-101B-9397-08002B2CF9AE}" pid="11" name="xd_Signature">
    <vt:bool>false</vt:bool>
  </property>
</Properties>
</file>