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105DE-66E3-1D32-26E2-18C980B18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41A09-7106-7B02-978B-BFF4D1664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9A03F-195C-0DA9-8BA0-43601719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11/9/2025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8411C-1B74-CDC7-12CF-79810C4DB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165FE-177F-69E6-11F2-03AA20F4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738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58CC-6685-7D4D-FDF8-558A6D45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E89BF-CD56-14EA-BA57-5E8F597F4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D6DF2-979B-3373-C2A1-78F6963BE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6B90E-F934-AE01-084D-268FB4C23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708E0-F8D9-908C-98B2-9CC37BC29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6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6D9C91-E283-0BE2-E4E6-9E883A795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C5720-ED73-DBE2-644E-1A3B005D6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72B4C-05C8-A597-0E20-AE4DBA20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149BC-793E-8AD8-9E7D-CCFD7FD5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9CDFD-B9D8-BADE-949E-C3094C61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0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0DBAC-A39C-FC87-1B0E-3F466806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43198-EA66-9068-DF0C-3155574F5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4F5B4-9439-4D6D-626B-D8A5A5E9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63EDC-F54D-408A-F71A-03A61586F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85F85-92CF-07C6-A096-70315BA7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5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BBF7-145E-8C74-F4B3-BB9436454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188D3-FCD3-B6F8-7C98-A58D614F8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83683-3FB7-FA61-10CE-94D43D15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4217E-9A43-1225-2BC8-7358E4702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40B96-7E13-308E-492D-492421DE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0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179C-8101-D696-5090-673EF608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6F809-EDAB-7657-1C82-868FC1AC4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F4F04-A0D9-B497-B281-674945148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7D8DD-9009-574C-A679-154BBD561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0C4E8-1F3D-28E9-4F04-522928CC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2FFD1-ED2E-8BC6-B439-A36ECC42B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4D29-BE52-8B97-1ED7-F8B38125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F3FD9-B090-1DF0-1807-2124665EE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B5ADB-D2AA-FD5A-3E00-D4840375E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84081-C419-5E33-FB57-4A749C171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2C9543-8499-F229-890B-D362FC68C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E1DAE-CCCE-8460-0752-A17140EB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6BE41-5277-55F2-AD8A-9AE3B073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771A3-3BF5-8712-7615-FA28C57B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6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5C25A-609B-967B-DB78-BF8C14A9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949CC-CACD-CE86-ECD5-A591DE96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1A50CC-7375-8F67-C7BE-FFB1A1B9C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EF1AC-C646-64CA-E977-F1C2B445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8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23EB93-3D31-41F7-AFE8-EDBC4A96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CB4055-FF76-38D8-7678-6E9293F7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B285A-68EA-5BBC-1F7E-C452B6AB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9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E88A-B896-1FB7-1AA9-042608919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B275-E564-FBF3-8932-D2C15350F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00DD1-7DC2-DA86-A195-05461C92C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90321-430E-6CC7-A0E4-E23F9AF14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93A87-30DD-585B-A297-9CEEB6DD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E4D5A-E44E-4133-D2BB-5075EB07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7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56EE5-5A5C-D737-3F34-0E55E323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0F1620-7DFE-B79B-C26F-3DD031D60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CAFD2-2101-2F82-79CB-8DD785B55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2D022-B3CA-56CD-D7E0-7F063083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BDA28-A1FD-1201-ED5C-3E768B0D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3E0D5-C3F3-BAB8-5551-BC8089D4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8A881-BA4C-57B4-F599-48D02A2F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A0E1F-C6F3-83F5-BC5F-399EC510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98F64-0A38-D1C0-D06A-366223CE1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11/9/2025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5AEB-B454-AC12-A5F8-4439D4C33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367CD-F156-71C9-4E81-26AEEB277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237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avidfreedman.ca/wp-content/uploads/2013/06/Theory-of-the-Case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6A330-0FB4-B1D3-90B5-AB5BEBBC9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743804"/>
            <a:ext cx="4102609" cy="3793482"/>
          </a:xfrm>
        </p:spPr>
        <p:txBody>
          <a:bodyPr anchor="ctr">
            <a:normAutofit/>
          </a:bodyPr>
          <a:lstStyle/>
          <a:p>
            <a:pPr algn="l"/>
            <a:r>
              <a:rPr lang="en-CA"/>
              <a:t>Research Refresher </a:t>
            </a:r>
            <a:br>
              <a:rPr lang="en-CA"/>
            </a:br>
            <a:r>
              <a:rPr lang="en-CA"/>
              <a:t>for Moot Teams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99A82-48DD-72EB-9AD2-E53AA0A6A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691564"/>
            <a:ext cx="4102609" cy="1422631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By Annette Demers</a:t>
            </a:r>
          </a:p>
          <a:p>
            <a:pPr algn="l"/>
            <a:r>
              <a:rPr lang="en-CA" dirty="0"/>
              <a:t>Reference Librarian</a:t>
            </a:r>
          </a:p>
          <a:p>
            <a:pPr algn="l"/>
            <a:r>
              <a:rPr lang="en-CA" dirty="0"/>
              <a:t>ademers@uwindsor.ca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86A4B-3771-FA7A-FFEC-5031AE2A7D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50" r="5101" b="-1"/>
          <a:stretch>
            <a:fillRect/>
          </a:stretch>
        </p:blipFill>
        <p:spPr>
          <a:xfrm>
            <a:off x="5349241" y="10"/>
            <a:ext cx="684275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30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734BC-20EF-EEE3-3F4A-45047C7AE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21662-E339-8D4D-3820-E7416643E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743804"/>
            <a:ext cx="4102609" cy="3793482"/>
          </a:xfrm>
        </p:spPr>
        <p:txBody>
          <a:bodyPr anchor="ctr">
            <a:normAutofit/>
          </a:bodyPr>
          <a:lstStyle/>
          <a:p>
            <a:pPr algn="l"/>
            <a:r>
              <a:rPr lang="en-CA"/>
              <a:t>Research Refresher </a:t>
            </a:r>
            <a:br>
              <a:rPr lang="en-CA"/>
            </a:br>
            <a:r>
              <a:rPr lang="en-CA"/>
              <a:t>for Moot Teams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AD98E-3DF0-8636-2F79-93C330AEA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691564"/>
            <a:ext cx="4102609" cy="1422631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By Annette Demers</a:t>
            </a:r>
          </a:p>
          <a:p>
            <a:pPr algn="l"/>
            <a:r>
              <a:rPr lang="en-CA" dirty="0"/>
              <a:t>Reference Librarian</a:t>
            </a:r>
          </a:p>
          <a:p>
            <a:pPr algn="l"/>
            <a:r>
              <a:rPr lang="en-CA" dirty="0"/>
              <a:t>ademers@uwindsor.ca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5262B-6A89-953C-8104-9182B268F9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50" r="5101" b="-1"/>
          <a:stretch>
            <a:fillRect/>
          </a:stretch>
        </p:blipFill>
        <p:spPr>
          <a:xfrm>
            <a:off x="5349241" y="10"/>
            <a:ext cx="684275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8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B5821-A1F7-00E2-ACE7-23981F6B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80EC9-6C62-123B-FCC8-2D80846A2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Visualizing the research process</a:t>
            </a:r>
          </a:p>
          <a:p>
            <a:r>
              <a:rPr lang="en-CA" dirty="0"/>
              <a:t>General tips for all mooters</a:t>
            </a:r>
          </a:p>
          <a:p>
            <a:r>
              <a:rPr lang="en-CA" dirty="0"/>
              <a:t>Key tips for:</a:t>
            </a:r>
          </a:p>
          <a:p>
            <a:r>
              <a:rPr lang="en-CA" dirty="0"/>
              <a:t>Case law research </a:t>
            </a:r>
          </a:p>
          <a:p>
            <a:r>
              <a:rPr lang="en-CA" dirty="0"/>
              <a:t>Statutory research (including regulations)</a:t>
            </a:r>
          </a:p>
          <a:p>
            <a:r>
              <a:rPr lang="en-CA" dirty="0"/>
              <a:t>Secondary sources</a:t>
            </a:r>
          </a:p>
          <a:p>
            <a:r>
              <a:rPr lang="en-CA" dirty="0"/>
              <a:t>Other (bills / policy documents / international law)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A95157-F73D-E9B4-6790-299E91AA4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415" y="138990"/>
            <a:ext cx="3835614" cy="2557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0480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0BF3C-AF6C-E61E-73F8-B2B1F2377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028B2-B96C-2530-E85F-8ABA0FED4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E3A8E-AA88-B152-8BDE-810B4F1F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790" y="219210"/>
            <a:ext cx="8054419" cy="1325563"/>
          </a:xfrm>
        </p:spPr>
        <p:txBody>
          <a:bodyPr/>
          <a:lstStyle/>
          <a:p>
            <a:pPr algn="ctr"/>
            <a:r>
              <a:rPr lang="en-CA" dirty="0"/>
              <a:t>Visualizing the Research Process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A1F86B-2662-0FD9-160D-F99ED07C7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659"/>
            <a:ext cx="12192000" cy="619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2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BC72E-68FB-F556-3402-ED7BD7789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3C1D1-D454-8E25-96B2-5EDD767C0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EA4C5-26E8-EA1B-56A3-0572CE5B5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790" y="219210"/>
            <a:ext cx="8054419" cy="1325563"/>
          </a:xfrm>
        </p:spPr>
        <p:txBody>
          <a:bodyPr/>
          <a:lstStyle/>
          <a:p>
            <a:pPr algn="ctr"/>
            <a:r>
              <a:rPr lang="en-CA" dirty="0"/>
              <a:t>Visualizing the Research Process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F54F1-F16E-EE5A-BF8F-2DA3ADE5E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823"/>
            <a:ext cx="12192000" cy="620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6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A4C4E-5137-077F-C8D4-4AB0BE6C1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D8C7-D005-F5E4-4BCC-32D4FF29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15" y="2486156"/>
            <a:ext cx="6392159" cy="1325563"/>
          </a:xfrm>
        </p:spPr>
        <p:txBody>
          <a:bodyPr/>
          <a:lstStyle/>
          <a:p>
            <a:pPr algn="ctr"/>
            <a:r>
              <a:rPr lang="en-CA" dirty="0"/>
              <a:t>PLAN YOUR RESEARCH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1C9604-17E4-C987-0E77-02C1216C1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533" y="0"/>
            <a:ext cx="4693467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27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F85B3-4588-F4DA-AFB4-DA650C42D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D038-DD32-63AF-97BB-8FC6D3CA4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255" y="289711"/>
            <a:ext cx="6392159" cy="1325563"/>
          </a:xfrm>
        </p:spPr>
        <p:txBody>
          <a:bodyPr/>
          <a:lstStyle/>
          <a:p>
            <a:pPr algn="ctr"/>
            <a:r>
              <a:rPr lang="en-CA" dirty="0"/>
              <a:t>LOG YOUR FINDINGS (Right away!)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605CC-A065-6C9C-EC9E-6E2154B68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2689"/>
            <a:ext cx="10515600" cy="3754274"/>
          </a:xfrm>
        </p:spPr>
        <p:txBody>
          <a:bodyPr/>
          <a:lstStyle/>
          <a:p>
            <a:r>
              <a:rPr lang="en-CA" dirty="0"/>
              <a:t>PREPARE A PROPER CITATION FOR EVERYTHING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Keep the pinpoints WITH the citations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Use the tools (folders on Westlaw / Lexis)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489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56063-FCFE-4001-8305-B60F5FB32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08510-09AC-45C4-3B16-05CF21752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51" y="3702216"/>
            <a:ext cx="5647441" cy="954625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Apply the Facts to the Law</a:t>
            </a:r>
            <a:br>
              <a:rPr lang="en-CA" dirty="0"/>
            </a:br>
            <a:br>
              <a:rPr lang="en-CA" dirty="0"/>
            </a:br>
            <a:r>
              <a:rPr lang="en-CA" dirty="0"/>
              <a:t>to develop your</a:t>
            </a:r>
            <a:br>
              <a:rPr lang="en-CA" dirty="0"/>
            </a:br>
            <a:br>
              <a:rPr lang="en-CA" dirty="0"/>
            </a:br>
            <a:r>
              <a:rPr lang="en-CA" dirty="0"/>
              <a:t>THEORY OF THE CASE</a:t>
            </a:r>
            <a:br>
              <a:rPr lang="en-CA" dirty="0"/>
            </a:br>
            <a:br>
              <a:rPr lang="en-CA" dirty="0"/>
            </a:br>
            <a:r>
              <a:rPr lang="en-CA" dirty="0"/>
              <a:t>Read more:</a:t>
            </a:r>
            <a:br>
              <a:rPr lang="en-CA" dirty="0"/>
            </a:br>
            <a:br>
              <a:rPr lang="en-CA" dirty="0"/>
            </a:br>
            <a:r>
              <a:rPr lang="en-CA" dirty="0">
                <a:hlinkClick r:id="rId2"/>
              </a:rPr>
              <a:t>Martin </a:t>
            </a:r>
            <a:r>
              <a:rPr lang="en-CA" dirty="0" err="1">
                <a:hlinkClick r:id="rId2"/>
              </a:rPr>
              <a:t>Sclisizzi</a:t>
            </a:r>
            <a:r>
              <a:rPr lang="en-CA" dirty="0">
                <a:hlinkClick r:id="rId2"/>
              </a:rPr>
              <a:t>, “Theory of the Case: How and Why Developed –An Overview”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DB0D4-B96E-AFD7-03AD-E728F047E5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401" b="4831"/>
          <a:stretch>
            <a:fillRect/>
          </a:stretch>
        </p:blipFill>
        <p:spPr>
          <a:xfrm>
            <a:off x="6655325" y="318154"/>
            <a:ext cx="5392630" cy="6221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15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7E58B-9CEB-3CCE-4D94-D9658833E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670C7-CE94-623C-A638-C695CB00C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255" y="289711"/>
            <a:ext cx="6392159" cy="1325563"/>
          </a:xfrm>
        </p:spPr>
        <p:txBody>
          <a:bodyPr/>
          <a:lstStyle/>
          <a:p>
            <a:pPr algn="ctr"/>
            <a:r>
              <a:rPr lang="en-CA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24564-56EA-D8A2-46A4-C53EDCD2E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274"/>
            <a:ext cx="10515600" cy="4561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ABOUT YOUR MOOT PROBLEM: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Very little research (confined to specific materials)</a:t>
            </a:r>
          </a:p>
          <a:p>
            <a:r>
              <a:rPr lang="en-CA" dirty="0"/>
              <a:t>Statutory </a:t>
            </a:r>
          </a:p>
          <a:p>
            <a:r>
              <a:rPr lang="en-CA" dirty="0"/>
              <a:t>Legislative </a:t>
            </a:r>
          </a:p>
          <a:p>
            <a:r>
              <a:rPr lang="en-CA" dirty="0"/>
              <a:t>Case law or common law</a:t>
            </a:r>
          </a:p>
          <a:p>
            <a:r>
              <a:rPr lang="en-CA" dirty="0"/>
              <a:t>Secondary materials</a:t>
            </a:r>
          </a:p>
          <a:p>
            <a:r>
              <a:rPr lang="en-CA" dirty="0"/>
              <a:t>Treaty law / international materials</a:t>
            </a:r>
          </a:p>
          <a:p>
            <a:r>
              <a:rPr lang="en-CA" dirty="0"/>
              <a:t>Other? </a:t>
            </a:r>
          </a:p>
        </p:txBody>
      </p:sp>
    </p:spTree>
    <p:extLst>
      <p:ext uri="{BB962C8B-B14F-4D97-AF65-F5344CB8AC3E}">
        <p14:creationId xmlns:p14="http://schemas.microsoft.com/office/powerpoint/2010/main" val="427616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2208F-F91F-6994-65C1-41A3BDB64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1F6A-8B60-5739-54DB-94F5C998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20" y="2103437"/>
            <a:ext cx="6392159" cy="1325563"/>
          </a:xfrm>
        </p:spPr>
        <p:txBody>
          <a:bodyPr/>
          <a:lstStyle/>
          <a:p>
            <a:pPr algn="ctr"/>
            <a:r>
              <a:rPr lang="en-CA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5149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184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Research Refresher  for Moot Teams</vt:lpstr>
      <vt:lpstr>Agenda</vt:lpstr>
      <vt:lpstr>Visualizing the Research Process</vt:lpstr>
      <vt:lpstr>Visualizing the Research Process</vt:lpstr>
      <vt:lpstr>PLAN YOUR RESEARCH</vt:lpstr>
      <vt:lpstr>LOG YOUR FINDINGS (Right away!)</vt:lpstr>
      <vt:lpstr>Apply the Facts to the Law  to develop your  THEORY OF THE CASE  Read more:  Martin Sclisizzi, “Theory of the Case: How and Why Developed –An Overview”   </vt:lpstr>
      <vt:lpstr>POLL</vt:lpstr>
      <vt:lpstr>Questions?</vt:lpstr>
      <vt:lpstr>Research Refresher  for Moot Teams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Annette Demers</dc:creator>
  <cp:lastModifiedBy>Annette Demers</cp:lastModifiedBy>
  <cp:revision>2</cp:revision>
  <dcterms:created xsi:type="dcterms:W3CDTF">2025-11-10T01:12:13Z</dcterms:created>
  <dcterms:modified xsi:type="dcterms:W3CDTF">2025-11-10T02:41:23Z</dcterms:modified>
</cp:coreProperties>
</file>