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8" r:id="rId6"/>
    <p:sldId id="259" r:id="rId7"/>
    <p:sldId id="260" r:id="rId8"/>
    <p:sldId id="261" r:id="rId9"/>
    <p:sldId id="268" r:id="rId10"/>
    <p:sldId id="262" r:id="rId11"/>
    <p:sldId id="263" r:id="rId12"/>
    <p:sldId id="265" r:id="rId13"/>
    <p:sldId id="264" r:id="rId14"/>
    <p:sldId id="266" r:id="rId15"/>
    <p:sldId id="269" r:id="rId16"/>
    <p:sldId id="267" r:id="rId17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FF99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84" dt="2026-09-21T17:14:42.124"/>
    <p1510:client id="{C9E3DE88-403E-CE02-5A77-54E7C54A99AC}" v="159" dt="2026-09-21T17:09:55.4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798E-90C4-48E6-B39B-37FF65347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7100" y="1079500"/>
            <a:ext cx="7797799" cy="2138400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D95C8C-0A7F-40D9-A690-3D5898EFF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8350" y="4113213"/>
            <a:ext cx="5575300" cy="1655762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322F3-E47A-4D6E-96A8-AB5C73BA99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BF5CE-9E66-4FD5-949F-34E11607C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DAB7A-4032-416A-B04E-1F4878912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1C0CAB-6A03-4C6A-9FAA-219847753628}"/>
              </a:ext>
            </a:extLst>
          </p:cNvPr>
          <p:cNvCxnSpPr>
            <a:cxnSpLocks/>
          </p:cNvCxnSpPr>
          <p:nvPr/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982E0B2-AA9C-441C-A08E-A9DF9CF12116}"/>
              </a:ext>
            </a:extLst>
          </p:cNvPr>
          <p:cNvGrpSpPr/>
          <p:nvPr/>
        </p:nvGrpSpPr>
        <p:grpSpPr>
          <a:xfrm>
            <a:off x="9728046" y="4869342"/>
            <a:ext cx="1623711" cy="630920"/>
            <a:chOff x="9588346" y="4824892"/>
            <a:chExt cx="1623711" cy="63092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4A2E074-C10D-4C57-AB72-B631E4D77102}"/>
                </a:ext>
              </a:extLst>
            </p:cNvPr>
            <p:cNvSpPr/>
            <p:nvPr/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B037EB3-1772-4BA8-A95A-E5DBDFEA32B0}"/>
                </a:ext>
              </a:extLst>
            </p:cNvPr>
            <p:cNvGrpSpPr/>
            <p:nvPr/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1F47AC1-63D0-47F3-9728-1A0A0543494B}"/>
                  </a:ext>
                </a:extLst>
              </p:cNvPr>
              <p:cNvSpPr/>
              <p:nvPr/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03A57D6-0C36-4560-A08A-16768551E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140805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A217A-A229-4751-8D09-0CAD914F6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DEA33-60C3-4B28-B3EF-E93D6D46A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D3B28-C66B-4279-AB67-2BC1D0123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8FF39-A0DA-4F77-9297-B83C86B5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7D65A-9D4E-42F6-A8BF-1EEAFB18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787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017BB-B242-4CC6-887C-83E08CE2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2252663"/>
            <a:ext cx="4457700" cy="2349500"/>
          </a:xfrm>
        </p:spPr>
        <p:txBody>
          <a:bodyPr anchor="ctr" anchorCtr="0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95823-EA83-493F-8FEC-C72B5B9CF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4800" y="2252664"/>
            <a:ext cx="4451348" cy="2349500"/>
          </a:xfrm>
        </p:spPr>
        <p:txBody>
          <a:bodyPr anchor="ctr" anchorCtr="0"/>
          <a:lstStyle>
            <a:lvl1pPr marL="0" indent="0">
              <a:buNone/>
              <a:defRPr sz="2400" i="1">
                <a:solidFill>
                  <a:schemeClr val="tx1">
                    <a:alpha val="7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08E54-36BB-4AB4-BE1F-5FA8207BE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53A6A-C55A-40A1-A3BB-DB417047F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6E656-7AC0-4BD3-AFE5-4B5122E2F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ABE19D-0B51-4388-93D1-0CD6B767115D}"/>
              </a:ext>
            </a:extLst>
          </p:cNvPr>
          <p:cNvGrpSpPr/>
          <p:nvPr/>
        </p:nvGrpSpPr>
        <p:grpSpPr>
          <a:xfrm>
            <a:off x="999771" y="932104"/>
            <a:ext cx="913428" cy="1032464"/>
            <a:chOff x="999771" y="932104"/>
            <a:chExt cx="913428" cy="103246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6226ED6-7133-4222-9552-0EA4B1B3C9FB}"/>
                </a:ext>
              </a:extLst>
            </p:cNvPr>
            <p:cNvGrpSpPr/>
            <p:nvPr/>
          </p:nvGrpSpPr>
          <p:grpSpPr>
            <a:xfrm rot="8100000" flipV="1">
              <a:off x="1047457" y="1290386"/>
              <a:ext cx="865742" cy="628383"/>
              <a:chOff x="558167" y="958515"/>
              <a:chExt cx="865742" cy="628383"/>
            </a:xfrm>
            <a:solidFill>
              <a:schemeClr val="accent3"/>
            </a:solidFill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E810E40-D42F-4034-93BA-54446465D20B}"/>
                  </a:ext>
                </a:extLst>
              </p:cNvPr>
              <p:cNvSpPr/>
              <p:nvPr/>
            </p:nvSpPr>
            <p:spPr>
              <a:xfrm rot="8100000" flipH="1">
                <a:off x="558167" y="1122160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0F6BFC2-CA89-42B8-8A5A-E9F26BA87FBB}"/>
                  </a:ext>
                </a:extLst>
              </p:cNvPr>
              <p:cNvSpPr/>
              <p:nvPr/>
            </p:nvSpPr>
            <p:spPr>
              <a:xfrm rot="5400000" flipH="1">
                <a:off x="959170" y="95851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CA36485-DC1D-48C9-91B2-425DBC66D471}"/>
                </a:ext>
              </a:extLst>
            </p:cNvPr>
            <p:cNvGrpSpPr/>
            <p:nvPr/>
          </p:nvGrpSpPr>
          <p:grpSpPr>
            <a:xfrm rot="10800000" flipH="1" flipV="1">
              <a:off x="999771" y="932104"/>
              <a:ext cx="864005" cy="1032464"/>
              <a:chOff x="2207971" y="2384401"/>
              <a:chExt cx="864005" cy="1032464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ACF276E-196C-4923-B7D1-48A8E6A1669C}"/>
                  </a:ext>
                </a:extLst>
              </p:cNvPr>
              <p:cNvSpPr/>
              <p:nvPr/>
            </p:nvSpPr>
            <p:spPr>
              <a:xfrm rot="13500000">
                <a:off x="2207971" y="285630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FFE3686C-DFF6-4995-81B8-FA38F5BB0401}"/>
                  </a:ext>
                </a:extLst>
              </p:cNvPr>
              <p:cNvSpPr/>
              <p:nvPr/>
            </p:nvSpPr>
            <p:spPr>
              <a:xfrm rot="10800000">
                <a:off x="2607238" y="2688467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DCBF653-CCB9-47B2-9DD9-68847A45D82D}"/>
                  </a:ext>
                </a:extLst>
              </p:cNvPr>
              <p:cNvGrpSpPr/>
              <p:nvPr/>
            </p:nvGrpSpPr>
            <p:grpSpPr>
              <a:xfrm>
                <a:off x="2440769" y="2384401"/>
                <a:ext cx="313009" cy="1032464"/>
                <a:chOff x="2440769" y="2384401"/>
                <a:chExt cx="313009" cy="1032464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7F081A1F-C7C9-4907-AAED-B4E9B64973F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>
                  <a:off x="2440769" y="2516865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34F8F89A-0719-4D9A-8379-9EEBD72010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8100000" flipH="1">
                  <a:off x="2753778" y="2384401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7AA5779-FF0F-4ACF-A56C-710A4CDEC8A3}"/>
              </a:ext>
            </a:extLst>
          </p:cNvPr>
          <p:cNvGrpSpPr/>
          <p:nvPr/>
        </p:nvGrpSpPr>
        <p:grpSpPr>
          <a:xfrm>
            <a:off x="1437136" y="649304"/>
            <a:ext cx="388541" cy="388541"/>
            <a:chOff x="5752675" y="5440856"/>
            <a:chExt cx="388541" cy="38854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F0ADB13-4626-4F84-B513-0B58E65C248E}"/>
                </a:ext>
              </a:extLst>
            </p:cNvPr>
            <p:cNvSpPr/>
            <p:nvPr/>
          </p:nvSpPr>
          <p:spPr>
            <a:xfrm rot="10800000">
              <a:off x="5800801" y="5488982"/>
              <a:ext cx="340415" cy="34041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F46BC46-AD78-4932-95BA-D3009154CA7A}"/>
                </a:ext>
              </a:extLst>
            </p:cNvPr>
            <p:cNvSpPr/>
            <p:nvPr/>
          </p:nvSpPr>
          <p:spPr>
            <a:xfrm>
              <a:off x="5752675" y="5440856"/>
              <a:ext cx="340415" cy="3404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38118F0-6EA8-4901-9161-9101C6DDD97E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6302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013D-A80D-4455-B886-0C344829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9D3AB-20B9-4D90-8106-506F44368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585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9DF39-257F-4C10-A7B4-1AA1C66F2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600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57E5E-B324-4633-AB65-4A53498B9F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42A16D-8423-4C91-B839-F95380250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3AD46B-C875-4F91-8991-4A4E5D768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70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170C3-74D3-4445-A879-4F7CF42ED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64494-3C1C-49FE-ADB2-6F41CEEA8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E19A6-8340-43A4-9B30-A27DEB9E2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9500" y="2525561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9D4B31-0090-483A-BF84-CEA2B22D5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6495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8DB9E9-0BD8-4F85-9342-5C5BA0D35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64950" y="2525560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AE3D3E-6168-45C3-BAB4-04FFFB9835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8F8D02-7CCF-4321-847A-CD553E52A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966368-2A9A-4617-A2A9-E4E9ACD0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54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0855A-C7D7-455F-BD47-AB4221DD0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79500"/>
            <a:ext cx="10026650" cy="468947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29F6FD-C2F8-4688-B52A-ED76F48B8B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58F0F-237C-4F8E-A5A7-48269F700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C3629E-70C3-44A4-A268-2194CD424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035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0232D4-EC56-49D3-B967-D972B5E5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2C3171-136A-405F-B1CF-C0DAFAA21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23E7E-BA29-40D2-BE24-10E7F7050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527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607EF-706F-47DD-B487-7C3E4EDE1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607" y="1011238"/>
            <a:ext cx="3906000" cy="12924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98442-7D9F-4D62-866B-FBA382F06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7200" y="955230"/>
            <a:ext cx="5583193" cy="4813745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4800"/>
            </a:lvl1pPr>
            <a:lvl2pPr marL="0">
              <a:lnSpc>
                <a:spcPct val="100000"/>
              </a:lnSpc>
              <a:defRPr sz="4800"/>
            </a:lvl2pPr>
            <a:lvl3pPr marL="0" indent="0">
              <a:buNone/>
              <a:defRPr sz="2000"/>
            </a:lvl3pPr>
            <a:lvl4pPr marL="0">
              <a:defRPr sz="2000"/>
            </a:lvl4pPr>
            <a:lvl5pPr marL="360000"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D1DB7-AC43-460E-B3C5-9F8B37D1B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499" y="2664000"/>
            <a:ext cx="3905999" cy="3106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0C5DE9-6995-4F6E-AF64-6CE9A67797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8BC655-2B4D-48CA-90B9-740400332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14A7E0-1D83-4CE0-9FFE-3EEE2B3C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167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7F85-950A-4BED-AE31-5C85DE4FA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1" y="1011238"/>
            <a:ext cx="3905250" cy="1292662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13A008-3741-4305-8A06-C0D8404A3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31813"/>
            <a:ext cx="6113812" cy="57848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ADC63-3365-4920-AF26-600F4D2EA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500" y="2663825"/>
            <a:ext cx="3905250" cy="31051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161BE-EF8B-4F4D-8197-61442EBC46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37897-BFE5-414E-9334-53116988D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BF024-9A20-4B80-976D-420DCCD1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B794F-0C7D-47A6-A355-9B54F3A08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8BEFC-5F95-43C3-A662-CF24426CB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500" y="1790700"/>
            <a:ext cx="10026650" cy="3978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20A41-C226-41AB-8766-C9BF3E9BF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795E9-017B-4505-810D-A5F553A56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6A1BD-3429-4C11-B230-8AD083EC3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856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11CA2-18BF-408B-A40C-B43A0A7B80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99079" y="1079500"/>
            <a:ext cx="1292662" cy="4689476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24B6-12FC-41A1-AF7C-7E3931D97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499" y="1079500"/>
            <a:ext cx="8495943" cy="46894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CF957-F921-48CF-97FE-91190C1AE9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3F49D-6E0C-47F7-BAAD-A427913D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8A122-F390-46CF-BECF-3AE05CA58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216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00152-D18D-4405-8FB2-5985831B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E92E1-0C4A-474E-8E29-8DB404101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790700"/>
            <a:ext cx="10026650" cy="39782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2E245-B48B-4526-8D2D-9475E64B0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4F0E216-BA48-4F04-AC4F-645AA0DD6AC6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0FE5C-A494-40F2-A357-786AFFA63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686A1-EDE2-44D9-A671-F708A6F88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39607A7-8386-47DB-8578-DDEDD194E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5617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 cap="all" spc="4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25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windsor-law.libguides.com/c.php?g=735640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windsor-law.libguides.com/foreign_domestic_law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ademers@uwindsor.ca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uwindsor.ca/law/library/277/annette-demers-law-reference-libraria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 descr="Jigsaw puzzles in plastic figures">
            <a:extLst>
              <a:ext uri="{FF2B5EF4-FFF2-40B4-BE49-F238E27FC236}">
                <a16:creationId xmlns:a16="http://schemas.microsoft.com/office/drawing/2014/main" id="{793BA1C1-A800-7BFC-F05E-0A23DE606C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575" r="28407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73465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7EB12A20-2D34-7A9C-089E-69355EF435B7}"/>
              </a:ext>
            </a:extLst>
          </p:cNvPr>
          <p:cNvSpPr/>
          <p:nvPr/>
        </p:nvSpPr>
        <p:spPr>
          <a:xfrm>
            <a:off x="3863975" y="0"/>
            <a:ext cx="832802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ADE67-DDB9-84F3-C54A-2BFAACAA8B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9" y="558845"/>
            <a:ext cx="6119131" cy="2138400"/>
          </a:xfrm>
        </p:spPr>
        <p:txBody>
          <a:bodyPr>
            <a:normAutofit/>
          </a:bodyPr>
          <a:lstStyle/>
          <a:p>
            <a:r>
              <a:rPr lang="en-CA" sz="3200" dirty="0" err="1">
                <a:solidFill>
                  <a:schemeClr val="bg1"/>
                </a:solidFill>
                <a:latin typeface="Abadi Extra Light" panose="020B0204020104020204" pitchFamily="34" charset="0"/>
              </a:rPr>
              <a:t>TRANSnational</a:t>
            </a:r>
            <a:r>
              <a:rPr lang="en-CA" sz="3200" dirty="0">
                <a:solidFill>
                  <a:schemeClr val="bg1"/>
                </a:solidFill>
                <a:latin typeface="Abadi Extra Light" panose="020B0204020104020204" pitchFamily="34" charset="0"/>
              </a:rPr>
              <a:t> Criminal Law Research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D61061-CF51-9FBE-3D43-C0276D522B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0536" y="3856617"/>
            <a:ext cx="6125372" cy="1655762"/>
          </a:xfrm>
        </p:spPr>
        <p:txBody>
          <a:bodyPr>
            <a:normAutofit/>
          </a:bodyPr>
          <a:lstStyle/>
          <a:p>
            <a:r>
              <a:rPr lang="en-CA" i="0" dirty="0">
                <a:solidFill>
                  <a:schemeClr val="bg1">
                    <a:alpha val="70000"/>
                  </a:schemeClr>
                </a:solidFill>
              </a:rPr>
              <a:t>By Annette Demers BA LLB MLIS</a:t>
            </a:r>
          </a:p>
          <a:p>
            <a:r>
              <a:rPr lang="en-CA" i="0" dirty="0">
                <a:solidFill>
                  <a:schemeClr val="bg1">
                    <a:alpha val="70000"/>
                  </a:schemeClr>
                </a:solidFill>
              </a:rPr>
              <a:t>Reference Librarian</a:t>
            </a:r>
          </a:p>
          <a:p>
            <a:r>
              <a:rPr lang="en-CA" i="0" dirty="0">
                <a:solidFill>
                  <a:schemeClr val="bg1">
                    <a:alpha val="70000"/>
                  </a:schemeClr>
                </a:solidFill>
              </a:rPr>
              <a:t>ademers@uwindsor.ca</a:t>
            </a:r>
          </a:p>
        </p:txBody>
      </p:sp>
    </p:spTree>
    <p:extLst>
      <p:ext uri="{BB962C8B-B14F-4D97-AF65-F5344CB8AC3E}">
        <p14:creationId xmlns:p14="http://schemas.microsoft.com/office/powerpoint/2010/main" val="3643610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 descr="Jigsaw puzzles in plastic figures">
            <a:extLst>
              <a:ext uri="{FF2B5EF4-FFF2-40B4-BE49-F238E27FC236}">
                <a16:creationId xmlns:a16="http://schemas.microsoft.com/office/drawing/2014/main" id="{793BA1C1-A800-7BFC-F05E-0A23DE606C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575" r="28407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73465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7EB12A20-2D34-7A9C-089E-69355EF435B7}"/>
              </a:ext>
            </a:extLst>
          </p:cNvPr>
          <p:cNvSpPr/>
          <p:nvPr/>
        </p:nvSpPr>
        <p:spPr>
          <a:xfrm>
            <a:off x="3863975" y="0"/>
            <a:ext cx="832802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F46FFD6-3888-8725-B272-B8321F7742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7020" y="1989447"/>
            <a:ext cx="6125372" cy="3402847"/>
          </a:xfrm>
        </p:spPr>
        <p:txBody>
          <a:bodyPr>
            <a:normAutofit fontScale="77500" lnSpcReduction="20000"/>
          </a:bodyPr>
          <a:lstStyle/>
          <a:p>
            <a:r>
              <a:rPr lang="en-CA" i="0" dirty="0">
                <a:solidFill>
                  <a:schemeClr val="bg1">
                    <a:alpha val="70000"/>
                  </a:schemeClr>
                </a:solidFill>
                <a:latin typeface="Avenir Next LT Pro Light"/>
              </a:rPr>
              <a:t>In this session you will learn:</a:t>
            </a:r>
          </a:p>
          <a:p>
            <a:r>
              <a:rPr lang="en-CA" i="0" dirty="0">
                <a:solidFill>
                  <a:schemeClr val="bg1">
                    <a:alpha val="70000"/>
                  </a:schemeClr>
                </a:solidFill>
                <a:latin typeface="Avenir Next LT Pro Light"/>
              </a:rPr>
              <a:t>-tips for organizing your work</a:t>
            </a:r>
          </a:p>
          <a:p>
            <a:r>
              <a:rPr lang="en-CA" i="0" dirty="0">
                <a:solidFill>
                  <a:schemeClr val="bg1">
                    <a:alpha val="70000"/>
                  </a:schemeClr>
                </a:solidFill>
                <a:latin typeface="Avenir Next LT Pro Light"/>
              </a:rPr>
              <a:t>-how to find reference materials, books and articles</a:t>
            </a:r>
          </a:p>
          <a:p>
            <a:endParaRPr lang="en-CA" i="0" dirty="0">
              <a:solidFill>
                <a:schemeClr val="bg1">
                  <a:alpha val="70000"/>
                </a:schemeClr>
              </a:solidFill>
              <a:latin typeface="Avenir Next LT Pro Light"/>
            </a:endParaRPr>
          </a:p>
          <a:p>
            <a:r>
              <a:rPr lang="en-CA" i="0" dirty="0">
                <a:solidFill>
                  <a:schemeClr val="bg1">
                    <a:alpha val="70000"/>
                  </a:schemeClr>
                </a:solidFill>
                <a:latin typeface="Avenir Next LT Pro Light"/>
              </a:rPr>
              <a:t>-how to find and cite treaties</a:t>
            </a:r>
          </a:p>
          <a:p>
            <a:r>
              <a:rPr lang="en-CA" i="0" dirty="0">
                <a:solidFill>
                  <a:schemeClr val="bg1">
                    <a:alpha val="70000"/>
                  </a:schemeClr>
                </a:solidFill>
                <a:latin typeface="Avenir Next LT Pro Light"/>
              </a:rPr>
              <a:t>-how to locate UN documents</a:t>
            </a:r>
          </a:p>
          <a:p>
            <a:r>
              <a:rPr lang="en-CA" i="0" dirty="0">
                <a:solidFill>
                  <a:schemeClr val="bg1">
                    <a:alpha val="70000"/>
                  </a:schemeClr>
                </a:solidFill>
                <a:latin typeface="Avenir Next LT Pro Light"/>
              </a:rPr>
              <a:t>-how to locate international judicial decisions</a:t>
            </a:r>
          </a:p>
          <a:p>
            <a:r>
              <a:rPr lang="en-CA" i="0" dirty="0">
                <a:solidFill>
                  <a:schemeClr val="bg1">
                    <a:alpha val="70000"/>
                  </a:schemeClr>
                </a:solidFill>
                <a:latin typeface="Avenir Next LT Pro Light"/>
              </a:rPr>
              <a:t>-locating domestic laws from other jurisdictions</a:t>
            </a:r>
          </a:p>
          <a:p>
            <a:endParaRPr lang="en-CA" i="0" dirty="0">
              <a:solidFill>
                <a:schemeClr val="bg1">
                  <a:alpha val="70000"/>
                </a:schemeClr>
              </a:solidFill>
            </a:endParaRPr>
          </a:p>
          <a:p>
            <a:endParaRPr lang="en-CA" i="0" dirty="0">
              <a:solidFill>
                <a:schemeClr val="bg1">
                  <a:alpha val="70000"/>
                </a:schemeClr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63936CE-8342-EDA0-79B2-11F4AFF7E5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7020" y="363424"/>
            <a:ext cx="6119131" cy="721020"/>
          </a:xfrm>
        </p:spPr>
        <p:txBody>
          <a:bodyPr>
            <a:normAutofit/>
          </a:bodyPr>
          <a:lstStyle/>
          <a:p>
            <a:r>
              <a:rPr lang="en-CA" sz="3200" dirty="0">
                <a:solidFill>
                  <a:schemeClr val="bg1"/>
                </a:solidFill>
                <a:latin typeface="Abadi Extra Light" panose="020B0204020104020204" pitchFamily="34" charset="0"/>
              </a:rPr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4218991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 descr="Jigsaw puzzles in plastic figures">
            <a:extLst>
              <a:ext uri="{FF2B5EF4-FFF2-40B4-BE49-F238E27FC236}">
                <a16:creationId xmlns:a16="http://schemas.microsoft.com/office/drawing/2014/main" id="{793BA1C1-A800-7BFC-F05E-0A23DE606C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575" r="28407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73465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7EB12A20-2D34-7A9C-089E-69355EF435B7}"/>
              </a:ext>
            </a:extLst>
          </p:cNvPr>
          <p:cNvSpPr/>
          <p:nvPr/>
        </p:nvSpPr>
        <p:spPr>
          <a:xfrm>
            <a:off x="3863975" y="0"/>
            <a:ext cx="832802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63936CE-8342-EDA0-79B2-11F4AFF7E5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7020" y="363424"/>
            <a:ext cx="6119131" cy="721020"/>
          </a:xfrm>
        </p:spPr>
        <p:txBody>
          <a:bodyPr>
            <a:normAutofit/>
          </a:bodyPr>
          <a:lstStyle/>
          <a:p>
            <a:r>
              <a:rPr lang="en-CA" sz="3200" dirty="0">
                <a:solidFill>
                  <a:schemeClr val="bg1"/>
                </a:solidFill>
                <a:latin typeface="Abadi Extra Light" panose="020B0204020104020204" pitchFamily="34" charset="0"/>
              </a:rPr>
              <a:t>Stay Organized</a:t>
            </a:r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749573E0-AB1A-2778-4FE7-1E8A7A4E612E}"/>
              </a:ext>
            </a:extLst>
          </p:cNvPr>
          <p:cNvSpPr/>
          <p:nvPr/>
        </p:nvSpPr>
        <p:spPr>
          <a:xfrm>
            <a:off x="4457700" y="2466975"/>
            <a:ext cx="2095500" cy="2828921"/>
          </a:xfrm>
          <a:prstGeom prst="flowChartAlternateProcess">
            <a:avLst/>
          </a:prstGeom>
          <a:solidFill>
            <a:srgbClr val="FFFF99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Brainstorming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359A3432-5949-FD2A-0A63-92AA8137C7F6}"/>
              </a:ext>
            </a:extLst>
          </p:cNvPr>
          <p:cNvSpPr/>
          <p:nvPr/>
        </p:nvSpPr>
        <p:spPr>
          <a:xfrm>
            <a:off x="7146925" y="2466975"/>
            <a:ext cx="2095500" cy="2828921"/>
          </a:xfrm>
          <a:prstGeom prst="flowChartAlternateProcess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Framework</a:t>
            </a:r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2BCEB9B1-CB9F-7BEE-30A6-F72B6E15B14E}"/>
              </a:ext>
            </a:extLst>
          </p:cNvPr>
          <p:cNvSpPr/>
          <p:nvPr/>
        </p:nvSpPr>
        <p:spPr>
          <a:xfrm>
            <a:off x="9868965" y="2466974"/>
            <a:ext cx="2095500" cy="2828921"/>
          </a:xfrm>
          <a:prstGeom prst="flowChartAlternateProcess">
            <a:avLst/>
          </a:prstGeom>
          <a:solidFill>
            <a:srgbClr val="66FFCC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Research Plan /  Log /</a:t>
            </a:r>
          </a:p>
          <a:p>
            <a:pPr algn="ctr"/>
            <a:r>
              <a:rPr lang="en-CA" dirty="0">
                <a:solidFill>
                  <a:schemeClr val="bg1"/>
                </a:solidFill>
              </a:rPr>
              <a:t>Authorities</a:t>
            </a:r>
          </a:p>
        </p:txBody>
      </p:sp>
    </p:spTree>
    <p:extLst>
      <p:ext uri="{BB962C8B-B14F-4D97-AF65-F5344CB8AC3E}">
        <p14:creationId xmlns:p14="http://schemas.microsoft.com/office/powerpoint/2010/main" val="275402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 descr="Jigsaw puzzles in plastic figures">
            <a:extLst>
              <a:ext uri="{FF2B5EF4-FFF2-40B4-BE49-F238E27FC236}">
                <a16:creationId xmlns:a16="http://schemas.microsoft.com/office/drawing/2014/main" id="{793BA1C1-A800-7BFC-F05E-0A23DE606C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575" r="28407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73465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7EB12A20-2D34-7A9C-089E-69355EF435B7}"/>
              </a:ext>
            </a:extLst>
          </p:cNvPr>
          <p:cNvSpPr/>
          <p:nvPr/>
        </p:nvSpPr>
        <p:spPr>
          <a:xfrm>
            <a:off x="3863975" y="0"/>
            <a:ext cx="832802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ea typeface="+mn-lt"/>
                <a:cs typeface="+mn-lt"/>
                <a:hlinkClick r:id="rId3"/>
              </a:rPr>
              <a:t>International Criminal Law Guide at University of Windsor Law Library</a:t>
            </a:r>
            <a:endParaRPr lang="en-US">
              <a:ea typeface="+mn-lt"/>
              <a:cs typeface="+mn-lt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63936CE-8342-EDA0-79B2-11F4AFF7E5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7020" y="363424"/>
            <a:ext cx="6119131" cy="721020"/>
          </a:xfrm>
        </p:spPr>
        <p:txBody>
          <a:bodyPr>
            <a:normAutofit/>
          </a:bodyPr>
          <a:lstStyle/>
          <a:p>
            <a:r>
              <a:rPr lang="en-CA" sz="3200" dirty="0">
                <a:solidFill>
                  <a:schemeClr val="bg1"/>
                </a:solidFill>
                <a:latin typeface="Abadi Extra Light" panose="020B0204020104020204" pitchFamily="34" charset="0"/>
              </a:rPr>
              <a:t>Your Starting Point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659A33-7189-611A-18AC-A3985F193089}"/>
              </a:ext>
            </a:extLst>
          </p:cNvPr>
          <p:cNvSpPr txBox="1"/>
          <p:nvPr/>
        </p:nvSpPr>
        <p:spPr>
          <a:xfrm>
            <a:off x="5505254" y="2705493"/>
            <a:ext cx="4930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International Criminal Law Guide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3BBD49-86CD-8ABB-905A-71AC4E991A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0908" y="3885939"/>
            <a:ext cx="2828925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140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 descr="Jigsaw puzzles in plastic figures">
            <a:extLst>
              <a:ext uri="{FF2B5EF4-FFF2-40B4-BE49-F238E27FC236}">
                <a16:creationId xmlns:a16="http://schemas.microsoft.com/office/drawing/2014/main" id="{793BA1C1-A800-7BFC-F05E-0A23DE606C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575" r="28407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73465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7EB12A20-2D34-7A9C-089E-69355EF435B7}"/>
              </a:ext>
            </a:extLst>
          </p:cNvPr>
          <p:cNvSpPr/>
          <p:nvPr/>
        </p:nvSpPr>
        <p:spPr>
          <a:xfrm>
            <a:off x="3863975" y="0"/>
            <a:ext cx="832802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63936CE-8342-EDA0-79B2-11F4AFF7E5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7020" y="363424"/>
            <a:ext cx="6119131" cy="721020"/>
          </a:xfrm>
        </p:spPr>
        <p:txBody>
          <a:bodyPr>
            <a:normAutofit/>
          </a:bodyPr>
          <a:lstStyle/>
          <a:p>
            <a:r>
              <a:rPr lang="en-CA" sz="3200" dirty="0">
                <a:solidFill>
                  <a:schemeClr val="bg1"/>
                </a:solidFill>
                <a:latin typeface="Abadi Extra Light" panose="020B0204020104020204" pitchFamily="34" charset="0"/>
              </a:rPr>
              <a:t>Reference Materials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659A33-7189-611A-18AC-A3985F193089}"/>
              </a:ext>
            </a:extLst>
          </p:cNvPr>
          <p:cNvSpPr txBox="1"/>
          <p:nvPr/>
        </p:nvSpPr>
        <p:spPr>
          <a:xfrm>
            <a:off x="5702240" y="1859339"/>
            <a:ext cx="5222449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b="1" dirty="0">
                <a:solidFill>
                  <a:schemeClr val="bg1"/>
                </a:solidFill>
              </a:rPr>
              <a:t>Sample Question:  </a:t>
            </a:r>
          </a:p>
          <a:p>
            <a:endParaRPr lang="en-CA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I need to refresh my memory - what does “accession” mean?</a:t>
            </a:r>
          </a:p>
          <a:p>
            <a:pPr algn="ctr"/>
            <a:endParaRPr lang="en-CA" dirty="0">
              <a:solidFill>
                <a:schemeClr val="bg1"/>
              </a:solidFill>
            </a:endParaRPr>
          </a:p>
          <a:p>
            <a:r>
              <a:rPr lang="en-CA" b="1" dirty="0">
                <a:solidFill>
                  <a:schemeClr val="bg1"/>
                </a:solidFill>
              </a:rPr>
              <a:t>Tools:</a:t>
            </a:r>
          </a:p>
          <a:p>
            <a:endParaRPr lang="en-CA" b="1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Encyclopedic Dictionary of International Law</a:t>
            </a:r>
          </a:p>
          <a:p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126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B59126-84D5-CB3C-E58F-6D430D3AD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126ED724-8EC5-CA5E-45A5-293F90E25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 descr="Jigsaw puzzles in plastic figures">
            <a:extLst>
              <a:ext uri="{FF2B5EF4-FFF2-40B4-BE49-F238E27FC236}">
                <a16:creationId xmlns:a16="http://schemas.microsoft.com/office/drawing/2014/main" id="{7C920BB5-E15C-928F-93F4-26F82F9664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575" r="28407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E8D10D-B35B-113D-0F91-7396CF2B9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73465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A762CC4-83EA-D4C7-0E2F-C3BCF1AFE1CA}"/>
              </a:ext>
            </a:extLst>
          </p:cNvPr>
          <p:cNvSpPr/>
          <p:nvPr/>
        </p:nvSpPr>
        <p:spPr>
          <a:xfrm>
            <a:off x="3863975" y="0"/>
            <a:ext cx="832802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F15B15D-30AE-5175-3B09-E419E3F3F0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7020" y="363424"/>
            <a:ext cx="6119131" cy="721020"/>
          </a:xfrm>
        </p:spPr>
        <p:txBody>
          <a:bodyPr>
            <a:normAutofit/>
          </a:bodyPr>
          <a:lstStyle/>
          <a:p>
            <a:r>
              <a:rPr lang="en-CA" sz="3200" dirty="0">
                <a:solidFill>
                  <a:schemeClr val="bg1"/>
                </a:solidFill>
                <a:latin typeface="Abadi Extra Light" panose="020B0204020104020204" pitchFamily="34" charset="0"/>
              </a:rPr>
              <a:t>Reference Materials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2D0B97-6404-FB9C-8438-B68AC3E25478}"/>
              </a:ext>
            </a:extLst>
          </p:cNvPr>
          <p:cNvSpPr txBox="1"/>
          <p:nvPr/>
        </p:nvSpPr>
        <p:spPr>
          <a:xfrm>
            <a:off x="5159446" y="1974161"/>
            <a:ext cx="6172339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b="1" dirty="0">
                <a:solidFill>
                  <a:schemeClr val="bg1"/>
                </a:solidFill>
              </a:rPr>
              <a:t>Sample Question:  </a:t>
            </a:r>
          </a:p>
          <a:p>
            <a:endParaRPr lang="en-CA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I need to have a better understanding of extraterritoriality.</a:t>
            </a:r>
          </a:p>
          <a:p>
            <a:pPr algn="ctr"/>
            <a:endParaRPr lang="en-CA" dirty="0">
              <a:solidFill>
                <a:schemeClr val="bg1"/>
              </a:solidFill>
            </a:endParaRPr>
          </a:p>
          <a:p>
            <a:r>
              <a:rPr lang="en-CA" b="1" dirty="0">
                <a:solidFill>
                  <a:schemeClr val="bg1"/>
                </a:solidFill>
              </a:rPr>
              <a:t>Tools:</a:t>
            </a:r>
          </a:p>
          <a:p>
            <a:endParaRPr lang="en-CA" b="1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Max Planck Encyclopedia of International Law</a:t>
            </a:r>
          </a:p>
          <a:p>
            <a:pPr algn="ctr"/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475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 descr="Jigsaw puzzles in plastic figures">
            <a:extLst>
              <a:ext uri="{FF2B5EF4-FFF2-40B4-BE49-F238E27FC236}">
                <a16:creationId xmlns:a16="http://schemas.microsoft.com/office/drawing/2014/main" id="{793BA1C1-A800-7BFC-F05E-0A23DE606C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575" r="28407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73465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7EB12A20-2D34-7A9C-089E-69355EF435B7}"/>
              </a:ext>
            </a:extLst>
          </p:cNvPr>
          <p:cNvSpPr/>
          <p:nvPr/>
        </p:nvSpPr>
        <p:spPr>
          <a:xfrm>
            <a:off x="3863975" y="0"/>
            <a:ext cx="832802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63936CE-8342-EDA0-79B2-11F4AFF7E5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7020" y="363424"/>
            <a:ext cx="6119131" cy="721020"/>
          </a:xfrm>
        </p:spPr>
        <p:txBody>
          <a:bodyPr>
            <a:normAutofit/>
          </a:bodyPr>
          <a:lstStyle/>
          <a:p>
            <a:r>
              <a:rPr lang="en-CA" sz="3200" dirty="0">
                <a:solidFill>
                  <a:schemeClr val="bg1"/>
                </a:solidFill>
                <a:latin typeface="Abadi Extra Light" panose="020B0204020104020204" pitchFamily="34" charset="0"/>
              </a:rPr>
              <a:t>Books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659A33-7189-611A-18AC-A3985F193089}"/>
              </a:ext>
            </a:extLst>
          </p:cNvPr>
          <p:cNvSpPr txBox="1"/>
          <p:nvPr/>
        </p:nvSpPr>
        <p:spPr>
          <a:xfrm>
            <a:off x="4985200" y="2312139"/>
            <a:ext cx="6807409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b="1" dirty="0">
                <a:solidFill>
                  <a:schemeClr val="bg1"/>
                </a:solidFill>
              </a:rPr>
              <a:t>Sample Question:  </a:t>
            </a:r>
          </a:p>
          <a:p>
            <a:endParaRPr lang="en-CA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I need a good text on the international law of human trafficking.</a:t>
            </a:r>
          </a:p>
          <a:p>
            <a:pPr algn="ctr"/>
            <a:endParaRPr lang="en-CA" dirty="0">
              <a:solidFill>
                <a:schemeClr val="bg1"/>
              </a:solidFill>
            </a:endParaRPr>
          </a:p>
          <a:p>
            <a:r>
              <a:rPr lang="en-CA" b="1" dirty="0">
                <a:solidFill>
                  <a:schemeClr val="bg1"/>
                </a:solidFill>
              </a:rPr>
              <a:t>Tools:</a:t>
            </a:r>
          </a:p>
          <a:p>
            <a:endParaRPr lang="en-CA" b="1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Law Library catalogue (OMNI)</a:t>
            </a:r>
          </a:p>
          <a:p>
            <a:r>
              <a:rPr lang="en-CA" dirty="0">
                <a:solidFill>
                  <a:schemeClr val="bg1"/>
                </a:solidFill>
              </a:rPr>
              <a:t>or</a:t>
            </a:r>
          </a:p>
          <a:p>
            <a:r>
              <a:rPr lang="en-CA" dirty="0">
                <a:solidFill>
                  <a:schemeClr val="bg1"/>
                </a:solidFill>
              </a:rPr>
              <a:t>WorldCat</a:t>
            </a:r>
          </a:p>
          <a:p>
            <a:pPr algn="ctr"/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0EACA854-7BFB-640F-B009-A666F27B70A0}"/>
              </a:ext>
            </a:extLst>
          </p:cNvPr>
          <p:cNvSpPr/>
          <p:nvPr/>
        </p:nvSpPr>
        <p:spPr>
          <a:xfrm>
            <a:off x="9935852" y="65988"/>
            <a:ext cx="1979628" cy="1263191"/>
          </a:xfrm>
          <a:prstGeom prst="cloudCallout">
            <a:avLst>
              <a:gd name="adj1" fmla="val -88872"/>
              <a:gd name="adj2" fmla="val 27334"/>
            </a:avLst>
          </a:prstGeom>
          <a:solidFill>
            <a:srgbClr val="FF99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Follow the footnotes!</a:t>
            </a:r>
          </a:p>
        </p:txBody>
      </p:sp>
    </p:spTree>
    <p:extLst>
      <p:ext uri="{BB962C8B-B14F-4D97-AF65-F5344CB8AC3E}">
        <p14:creationId xmlns:p14="http://schemas.microsoft.com/office/powerpoint/2010/main" val="2396808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 descr="Jigsaw puzzles in plastic figures">
            <a:extLst>
              <a:ext uri="{FF2B5EF4-FFF2-40B4-BE49-F238E27FC236}">
                <a16:creationId xmlns:a16="http://schemas.microsoft.com/office/drawing/2014/main" id="{793BA1C1-A800-7BFC-F05E-0A23DE606C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575" r="28407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73465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7EB12A20-2D34-7A9C-089E-69355EF435B7}"/>
              </a:ext>
            </a:extLst>
          </p:cNvPr>
          <p:cNvSpPr/>
          <p:nvPr/>
        </p:nvSpPr>
        <p:spPr>
          <a:xfrm>
            <a:off x="3863975" y="0"/>
            <a:ext cx="832802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63936CE-8342-EDA0-79B2-11F4AFF7E5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7020" y="363424"/>
            <a:ext cx="6119131" cy="721020"/>
          </a:xfrm>
        </p:spPr>
        <p:txBody>
          <a:bodyPr>
            <a:normAutofit/>
          </a:bodyPr>
          <a:lstStyle/>
          <a:p>
            <a:r>
              <a:rPr lang="en-CA" sz="3200" dirty="0">
                <a:solidFill>
                  <a:schemeClr val="bg1"/>
                </a:solidFill>
                <a:latin typeface="Abadi Extra Light" panose="020B0204020104020204" pitchFamily="34" charset="0"/>
              </a:rPr>
              <a:t>Journal </a:t>
            </a:r>
            <a:r>
              <a:rPr lang="en-CA" sz="3200" dirty="0" err="1">
                <a:solidFill>
                  <a:schemeClr val="bg1"/>
                </a:solidFill>
                <a:latin typeface="Abadi Extra Light" panose="020B0204020104020204" pitchFamily="34" charset="0"/>
              </a:rPr>
              <a:t>ARticles</a:t>
            </a:r>
            <a:endParaRPr lang="en-CA" sz="3200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659A33-7189-611A-18AC-A3985F193089}"/>
              </a:ext>
            </a:extLst>
          </p:cNvPr>
          <p:cNvSpPr txBox="1"/>
          <p:nvPr/>
        </p:nvSpPr>
        <p:spPr>
          <a:xfrm>
            <a:off x="5432240" y="1915899"/>
            <a:ext cx="58696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chemeClr val="bg1"/>
                </a:solidFill>
              </a:rPr>
              <a:t>Sample Question:  </a:t>
            </a:r>
          </a:p>
          <a:p>
            <a:endParaRPr lang="en-CA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I need articles on the crime of aggression and Ukraine.</a:t>
            </a:r>
          </a:p>
          <a:p>
            <a:pPr algn="ctr"/>
            <a:endParaRPr lang="en-CA" dirty="0">
              <a:solidFill>
                <a:schemeClr val="bg1"/>
              </a:solidFill>
            </a:endParaRPr>
          </a:p>
          <a:p>
            <a:r>
              <a:rPr lang="en-CA" b="1" dirty="0">
                <a:solidFill>
                  <a:schemeClr val="bg1"/>
                </a:solidFill>
              </a:rPr>
              <a:t>Tools:</a:t>
            </a:r>
          </a:p>
          <a:p>
            <a:endParaRPr lang="en-CA" b="1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HeinOnline</a:t>
            </a:r>
          </a:p>
          <a:p>
            <a:r>
              <a:rPr lang="en-CA" dirty="0">
                <a:solidFill>
                  <a:schemeClr val="bg1"/>
                </a:solidFill>
              </a:rPr>
              <a:t>or</a:t>
            </a:r>
          </a:p>
          <a:p>
            <a:r>
              <a:rPr lang="en-CA" dirty="0">
                <a:solidFill>
                  <a:schemeClr val="bg1"/>
                </a:solidFill>
              </a:rPr>
              <a:t>Westlaw –World Journals</a:t>
            </a:r>
          </a:p>
          <a:p>
            <a:pPr algn="ctr"/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FD1C0975-B107-93B3-7B7B-C7D3E3A1F85F}"/>
              </a:ext>
            </a:extLst>
          </p:cNvPr>
          <p:cNvSpPr/>
          <p:nvPr/>
        </p:nvSpPr>
        <p:spPr>
          <a:xfrm>
            <a:off x="8619112" y="4148081"/>
            <a:ext cx="3572941" cy="2311791"/>
          </a:xfrm>
          <a:prstGeom prst="cloudCallout">
            <a:avLst/>
          </a:prstGeom>
          <a:solidFill>
            <a:srgbClr val="FF9999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Use Hein to get article page numbers and to export to McGill Guide citation format!</a:t>
            </a:r>
          </a:p>
        </p:txBody>
      </p:sp>
    </p:spTree>
    <p:extLst>
      <p:ext uri="{BB962C8B-B14F-4D97-AF65-F5344CB8AC3E}">
        <p14:creationId xmlns:p14="http://schemas.microsoft.com/office/powerpoint/2010/main" val="325073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 descr="Jigsaw puzzles in plastic figures">
            <a:extLst>
              <a:ext uri="{FF2B5EF4-FFF2-40B4-BE49-F238E27FC236}">
                <a16:creationId xmlns:a16="http://schemas.microsoft.com/office/drawing/2014/main" id="{793BA1C1-A800-7BFC-F05E-0A23DE606C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575" r="28407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73465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7EB12A20-2D34-7A9C-089E-69355EF435B7}"/>
              </a:ext>
            </a:extLst>
          </p:cNvPr>
          <p:cNvSpPr/>
          <p:nvPr/>
        </p:nvSpPr>
        <p:spPr>
          <a:xfrm>
            <a:off x="3863975" y="0"/>
            <a:ext cx="832802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63936CE-8342-EDA0-79B2-11F4AFF7E5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7020" y="363424"/>
            <a:ext cx="6119131" cy="721020"/>
          </a:xfrm>
        </p:spPr>
        <p:txBody>
          <a:bodyPr>
            <a:normAutofit/>
          </a:bodyPr>
          <a:lstStyle/>
          <a:p>
            <a:r>
              <a:rPr lang="en-CA" sz="3200" dirty="0">
                <a:solidFill>
                  <a:schemeClr val="bg1"/>
                </a:solidFill>
                <a:latin typeface="Abadi Extra Light" panose="020B0204020104020204" pitchFamily="34" charset="0"/>
              </a:rPr>
              <a:t>Treaties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659A33-7189-611A-18AC-A3985F193089}"/>
              </a:ext>
            </a:extLst>
          </p:cNvPr>
          <p:cNvSpPr txBox="1"/>
          <p:nvPr/>
        </p:nvSpPr>
        <p:spPr>
          <a:xfrm>
            <a:off x="4742896" y="2042969"/>
            <a:ext cx="6617616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b="1" dirty="0">
                <a:solidFill>
                  <a:schemeClr val="bg1"/>
                </a:solidFill>
              </a:rPr>
              <a:t>Sample Question:  </a:t>
            </a:r>
          </a:p>
          <a:p>
            <a:endParaRPr lang="en-CA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I need to find and cite the Rome Statute.</a:t>
            </a:r>
          </a:p>
          <a:p>
            <a:pPr algn="ctr"/>
            <a:endParaRPr lang="en-CA" dirty="0">
              <a:solidFill>
                <a:schemeClr val="bg1"/>
              </a:solidFill>
            </a:endParaRPr>
          </a:p>
          <a:p>
            <a:r>
              <a:rPr lang="en-CA" b="1" dirty="0">
                <a:solidFill>
                  <a:schemeClr val="bg1"/>
                </a:solidFill>
              </a:rPr>
              <a:t>Tools:</a:t>
            </a:r>
          </a:p>
          <a:p>
            <a:endParaRPr lang="en-CA" b="1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UN Status of Treaties website</a:t>
            </a:r>
          </a:p>
          <a:p>
            <a:endParaRPr lang="en-CA" dirty="0">
              <a:solidFill>
                <a:schemeClr val="bg1"/>
              </a:solidFill>
            </a:endParaRPr>
          </a:p>
          <a:p>
            <a:r>
              <a:rPr lang="en-CA" b="1" dirty="0">
                <a:solidFill>
                  <a:schemeClr val="bg1"/>
                </a:solidFill>
              </a:rPr>
              <a:t>Citation Components:</a:t>
            </a:r>
          </a:p>
          <a:p>
            <a:endParaRPr lang="en-CA" b="1" dirty="0">
              <a:solidFill>
                <a:schemeClr val="bg1"/>
              </a:solidFill>
            </a:endParaRPr>
          </a:p>
          <a:p>
            <a:r>
              <a:rPr lang="en-CA" i="1" dirty="0">
                <a:solidFill>
                  <a:schemeClr val="bg1"/>
                </a:solidFill>
                <a:ea typeface="+mn-lt"/>
                <a:cs typeface="+mn-lt"/>
              </a:rPr>
              <a:t>Rome Statute of the International Criminal Court</a:t>
            </a:r>
            <a:r>
              <a:rPr lang="en-CA" dirty="0">
                <a:solidFill>
                  <a:schemeClr val="bg1"/>
                </a:solidFill>
                <a:ea typeface="+mn-lt"/>
                <a:cs typeface="+mn-lt"/>
              </a:rPr>
              <a:t>, 17 July 1998, 2187 UNTS 3 (entered into force 1 July 2002, ratification by Canada 7 July 2007).</a:t>
            </a:r>
          </a:p>
          <a:p>
            <a:pPr algn="ctr"/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CE405D61-C72A-5185-A19B-A36C757D4471}"/>
              </a:ext>
            </a:extLst>
          </p:cNvPr>
          <p:cNvSpPr/>
          <p:nvPr/>
        </p:nvSpPr>
        <p:spPr>
          <a:xfrm>
            <a:off x="10033243" y="136412"/>
            <a:ext cx="1979628" cy="1263191"/>
          </a:xfrm>
          <a:prstGeom prst="cloudCallout">
            <a:avLst>
              <a:gd name="adj1" fmla="val -87443"/>
              <a:gd name="adj2" fmla="val 21363"/>
            </a:avLst>
          </a:prstGeom>
          <a:solidFill>
            <a:srgbClr val="FF99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Do your citations as you go!</a:t>
            </a:r>
          </a:p>
        </p:txBody>
      </p:sp>
    </p:spTree>
    <p:extLst>
      <p:ext uri="{BB962C8B-B14F-4D97-AF65-F5344CB8AC3E}">
        <p14:creationId xmlns:p14="http://schemas.microsoft.com/office/powerpoint/2010/main" val="1851918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 descr="Jigsaw puzzles in plastic figures">
            <a:extLst>
              <a:ext uri="{FF2B5EF4-FFF2-40B4-BE49-F238E27FC236}">
                <a16:creationId xmlns:a16="http://schemas.microsoft.com/office/drawing/2014/main" id="{793BA1C1-A800-7BFC-F05E-0A23DE606C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575" r="28407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73465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7EB12A20-2D34-7A9C-089E-69355EF435B7}"/>
              </a:ext>
            </a:extLst>
          </p:cNvPr>
          <p:cNvSpPr/>
          <p:nvPr/>
        </p:nvSpPr>
        <p:spPr>
          <a:xfrm>
            <a:off x="3863975" y="0"/>
            <a:ext cx="832802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63936CE-8342-EDA0-79B2-11F4AFF7E5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7020" y="363424"/>
            <a:ext cx="6119131" cy="721020"/>
          </a:xfrm>
        </p:spPr>
        <p:txBody>
          <a:bodyPr>
            <a:normAutofit fontScale="90000"/>
          </a:bodyPr>
          <a:lstStyle/>
          <a:p>
            <a:r>
              <a:rPr lang="en-CA" sz="3200" dirty="0">
                <a:solidFill>
                  <a:schemeClr val="bg1"/>
                </a:solidFill>
                <a:latin typeface="Abadi Extra Light" panose="020B0204020104020204" pitchFamily="34" charset="0"/>
              </a:rPr>
              <a:t>United Nations </a:t>
            </a:r>
            <a:r>
              <a:rPr lang="en-CA" sz="3200" dirty="0" err="1">
                <a:solidFill>
                  <a:schemeClr val="bg1"/>
                </a:solidFill>
                <a:latin typeface="Abadi Extra Light" panose="020B0204020104020204" pitchFamily="34" charset="0"/>
              </a:rPr>
              <a:t>DOcuments</a:t>
            </a:r>
            <a:endParaRPr lang="en-CA" sz="3200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659A33-7189-611A-18AC-A3985F193089}"/>
              </a:ext>
            </a:extLst>
          </p:cNvPr>
          <p:cNvSpPr txBox="1"/>
          <p:nvPr/>
        </p:nvSpPr>
        <p:spPr>
          <a:xfrm>
            <a:off x="4685081" y="2121210"/>
            <a:ext cx="7031252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b="1" dirty="0">
                <a:solidFill>
                  <a:schemeClr val="bg1"/>
                </a:solidFill>
              </a:rPr>
              <a:t>Sample Question:  </a:t>
            </a:r>
          </a:p>
          <a:p>
            <a:endParaRPr lang="en-CA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I need to find this UN Document:</a:t>
            </a:r>
          </a:p>
          <a:p>
            <a:endParaRPr lang="en-CA" dirty="0">
              <a:solidFill>
                <a:schemeClr val="bg1"/>
              </a:solidFill>
            </a:endParaRPr>
          </a:p>
          <a:p>
            <a:r>
              <a:rPr lang="en-CA" i="1" dirty="0">
                <a:solidFill>
                  <a:schemeClr val="bg1"/>
                </a:solidFill>
              </a:rPr>
              <a:t>Report of the Special Committee on the Question of Defining Aggression, </a:t>
            </a:r>
            <a:r>
              <a:rPr lang="en-CA" dirty="0">
                <a:solidFill>
                  <a:schemeClr val="bg1"/>
                </a:solidFill>
              </a:rPr>
              <a:t>UNGA,</a:t>
            </a:r>
            <a:r>
              <a:rPr lang="en-CA" i="1" dirty="0">
                <a:solidFill>
                  <a:schemeClr val="bg1"/>
                </a:solidFill>
              </a:rPr>
              <a:t> </a:t>
            </a:r>
            <a:r>
              <a:rPr lang="en-CA" dirty="0">
                <a:solidFill>
                  <a:schemeClr val="bg1"/>
                </a:solidFill>
              </a:rPr>
              <a:t>26th Sess, UN Doc A/8525 (1971).</a:t>
            </a:r>
          </a:p>
          <a:p>
            <a:pPr algn="ctr"/>
            <a:endParaRPr lang="en-CA" dirty="0">
              <a:solidFill>
                <a:schemeClr val="bg1"/>
              </a:solidFill>
            </a:endParaRPr>
          </a:p>
          <a:p>
            <a:r>
              <a:rPr lang="en-CA" b="1" dirty="0">
                <a:solidFill>
                  <a:schemeClr val="bg1"/>
                </a:solidFill>
              </a:rPr>
              <a:t>Tool:</a:t>
            </a:r>
          </a:p>
          <a:p>
            <a:endParaRPr lang="en-CA" b="1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UN Official Documents Collection (ODS)</a:t>
            </a:r>
          </a:p>
          <a:p>
            <a:endParaRPr lang="en-CA" dirty="0">
              <a:solidFill>
                <a:schemeClr val="bg1"/>
              </a:solidFill>
            </a:endParaRPr>
          </a:p>
          <a:p>
            <a:endParaRPr lang="en-CA" dirty="0">
              <a:solidFill>
                <a:schemeClr val="bg1"/>
              </a:solidFill>
            </a:endParaRPr>
          </a:p>
          <a:p>
            <a:endParaRPr lang="en-CA" dirty="0">
              <a:solidFill>
                <a:schemeClr val="bg1"/>
              </a:solidFill>
            </a:endParaRPr>
          </a:p>
          <a:p>
            <a:pPr algn="ctr"/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782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 descr="Jigsaw puzzles in plastic figures">
            <a:extLst>
              <a:ext uri="{FF2B5EF4-FFF2-40B4-BE49-F238E27FC236}">
                <a16:creationId xmlns:a16="http://schemas.microsoft.com/office/drawing/2014/main" id="{793BA1C1-A800-7BFC-F05E-0A23DE606C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575" r="28407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73465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7EB12A20-2D34-7A9C-089E-69355EF435B7}"/>
              </a:ext>
            </a:extLst>
          </p:cNvPr>
          <p:cNvSpPr/>
          <p:nvPr/>
        </p:nvSpPr>
        <p:spPr>
          <a:xfrm>
            <a:off x="3863975" y="0"/>
            <a:ext cx="832802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63936CE-8342-EDA0-79B2-11F4AFF7E5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7020" y="363424"/>
            <a:ext cx="6119131" cy="721020"/>
          </a:xfrm>
        </p:spPr>
        <p:txBody>
          <a:bodyPr>
            <a:normAutofit fontScale="90000"/>
          </a:bodyPr>
          <a:lstStyle/>
          <a:p>
            <a:r>
              <a:rPr lang="en-CA" sz="3200" dirty="0">
                <a:solidFill>
                  <a:schemeClr val="bg1"/>
                </a:solidFill>
                <a:latin typeface="Abadi Extra Light" panose="020B0204020104020204" pitchFamily="34" charset="0"/>
              </a:rPr>
              <a:t>International </a:t>
            </a:r>
            <a:br>
              <a:rPr lang="en-CA" sz="3200" dirty="0">
                <a:solidFill>
                  <a:schemeClr val="bg1"/>
                </a:solidFill>
                <a:latin typeface="Abadi Extra Light" panose="020B0204020104020204" pitchFamily="34" charset="0"/>
              </a:rPr>
            </a:br>
            <a:r>
              <a:rPr lang="en-CA" sz="3200" dirty="0">
                <a:solidFill>
                  <a:schemeClr val="bg1"/>
                </a:solidFill>
                <a:latin typeface="Abadi Extra Light" panose="020B0204020104020204" pitchFamily="34" charset="0"/>
              </a:rPr>
              <a:t>Judicial Decisions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659A33-7189-611A-18AC-A3985F193089}"/>
              </a:ext>
            </a:extLst>
          </p:cNvPr>
          <p:cNvSpPr txBox="1"/>
          <p:nvPr/>
        </p:nvSpPr>
        <p:spPr>
          <a:xfrm>
            <a:off x="5432240" y="1915899"/>
            <a:ext cx="544629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chemeClr val="bg1"/>
                </a:solidFill>
              </a:rPr>
              <a:t>Sample Question:  </a:t>
            </a:r>
          </a:p>
          <a:p>
            <a:endParaRPr lang="en-CA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I need to find </a:t>
            </a:r>
            <a:r>
              <a:rPr lang="en-US" i="1" dirty="0">
                <a:solidFill>
                  <a:schemeClr val="bg1"/>
                </a:solidFill>
              </a:rPr>
              <a:t>The Prosecutor v. </a:t>
            </a:r>
            <a:r>
              <a:rPr lang="en-US" i="1" dirty="0" err="1">
                <a:solidFill>
                  <a:schemeClr val="bg1"/>
                </a:solidFill>
              </a:rPr>
              <a:t>Radoslav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i="1" dirty="0" err="1">
                <a:solidFill>
                  <a:schemeClr val="bg1"/>
                </a:solidFill>
              </a:rPr>
              <a:t>Brđanin</a:t>
            </a:r>
            <a:r>
              <a:rPr lang="en-US" i="1" dirty="0">
                <a:solidFill>
                  <a:schemeClr val="bg1"/>
                </a:solidFill>
              </a:rPr>
              <a:t>, </a:t>
            </a:r>
            <a:r>
              <a:rPr lang="en-US" dirty="0">
                <a:solidFill>
                  <a:schemeClr val="bg1"/>
                </a:solidFill>
              </a:rPr>
              <a:t>IT-99-36-T (1 Sept 24, 2004) (ICTY).</a:t>
            </a:r>
            <a:endParaRPr lang="en-CA" dirty="0">
              <a:solidFill>
                <a:schemeClr val="bg1"/>
              </a:solidFill>
            </a:endParaRPr>
          </a:p>
          <a:p>
            <a:pPr algn="ctr"/>
            <a:endParaRPr lang="en-CA" dirty="0">
              <a:solidFill>
                <a:schemeClr val="bg1"/>
              </a:solidFill>
            </a:endParaRPr>
          </a:p>
          <a:p>
            <a:r>
              <a:rPr lang="en-CA" b="1" dirty="0">
                <a:solidFill>
                  <a:schemeClr val="bg1"/>
                </a:solidFill>
              </a:rPr>
              <a:t>Tools:</a:t>
            </a:r>
          </a:p>
          <a:p>
            <a:endParaRPr lang="en-CA" b="1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International Crimes Database</a:t>
            </a:r>
          </a:p>
          <a:p>
            <a:r>
              <a:rPr lang="en-CA" dirty="0">
                <a:solidFill>
                  <a:schemeClr val="bg1"/>
                </a:solidFill>
              </a:rPr>
              <a:t>or</a:t>
            </a:r>
          </a:p>
          <a:p>
            <a:r>
              <a:rPr lang="en-CA" dirty="0">
                <a:solidFill>
                  <a:schemeClr val="bg1"/>
                </a:solidFill>
              </a:rPr>
              <a:t>Oxford Reports on International Law</a:t>
            </a:r>
          </a:p>
          <a:p>
            <a:r>
              <a:rPr lang="en-CA" dirty="0">
                <a:solidFill>
                  <a:schemeClr val="bg1"/>
                </a:solidFill>
              </a:rPr>
              <a:t>or</a:t>
            </a:r>
          </a:p>
          <a:p>
            <a:r>
              <a:rPr lang="en-CA" dirty="0">
                <a:solidFill>
                  <a:schemeClr val="bg1"/>
                </a:solidFill>
              </a:rPr>
              <a:t>Annotated Leading Cases of International Criminal Tribunals</a:t>
            </a:r>
          </a:p>
        </p:txBody>
      </p:sp>
    </p:spTree>
    <p:extLst>
      <p:ext uri="{BB962C8B-B14F-4D97-AF65-F5344CB8AC3E}">
        <p14:creationId xmlns:p14="http://schemas.microsoft.com/office/powerpoint/2010/main" val="1701740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8CF8CE-BE8F-9FC1-AEC1-5C18367E7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33CF91BF-30BB-CDF7-CABD-B4AB00C80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 descr="Jigsaw puzzles in plastic figures">
            <a:extLst>
              <a:ext uri="{FF2B5EF4-FFF2-40B4-BE49-F238E27FC236}">
                <a16:creationId xmlns:a16="http://schemas.microsoft.com/office/drawing/2014/main" id="{E30F1A3A-36F7-B6FF-C350-74C8FFAFD9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575" r="28407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9F99E2C-F84D-784F-7210-A7E14DDBD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73465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D55F4AC3-E697-6ED8-73CD-551AE408CFA1}"/>
              </a:ext>
            </a:extLst>
          </p:cNvPr>
          <p:cNvSpPr/>
          <p:nvPr/>
        </p:nvSpPr>
        <p:spPr>
          <a:xfrm>
            <a:off x="3863975" y="0"/>
            <a:ext cx="832802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A7BA24E-2820-0105-F82C-57F909BB8E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2745" y="1507651"/>
            <a:ext cx="6119131" cy="721020"/>
          </a:xfrm>
        </p:spPr>
        <p:txBody>
          <a:bodyPr>
            <a:normAutofit fontScale="90000"/>
          </a:bodyPr>
          <a:lstStyle/>
          <a:p>
            <a:r>
              <a:rPr lang="en-CA" sz="3200" dirty="0">
                <a:solidFill>
                  <a:schemeClr val="bg1"/>
                </a:solidFill>
                <a:latin typeface="Abadi Extra Light" panose="020B0204020104020204" pitchFamily="34" charset="0"/>
              </a:rPr>
              <a:t>Locating Domestic Law from Other Jurisdictions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2FFFA2-E6C4-239B-4FC7-F8709EB73401}"/>
              </a:ext>
            </a:extLst>
          </p:cNvPr>
          <p:cNvSpPr txBox="1"/>
          <p:nvPr/>
        </p:nvSpPr>
        <p:spPr>
          <a:xfrm>
            <a:off x="6368560" y="2228671"/>
            <a:ext cx="33498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CA" dirty="0">
              <a:solidFill>
                <a:schemeClr val="bg1"/>
              </a:solidFill>
            </a:endParaRPr>
          </a:p>
          <a:p>
            <a:r>
              <a:rPr lang="en-CA" b="1" dirty="0">
                <a:solidFill>
                  <a:schemeClr val="bg1"/>
                </a:solidFill>
              </a:rPr>
              <a:t>Tools:</a:t>
            </a:r>
          </a:p>
          <a:p>
            <a:endParaRPr lang="en-CA" b="1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  <a:hlinkClick r:id="rId3"/>
              </a:rPr>
              <a:t>Foreign Law Research Guide</a:t>
            </a:r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80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CA5B2A81-2C8E-4963-AFD4-E539D168B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 descr="Jigsaw puzzles in plastic figures">
            <a:extLst>
              <a:ext uri="{FF2B5EF4-FFF2-40B4-BE49-F238E27FC236}">
                <a16:creationId xmlns:a16="http://schemas.microsoft.com/office/drawing/2014/main" id="{793BA1C1-A800-7BFC-F05E-0A23DE606C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575" r="28407"/>
          <a:stretch/>
        </p:blipFill>
        <p:spPr>
          <a:xfrm>
            <a:off x="20" y="10"/>
            <a:ext cx="3863955" cy="68579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7C23BC-DAA6-40E1-8166-B8C4439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73465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7EB12A20-2D34-7A9C-089E-69355EF435B7}"/>
              </a:ext>
            </a:extLst>
          </p:cNvPr>
          <p:cNvSpPr/>
          <p:nvPr/>
        </p:nvSpPr>
        <p:spPr>
          <a:xfrm>
            <a:off x="3879451" y="0"/>
            <a:ext cx="832802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ADE67-DDB9-84F3-C54A-2BFAACAA8B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9" y="558845"/>
            <a:ext cx="6119131" cy="1269955"/>
          </a:xfrm>
        </p:spPr>
        <p:txBody>
          <a:bodyPr>
            <a:normAutofit/>
          </a:bodyPr>
          <a:lstStyle/>
          <a:p>
            <a:r>
              <a:rPr lang="en-CA" sz="3200" dirty="0">
                <a:solidFill>
                  <a:schemeClr val="bg1"/>
                </a:solidFill>
                <a:latin typeface="Abadi Extra Light" panose="020B0204020104020204" pitchFamily="34" charset="0"/>
              </a:rPr>
              <a:t>Transnational Criminal Law Research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D61061-CF51-9FBE-3D43-C0276D522B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65669" y="2209379"/>
            <a:ext cx="6037361" cy="2439241"/>
          </a:xfrm>
        </p:spPr>
        <p:txBody>
          <a:bodyPr>
            <a:normAutofit fontScale="62500" lnSpcReduction="20000"/>
          </a:bodyPr>
          <a:lstStyle/>
          <a:p>
            <a:r>
              <a:rPr lang="en-CA" i="0" dirty="0">
                <a:solidFill>
                  <a:schemeClr val="bg1">
                    <a:alpha val="70000"/>
                  </a:schemeClr>
                </a:solidFill>
              </a:rPr>
              <a:t>By Annette Demers BA LLB MLIS</a:t>
            </a:r>
          </a:p>
          <a:p>
            <a:r>
              <a:rPr lang="en-CA" i="0" dirty="0">
                <a:solidFill>
                  <a:schemeClr val="bg1">
                    <a:alpha val="70000"/>
                  </a:schemeClr>
                </a:solidFill>
              </a:rPr>
              <a:t>Reference Librarian</a:t>
            </a:r>
          </a:p>
          <a:p>
            <a:r>
              <a:rPr lang="en-CA" i="0" dirty="0">
                <a:solidFill>
                  <a:schemeClr val="bg1">
                    <a:alpha val="70000"/>
                  </a:schemeClr>
                </a:solidFill>
                <a:hlinkClick r:id="rId3"/>
              </a:rPr>
              <a:t>ademers@uwindsor.ca</a:t>
            </a:r>
            <a:endParaRPr lang="en-CA" i="0" dirty="0">
              <a:solidFill>
                <a:schemeClr val="bg1">
                  <a:alpha val="70000"/>
                </a:schemeClr>
              </a:solidFill>
            </a:endParaRPr>
          </a:p>
          <a:p>
            <a:endParaRPr lang="en-CA" i="0" dirty="0">
              <a:solidFill>
                <a:schemeClr val="bg1">
                  <a:alpha val="70000"/>
                </a:schemeClr>
              </a:solidFill>
            </a:endParaRPr>
          </a:p>
          <a:p>
            <a:r>
              <a:rPr lang="en-CA" i="0" dirty="0">
                <a:solidFill>
                  <a:schemeClr val="bg1">
                    <a:alpha val="70000"/>
                  </a:schemeClr>
                </a:solidFill>
              </a:rPr>
              <a:t>Get these slides by visiting my website!</a:t>
            </a:r>
          </a:p>
          <a:p>
            <a:r>
              <a:rPr lang="en-CA" i="0" dirty="0">
                <a:solidFill>
                  <a:schemeClr val="bg1">
                    <a:alpha val="70000"/>
                  </a:schemeClr>
                </a:solidFill>
                <a:hlinkClick r:id="rId4"/>
              </a:rPr>
              <a:t>https://www.uwindsor.ca/law/library/277/annette-demers-law-reference-librarian</a:t>
            </a:r>
            <a:endParaRPr lang="en-CA" i="0" dirty="0">
              <a:solidFill>
                <a:schemeClr val="bg1">
                  <a:alpha val="7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98EBA2-8794-C53B-95A8-8C12345FD2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2650" y="4431641"/>
            <a:ext cx="2450302" cy="242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19763"/>
      </p:ext>
    </p:extLst>
  </p:cSld>
  <p:clrMapOvr>
    <a:masterClrMapping/>
  </p:clrMapOvr>
</p:sld>
</file>

<file path=ppt/theme/theme1.xml><?xml version="1.0" encoding="utf-8"?>
<a:theme xmlns:a="http://schemas.openxmlformats.org/drawingml/2006/main" name="LeafVTI">
  <a:themeElements>
    <a:clrScheme name="AnalogousFromLightSeedLeftStep">
      <a:dk1>
        <a:srgbClr val="000000"/>
      </a:dk1>
      <a:lt1>
        <a:srgbClr val="FFFFFF"/>
      </a:lt1>
      <a:dk2>
        <a:srgbClr val="1B2F2C"/>
      </a:dk2>
      <a:lt2>
        <a:srgbClr val="F0F0F3"/>
      </a:lt2>
      <a:accent1>
        <a:srgbClr val="A7A259"/>
      </a:accent1>
      <a:accent2>
        <a:srgbClr val="D99147"/>
      </a:accent2>
      <a:accent3>
        <a:srgbClr val="E38379"/>
      </a:accent3>
      <a:accent4>
        <a:srgbClr val="DD5C85"/>
      </a:accent4>
      <a:accent5>
        <a:srgbClr val="E379C8"/>
      </a:accent5>
      <a:accent6>
        <a:srgbClr val="C95CDD"/>
      </a:accent6>
      <a:hlink>
        <a:srgbClr val="6C71B0"/>
      </a:hlink>
      <a:folHlink>
        <a:srgbClr val="7F7F7F"/>
      </a:folHlink>
    </a:clrScheme>
    <a:fontScheme name="Leaf">
      <a:majorFont>
        <a:latin typeface="Rockwell Nova Light"/>
        <a:ea typeface=""/>
        <a:cs typeface=""/>
      </a:majorFont>
      <a:minorFont>
        <a:latin typeface="Avenir Next LT Pro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fVTI" id="{AD13D32C-3873-4EF1-A28C-5D0E64FF0913}" vid="{0D2E0FD0-9C17-4337-BD21-33917FC300A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524D81515BFC4EA3B738390D7909D0" ma:contentTypeVersion="18" ma:contentTypeDescription="Create a new document." ma:contentTypeScope="" ma:versionID="deda977e55338cff072b741588a36eba">
  <xsd:schema xmlns:xsd="http://www.w3.org/2001/XMLSchema" xmlns:xs="http://www.w3.org/2001/XMLSchema" xmlns:p="http://schemas.microsoft.com/office/2006/metadata/properties" xmlns:ns2="e99db86d-2dc7-4aad-bf6a-0164c385ad79" xmlns:ns3="d07d9410-30ad-4703-a66c-e5fcc7bd61cc" targetNamespace="http://schemas.microsoft.com/office/2006/metadata/properties" ma:root="true" ma:fieldsID="d0055e8761c33ce3629c508f15649c7d" ns2:_="" ns3:_="">
    <xsd:import namespace="e99db86d-2dc7-4aad-bf6a-0164c385ad79"/>
    <xsd:import namespace="d07d9410-30ad-4703-a66c-e5fcc7bd61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9db86d-2dc7-4aad-bf6a-0164c385ad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9bee80c-1694-4361-82b6-5997d1554e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7d9410-30ad-4703-a66c-e5fcc7bd61cc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a167cc0-d687-4929-9ee4-c132212b6623}" ma:internalName="TaxCatchAll" ma:showField="CatchAllData" ma:web="d07d9410-30ad-4703-a66c-e5fcc7bd61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9db86d-2dc7-4aad-bf6a-0164c385ad79">
      <Terms xmlns="http://schemas.microsoft.com/office/infopath/2007/PartnerControls"/>
    </lcf76f155ced4ddcb4097134ff3c332f>
    <TaxCatchAll xmlns="d07d9410-30ad-4703-a66c-e5fcc7bd61cc" xsi:nil="true"/>
    <SharedWithUsers xmlns="d07d9410-30ad-4703-a66c-e5fcc7bd61cc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46CFC5-64BE-4ABB-8DD4-CE2849B2B8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9db86d-2dc7-4aad-bf6a-0164c385ad79"/>
    <ds:schemaRef ds:uri="d07d9410-30ad-4703-a66c-e5fcc7bd61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F55D9F-1098-438A-8E28-5C8C53E6C5C3}">
  <ds:schemaRefs>
    <ds:schemaRef ds:uri="http://purl.org/dc/dcmitype/"/>
    <ds:schemaRef ds:uri="d07d9410-30ad-4703-a66c-e5fcc7bd61cc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e99db86d-2dc7-4aad-bf6a-0164c385ad79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089EE3A-AD48-44F1-808D-81BF08779B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424</Words>
  <Application>Microsoft Office PowerPoint</Application>
  <PresentationFormat>Widescreen</PresentationFormat>
  <Paragraphs>108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Abadi Extra Light</vt:lpstr>
      <vt:lpstr>Arial</vt:lpstr>
      <vt:lpstr>Avenir Next LT Pro Light</vt:lpstr>
      <vt:lpstr>Rockwell Nova Light</vt:lpstr>
      <vt:lpstr>Wingdings</vt:lpstr>
      <vt:lpstr>LeafVTI</vt:lpstr>
      <vt:lpstr>TRANSnational Criminal Law Research</vt:lpstr>
      <vt:lpstr>Objectives</vt:lpstr>
      <vt:lpstr>Stay Organized</vt:lpstr>
      <vt:lpstr>Your Starting Point</vt:lpstr>
      <vt:lpstr>Reference Materials</vt:lpstr>
      <vt:lpstr>Reference Materials</vt:lpstr>
      <vt:lpstr>Books</vt:lpstr>
      <vt:lpstr>Journal ARticles</vt:lpstr>
      <vt:lpstr>Treaties</vt:lpstr>
      <vt:lpstr>United Nations DOcuments</vt:lpstr>
      <vt:lpstr>International  Judicial Decisions</vt:lpstr>
      <vt:lpstr>Locating Domestic Law from Other Jurisdictions</vt:lpstr>
      <vt:lpstr>Transnational Criminal Law Research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Annette Demers</dc:creator>
  <cp:lastModifiedBy>Annette Demers</cp:lastModifiedBy>
  <cp:revision>92</cp:revision>
  <cp:lastPrinted>2026-09-21T17:21:51Z</cp:lastPrinted>
  <dcterms:created xsi:type="dcterms:W3CDTF">2024-09-20T13:35:58Z</dcterms:created>
  <dcterms:modified xsi:type="dcterms:W3CDTF">2026-09-22T14:08:01Z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0x010100E8524D81515BFC4EA3B738390D7909D0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bool>false</vt:bool>
  </property>
</Properties>
</file>