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9" r:id="rId3"/>
    <p:sldId id="308" r:id="rId4"/>
    <p:sldId id="281" r:id="rId5"/>
    <p:sldId id="300" r:id="rId6"/>
    <p:sldId id="283" r:id="rId7"/>
    <p:sldId id="310" r:id="rId8"/>
    <p:sldId id="282" r:id="rId9"/>
    <p:sldId id="301" r:id="rId10"/>
    <p:sldId id="285" r:id="rId11"/>
    <p:sldId id="311" r:id="rId12"/>
    <p:sldId id="302" r:id="rId13"/>
    <p:sldId id="303" r:id="rId14"/>
    <p:sldId id="305" r:id="rId15"/>
    <p:sldId id="307" r:id="rId16"/>
    <p:sldId id="298" r:id="rId17"/>
    <p:sldId id="299" r:id="rId18"/>
    <p:sldId id="293" r:id="rId19"/>
    <p:sldId id="294" r:id="rId20"/>
    <p:sldId id="297"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77B18-25DB-4B3B-AADC-0FE390444C41}" v="31" dt="2023-10-20T18:18:46.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03"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F9541-F25E-40A0-849A-E08FD7F77981}"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EE24A-B55C-4B90-A48B-4B1325F9AF60}" type="slidenum">
              <a:rPr lang="en-US" smtClean="0"/>
              <a:t>‹#›</a:t>
            </a:fld>
            <a:endParaRPr lang="en-US"/>
          </a:p>
        </p:txBody>
      </p:sp>
    </p:spTree>
    <p:extLst>
      <p:ext uri="{BB962C8B-B14F-4D97-AF65-F5344CB8AC3E}">
        <p14:creationId xmlns:p14="http://schemas.microsoft.com/office/powerpoint/2010/main" val="289635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baseline="0" dirty="0">
                <a:solidFill>
                  <a:schemeClr val="tx1"/>
                </a:solidFill>
                <a:latin typeface="+mj-lt"/>
              </a:rPr>
              <a:t>The Truth and Reconciliation Commission of Canada (2015) called for all levels of government to commit to “eliminating the overrepresentation of Aboriginal people in custody over the next decade” (p. 172).</a:t>
            </a:r>
          </a:p>
          <a:p>
            <a:pPr lvl="1"/>
            <a:r>
              <a:rPr lang="en-US" sz="2400" dirty="0">
                <a:solidFill>
                  <a:schemeClr val="tx1"/>
                </a:solidFill>
                <a:latin typeface="+mj-lt"/>
              </a:rPr>
              <a:t>More than h</a:t>
            </a:r>
            <a:r>
              <a:rPr lang="en-US" sz="2400" b="0" i="0" u="none" strike="noStrike" baseline="0" dirty="0">
                <a:solidFill>
                  <a:schemeClr val="tx1"/>
                </a:solidFill>
                <a:latin typeface="+mj-lt"/>
              </a:rPr>
              <a:t>alfway through the problem is worsening – rates of Indigenous Peoples’ incarceration increasing unabated (Roberts &amp; Reid, 2017)</a:t>
            </a:r>
            <a:endParaRPr lang="en-US" sz="2400" dirty="0">
              <a:solidFill>
                <a:schemeClr val="tx1"/>
              </a:solidFill>
              <a:latin typeface="+mj-lt"/>
            </a:endParaRPr>
          </a:p>
          <a:p>
            <a:pPr marL="171450" indent="-171450">
              <a:buFont typeface="Arial" panose="020B0604020202020204" pitchFamily="34" charset="0"/>
              <a:buChar char="•"/>
            </a:pPr>
            <a:r>
              <a:rPr lang="en-US" b="0" i="0" u="none" strike="noStrike" baseline="0" dirty="0">
                <a:solidFill>
                  <a:schemeClr val="tx1"/>
                </a:solidFill>
                <a:latin typeface="+mj-lt"/>
              </a:rPr>
              <a:t>Arguably, systemic racism is the problem (Marques &amp; </a:t>
            </a:r>
            <a:r>
              <a:rPr lang="en-US" b="0" i="0" u="none" strike="noStrike" baseline="0" dirty="0" err="1">
                <a:solidFill>
                  <a:schemeClr val="tx1"/>
                </a:solidFill>
                <a:latin typeface="+mj-lt"/>
              </a:rPr>
              <a:t>Monchalin</a:t>
            </a:r>
            <a:r>
              <a:rPr lang="en-US" b="0" i="0" u="none" strike="noStrike" baseline="0" dirty="0">
                <a:solidFill>
                  <a:schemeClr val="tx1"/>
                </a:solidFill>
                <a:latin typeface="+mj-lt"/>
              </a:rPr>
              <a:t>, 2020; </a:t>
            </a:r>
            <a:r>
              <a:rPr lang="en-US" b="0" i="0" u="none" strike="noStrike" baseline="0" dirty="0" err="1">
                <a:solidFill>
                  <a:schemeClr val="tx1"/>
                </a:solidFill>
                <a:latin typeface="+mj-lt"/>
              </a:rPr>
              <a:t>Sandulescu</a:t>
            </a:r>
            <a:r>
              <a:rPr lang="en-US" b="0" i="0" u="none" strike="noStrike" baseline="0" dirty="0">
                <a:solidFill>
                  <a:schemeClr val="tx1"/>
                </a:solidFill>
                <a:latin typeface="+mj-lt"/>
              </a:rPr>
              <a:t>, 2021)</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mj-lt"/>
              </a:rPr>
              <a:t>L</a:t>
            </a:r>
            <a:r>
              <a:rPr lang="en-US" sz="1200" b="0" i="0" u="none" strike="noStrike" baseline="0" dirty="0">
                <a:solidFill>
                  <a:srgbClr val="000000"/>
                </a:solidFill>
                <a:latin typeface="+mj-lt"/>
              </a:rPr>
              <a:t>iterature related to racial profiling and over-policing is quite limited in Canada, especially as it relates to Indigenous Peoples</a:t>
            </a:r>
            <a:endParaRPr lang="en-US" sz="1200" b="0" i="0" u="none" strike="noStrike" baseline="0" dirty="0">
              <a:solidFill>
                <a:schemeClr val="tx1"/>
              </a:solidFill>
              <a:latin typeface="+mj-lt"/>
            </a:endParaRPr>
          </a:p>
          <a:p>
            <a:pPr marL="174708" indent="-174708">
              <a:buFont typeface="Arial" panose="020B0604020202020204" pitchFamily="34" charset="0"/>
              <a:buChar char="•"/>
            </a:pPr>
            <a:r>
              <a:rPr lang="en-US" sz="1800" b="0" i="0" u="none" strike="noStrike" baseline="0" dirty="0">
                <a:solidFill>
                  <a:srgbClr val="000000"/>
                </a:solidFill>
                <a:latin typeface="Minion Pro"/>
              </a:rPr>
              <a:t>&amp; despite the commitment of social work to the pursuit of social and the “verifiable existence of systemic discrimination and enduring racist attitudes among police officers” (Jackson, </a:t>
            </a:r>
            <a:r>
              <a:rPr lang="en-US" sz="1800" b="0" i="0" u="none" strike="noStrike" baseline="0" dirty="0">
                <a:solidFill>
                  <a:srgbClr val="00007F"/>
                </a:solidFill>
                <a:latin typeface="Minion Pro"/>
              </a:rPr>
              <a:t>2015</a:t>
            </a:r>
            <a:r>
              <a:rPr lang="en-US" sz="1800" b="0" i="0" u="none" strike="noStrike" baseline="0" dirty="0">
                <a:solidFill>
                  <a:srgbClr val="000000"/>
                </a:solidFill>
                <a:latin typeface="Minion Pro"/>
              </a:rPr>
              <a:t>, p. 938) especially toward Indigenous Peoples, very little social work research has been conducted on racial profiling by police (Giwa et al., </a:t>
            </a:r>
            <a:r>
              <a:rPr lang="en-US" sz="1800" b="0" i="0" u="none" strike="noStrike" baseline="0" dirty="0">
                <a:solidFill>
                  <a:srgbClr val="00007F"/>
                </a:solidFill>
                <a:latin typeface="Minion Pro"/>
              </a:rPr>
              <a:t>2020</a:t>
            </a:r>
            <a:r>
              <a:rPr lang="en-US" sz="1800" b="0" i="0" u="none" strike="noStrike" baseline="0" dirty="0">
                <a:solidFill>
                  <a:srgbClr val="000000"/>
                </a:solidFill>
                <a:latin typeface="Minion Pro"/>
              </a:rPr>
              <a:t>). </a:t>
            </a:r>
          </a:p>
          <a:p>
            <a:pPr marL="174708" indent="-174708">
              <a:buFont typeface="Arial" panose="020B0604020202020204" pitchFamily="34" charset="0"/>
              <a:buChar char="•"/>
            </a:pPr>
            <a:r>
              <a:rPr lang="en-US" sz="1800" b="0" i="0" u="none" strike="noStrike" baseline="0" dirty="0">
                <a:solidFill>
                  <a:srgbClr val="000000"/>
                </a:solidFill>
                <a:latin typeface="Minion Pro"/>
              </a:rPr>
              <a:t>For at least a century, scholars have been investigating the roles of social work and social service collaborations with police (Patterson &amp; Swan, </a:t>
            </a:r>
            <a:r>
              <a:rPr lang="en-US" sz="1800" b="0" i="0" u="none" strike="noStrike" baseline="0" dirty="0">
                <a:solidFill>
                  <a:srgbClr val="00007F"/>
                </a:solidFill>
                <a:latin typeface="Minion Pro"/>
              </a:rPr>
              <a:t>2019</a:t>
            </a:r>
            <a:r>
              <a:rPr lang="en-US" sz="1800" b="0" i="0" u="none" strike="noStrike" baseline="0" dirty="0">
                <a:solidFill>
                  <a:srgbClr val="000000"/>
                </a:solidFill>
                <a:latin typeface="Minion Pro"/>
              </a:rPr>
              <a:t>). Through the years various models of police-social worker collaborations have been proposed. However, these police-social work collaborations often involve coercive and punitive practices, especially toward Indigenous and Black people (Jacobs et al., </a:t>
            </a:r>
            <a:r>
              <a:rPr lang="en-US" sz="1800" b="0" i="0" u="none" strike="noStrike" baseline="0" dirty="0">
                <a:solidFill>
                  <a:srgbClr val="00007F"/>
                </a:solidFill>
                <a:latin typeface="Minion Pro"/>
              </a:rPr>
              <a:t>2021</a:t>
            </a:r>
            <a:r>
              <a:rPr lang="en-US" sz="1800" b="0" i="0" u="none" strike="noStrike" baseline="0" dirty="0">
                <a:solidFill>
                  <a:srgbClr val="000000"/>
                </a:solidFill>
                <a:latin typeface="Minion Pro"/>
              </a:rPr>
              <a:t>). </a:t>
            </a:r>
          </a:p>
          <a:p>
            <a:pPr marL="174708" indent="-174708">
              <a:buFont typeface="Arial" panose="020B0604020202020204" pitchFamily="34" charset="0"/>
              <a:buChar char="•"/>
            </a:pPr>
            <a:r>
              <a:rPr lang="en-US" sz="1800" b="0" i="0" u="none" strike="noStrike" baseline="0" dirty="0">
                <a:solidFill>
                  <a:srgbClr val="000000"/>
                </a:solidFill>
                <a:latin typeface="Minion Pro"/>
              </a:rPr>
              <a:t>Recently, social work scholars have argued that the profession should move away from these collaborations, calling for defunding of police and further investments in social welfare policies and practices (Jacobs et al., </a:t>
            </a:r>
            <a:r>
              <a:rPr lang="en-US" sz="1800" b="0" i="0" u="none" strike="noStrike" baseline="0" dirty="0">
                <a:solidFill>
                  <a:srgbClr val="00007F"/>
                </a:solidFill>
                <a:latin typeface="Minion Pro"/>
              </a:rPr>
              <a:t>2021</a:t>
            </a:r>
            <a:r>
              <a:rPr lang="en-US" sz="1800" b="0" i="0" u="none" strike="noStrike" baseline="0" dirty="0">
                <a:solidFill>
                  <a:srgbClr val="000000"/>
                </a:solidFill>
                <a:latin typeface="Minion Pro"/>
              </a:rPr>
              <a:t>). </a:t>
            </a:r>
          </a:p>
          <a:p>
            <a:pPr marL="174708" indent="-174708">
              <a:buFont typeface="Arial" panose="020B0604020202020204" pitchFamily="34" charset="0"/>
              <a:buChar char="•"/>
            </a:pPr>
            <a:r>
              <a:rPr lang="en-US" sz="1800" b="0" i="0" u="none" strike="noStrike" baseline="0" dirty="0">
                <a:solidFill>
                  <a:srgbClr val="000000"/>
                </a:solidFill>
                <a:latin typeface="Minion Pro"/>
              </a:rPr>
              <a:t>The current study provides support for this call to defund police and further invest in anti-oppressive, community-based social welfare programs such as those outlined by Jacobs et al. (</a:t>
            </a:r>
            <a:r>
              <a:rPr lang="en-US" sz="1800" b="0" i="0" u="none" strike="noStrike" baseline="0" dirty="0">
                <a:solidFill>
                  <a:srgbClr val="00007F"/>
                </a:solidFill>
                <a:latin typeface="Minion Pro"/>
              </a:rPr>
              <a:t>2021</a:t>
            </a:r>
            <a:r>
              <a:rPr lang="en-US" sz="1800" b="0" i="0" u="none" strike="noStrike" baseline="0" dirty="0">
                <a:solidFill>
                  <a:srgbClr val="000000"/>
                </a:solidFill>
                <a:latin typeface="Minion Pro"/>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Minion Pro"/>
              </a:rPr>
              <a:t>Given negative effects of discrimination faced by Indigenous and other racialized people, </a:t>
            </a:r>
            <a:r>
              <a:rPr lang="en-US" sz="1800" dirty="0">
                <a:solidFill>
                  <a:srgbClr val="000000"/>
                </a:solidFill>
                <a:latin typeface="Minion Pro"/>
              </a:rPr>
              <a:t>s</a:t>
            </a:r>
            <a:r>
              <a:rPr lang="en-US" sz="1800" b="0" i="0" u="none" strike="noStrike" baseline="0" dirty="0">
                <a:solidFill>
                  <a:srgbClr val="000000"/>
                </a:solidFill>
                <a:latin typeface="Minion Pro"/>
              </a:rPr>
              <a:t>ocial work educators must work to facilitate students’ understandings of these issues and promote the importance of social justice and advocacy work.</a:t>
            </a:r>
          </a:p>
          <a:p>
            <a:pPr lvl="1"/>
            <a:r>
              <a:rPr lang="en-US" dirty="0"/>
              <a:t>Educate students about how to influence social policies, including policing policies</a:t>
            </a:r>
          </a:p>
          <a:p>
            <a:r>
              <a:rPr lang="en-US" sz="1800" b="1" i="0" u="none" strike="noStrike" baseline="0" dirty="0">
                <a:solidFill>
                  <a:srgbClr val="000000"/>
                </a:solidFill>
                <a:latin typeface="Minion Pro"/>
              </a:rPr>
              <a:t>beyond educating students, </a:t>
            </a:r>
            <a:r>
              <a:rPr lang="en-US" sz="1800" b="0" i="0" u="none" strike="noStrike" baseline="0" dirty="0">
                <a:solidFill>
                  <a:srgbClr val="000000"/>
                </a:solidFill>
                <a:latin typeface="Minion Pro"/>
              </a:rPr>
              <a:t>we must take on social justice and advocacy roles in the communities we serve</a:t>
            </a:r>
          </a:p>
          <a:p>
            <a:r>
              <a:rPr lang="en-US" sz="1800" b="0" i="0" u="none" strike="noStrike" baseline="0" dirty="0">
                <a:solidFill>
                  <a:srgbClr val="000000"/>
                </a:solidFill>
                <a:latin typeface="Minion Pro"/>
              </a:rPr>
              <a:t>important that social work scholars continue this work to work toward exposing and ending these discriminatory practices </a:t>
            </a:r>
            <a:endParaRPr lang="en-US" sz="1800" dirty="0">
              <a:solidFill>
                <a:srgbClr val="000000"/>
              </a:solidFill>
              <a:latin typeface="Minion Pro"/>
            </a:endParaRPr>
          </a:p>
          <a:p>
            <a:r>
              <a:rPr lang="en-US" sz="1800" b="0" i="0" u="none" strike="noStrike" baseline="0" dirty="0">
                <a:solidFill>
                  <a:srgbClr val="000000"/>
                </a:solidFill>
                <a:latin typeface="Minion Pro"/>
              </a:rPr>
              <a:t>important for social work practitioners to recognize and attend to the negative impacts of racial profiling and over-policing on clients’ health-related, social, and economic well-being </a:t>
            </a:r>
            <a:endParaRPr lang="en-US" dirty="0"/>
          </a:p>
          <a:p>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15</a:t>
            </a:fld>
            <a:endParaRPr lang="en-US"/>
          </a:p>
        </p:txBody>
      </p:sp>
    </p:spTree>
    <p:extLst>
      <p:ext uri="{BB962C8B-B14F-4D97-AF65-F5344CB8AC3E}">
        <p14:creationId xmlns:p14="http://schemas.microsoft.com/office/powerpoint/2010/main" val="314179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Greater attention must be paid, and action taken to mitigate the role that racial profiling and over-policing play in contributing to the overrepresentation of Indigenous Peoples across the Canadian criminal legal system.</a:t>
            </a:r>
          </a:p>
          <a:p>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16</a:t>
            </a:fld>
            <a:endParaRPr lang="en-US"/>
          </a:p>
        </p:txBody>
      </p:sp>
    </p:spTree>
    <p:extLst>
      <p:ext uri="{BB962C8B-B14F-4D97-AF65-F5344CB8AC3E}">
        <p14:creationId xmlns:p14="http://schemas.microsoft.com/office/powerpoint/2010/main" val="338199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20</a:t>
            </a:fld>
            <a:endParaRPr lang="en-US"/>
          </a:p>
        </p:txBody>
      </p:sp>
    </p:spTree>
    <p:extLst>
      <p:ext uri="{BB962C8B-B14F-4D97-AF65-F5344CB8AC3E}">
        <p14:creationId xmlns:p14="http://schemas.microsoft.com/office/powerpoint/2010/main" val="237051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j-lt"/>
              </a:rPr>
              <a:t>L</a:t>
            </a:r>
            <a:r>
              <a:rPr lang="en-US" sz="1200" b="0" i="0" u="none" strike="noStrike" baseline="0" dirty="0">
                <a:solidFill>
                  <a:srgbClr val="000000"/>
                </a:solidFill>
                <a:latin typeface="+mj-lt"/>
              </a:rPr>
              <a:t>iterature related to racial profiling and over-policing is quite limited in Canada, especially as it relates to Indigenous Peoples</a:t>
            </a:r>
            <a:endParaRPr lang="en-US" sz="1200" b="0" i="0" u="none" strike="noStrike" baseline="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inion Pro"/>
              </a:rPr>
              <a:t>Over-policing, arguably driven by racial profiling, understood as a situation in which the police focus more on the activities of one group as probable offenders over that of others who are considered less likely to commit crimes (</a:t>
            </a:r>
            <a:r>
              <a:rPr lang="en-US" sz="1200" b="0" i="0" u="none" strike="noStrike" baseline="0" dirty="0" err="1">
                <a:solidFill>
                  <a:srgbClr val="000000"/>
                </a:solidFill>
                <a:latin typeface="Minion Pro"/>
              </a:rPr>
              <a:t>Monchalin</a:t>
            </a:r>
            <a:r>
              <a:rPr lang="en-US" sz="1200" b="0" i="0" u="none" strike="noStrike" baseline="0" dirty="0">
                <a:solidFill>
                  <a:srgbClr val="000000"/>
                </a:solidFill>
                <a:latin typeface="Minion Pro"/>
              </a:rPr>
              <a:t>, </a:t>
            </a:r>
            <a:r>
              <a:rPr lang="en-US" sz="1200" b="0" i="0" u="none" strike="noStrike" baseline="0" dirty="0">
                <a:solidFill>
                  <a:srgbClr val="00007F"/>
                </a:solidFill>
                <a:latin typeface="Minion Pro"/>
              </a:rPr>
              <a:t>2016</a:t>
            </a:r>
            <a:r>
              <a:rPr lang="en-US" sz="1200" b="0" i="0" u="none" strike="noStrike" baseline="0" dirty="0">
                <a:solidFill>
                  <a:srgbClr val="000000"/>
                </a:solidFill>
                <a:latin typeface="Minion Pro"/>
              </a:rPr>
              <a:t>)</a:t>
            </a:r>
          </a:p>
          <a:p>
            <a:r>
              <a:rPr lang="en-US" sz="1200" b="0" i="0" u="none" strike="noStrike" baseline="0" dirty="0">
                <a:solidFill>
                  <a:srgbClr val="000000"/>
                </a:solidFill>
                <a:latin typeface="Minion Pro"/>
              </a:rPr>
              <a:t>First Canadian study to examine racial profiling was conducted on behalf of Kingston Police in 2005 </a:t>
            </a:r>
            <a:r>
              <a:rPr lang="en-US" sz="1200" dirty="0">
                <a:solidFill>
                  <a:srgbClr val="000000"/>
                </a:solidFill>
                <a:latin typeface="Minion Pro"/>
              </a:rPr>
              <a:t>(Giwa et al., 2020)</a:t>
            </a:r>
            <a:r>
              <a:rPr lang="en-US" sz="1200" b="0" i="0" u="none" strike="noStrike" baseline="0" dirty="0">
                <a:solidFill>
                  <a:srgbClr val="000000"/>
                </a:solidFill>
                <a:latin typeface="Minion Pro"/>
              </a:rPr>
              <a:t> – found Indigenous Peoples almost 1.5x more likely to be stopped by police (Wortley &amp; Marshall, 2005)</a:t>
            </a:r>
          </a:p>
          <a:p>
            <a:r>
              <a:rPr lang="en-US" sz="1200" dirty="0">
                <a:solidFill>
                  <a:srgbClr val="000000"/>
                </a:solidFill>
                <a:latin typeface="Minion Pro"/>
              </a:rPr>
              <a:t>Investigative report by CBC found in Edmonton, Alberta, Indigenous women were 10x more likely to be randomly stopped by police (</a:t>
            </a:r>
            <a:r>
              <a:rPr lang="en-US" sz="1200" dirty="0" err="1">
                <a:solidFill>
                  <a:srgbClr val="000000"/>
                </a:solidFill>
                <a:latin typeface="Minion Pro"/>
              </a:rPr>
              <a:t>Huncar</a:t>
            </a:r>
            <a:r>
              <a:rPr lang="en-US" sz="1200" dirty="0">
                <a:solidFill>
                  <a:srgbClr val="000000"/>
                </a:solidFill>
                <a:latin typeface="Minion Pro"/>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chemeClr val="tx1"/>
                </a:solidFill>
                <a:latin typeface="+mj-lt"/>
              </a:rPr>
              <a:t>In the USA, mounting empirical evidence suggests a relationship between neighborhood or community characteristics, specifically ethnic and/or racial composition, and police decisions to arrest or stop people – no such studies in Canada</a:t>
            </a:r>
            <a:endParaRPr lang="en-US"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the purpose of this study was to e</a:t>
            </a:r>
            <a:r>
              <a:rPr lang="en-US" sz="1200" dirty="0"/>
              <a:t>xamine the associations between individual- and community-level factors, as well as their interactions, with arrest by police</a:t>
            </a:r>
          </a:p>
          <a:p>
            <a:endParaRPr lang="en-US" b="1" dirty="0"/>
          </a:p>
        </p:txBody>
      </p:sp>
      <p:sp>
        <p:nvSpPr>
          <p:cNvPr id="4" name="Slide Number Placeholder 3"/>
          <p:cNvSpPr>
            <a:spLocks noGrp="1"/>
          </p:cNvSpPr>
          <p:nvPr>
            <p:ph type="sldNum" sz="quarter" idx="5"/>
          </p:nvPr>
        </p:nvSpPr>
        <p:spPr/>
        <p:txBody>
          <a:bodyPr/>
          <a:lstStyle/>
          <a:p>
            <a:fld id="{C9EEE24A-B55C-4B90-A48B-4B1325F9AF60}" type="slidenum">
              <a:rPr lang="en-US" smtClean="0"/>
              <a:t>4</a:t>
            </a:fld>
            <a:endParaRPr lang="en-US"/>
          </a:p>
        </p:txBody>
      </p:sp>
    </p:spTree>
    <p:extLst>
      <p:ext uri="{BB962C8B-B14F-4D97-AF65-F5344CB8AC3E}">
        <p14:creationId xmlns:p14="http://schemas.microsoft.com/office/powerpoint/2010/main" val="383364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70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inion Pro"/>
              </a:rPr>
              <a:t>Hypotheses were tested using the 34th iteration of Canada’s General Social Survey – Victimization ([GSS]; Statistics Canada, </a:t>
            </a:r>
            <a:r>
              <a:rPr lang="en-US" sz="1800" b="0" i="0" u="none" strike="noStrike" baseline="0" dirty="0">
                <a:solidFill>
                  <a:srgbClr val="00007F"/>
                </a:solidFill>
                <a:latin typeface="Minion Pro"/>
              </a:rPr>
              <a:t>2019b</a:t>
            </a:r>
            <a:r>
              <a:rPr lang="en-US" sz="1800" b="0" i="0" u="none" strike="noStrike" baseline="0" dirty="0">
                <a:solidFill>
                  <a:srgbClr val="000000"/>
                </a:solidFill>
                <a:latin typeface="Minion Pro"/>
              </a:rPr>
              <a:t>). </a:t>
            </a:r>
          </a:p>
          <a:p>
            <a:r>
              <a:rPr lang="en-US" sz="1800" b="0" i="0" u="none" strike="noStrike" baseline="0" dirty="0">
                <a:solidFill>
                  <a:srgbClr val="000000"/>
                </a:solidFill>
                <a:latin typeface="Minion Pro"/>
              </a:rPr>
              <a:t>Data from this 2019/2020 iteration are restricted and only available for analysis at Statistics Canada’s Research Data Centers (Cotter, </a:t>
            </a:r>
            <a:r>
              <a:rPr lang="en-US" sz="1800" b="0" i="0" u="none" strike="noStrike" baseline="0" dirty="0">
                <a:solidFill>
                  <a:srgbClr val="00007F"/>
                </a:solidFill>
                <a:latin typeface="Minion Pro"/>
              </a:rPr>
              <a:t>2021</a:t>
            </a:r>
            <a:r>
              <a:rPr lang="en-US" sz="1800" b="0" i="0" u="none" strike="noStrike" baseline="0" dirty="0">
                <a:solidFill>
                  <a:srgbClr val="000000"/>
                </a:solidFill>
                <a:latin typeface="Minion Pro"/>
              </a:rPr>
              <a:t>). </a:t>
            </a:r>
          </a:p>
          <a:p>
            <a:r>
              <a:rPr lang="en-US" b="0" i="0" u="none" strike="noStrike" baseline="0" dirty="0">
                <a:solidFill>
                  <a:schemeClr val="tx1"/>
                </a:solidFill>
                <a:latin typeface="+mj-lt"/>
              </a:rPr>
              <a:t>Hypotheses were tested using the 34th iteration of Canada’s General Social Survey – Victimization ([GSS]; Statistics Canada, 2019b</a:t>
            </a:r>
            <a:r>
              <a:rPr lang="en-US" b="0" i="0" u="none" strike="noStrike" baseline="0" dirty="0">
                <a:solidFill>
                  <a:srgbClr val="000000"/>
                </a:solidFill>
                <a:latin typeface="+mj-lt"/>
              </a:rPr>
              <a:t>) </a:t>
            </a:r>
          </a:p>
          <a:p>
            <a:r>
              <a:rPr lang="en-US" dirty="0">
                <a:solidFill>
                  <a:srgbClr val="000000"/>
                </a:solidFill>
                <a:latin typeface="+mj-lt"/>
              </a:rPr>
              <a:t>Random sample of non-institutionalized residents of Canada, 15 years and older</a:t>
            </a:r>
          </a:p>
          <a:p>
            <a:pPr lvl="1"/>
            <a:r>
              <a:rPr lang="en-US" sz="2400" b="0" i="0" u="none" strike="noStrike" baseline="0" dirty="0">
                <a:solidFill>
                  <a:srgbClr val="000000"/>
                </a:solidFill>
                <a:latin typeface="+mj-lt"/>
              </a:rPr>
              <a:t>W</a:t>
            </a:r>
            <a:r>
              <a:rPr lang="en-US" sz="2400" b="0" i="0" u="none" strike="noStrike" baseline="0" dirty="0">
                <a:solidFill>
                  <a:schemeClr val="tx1"/>
                </a:solidFill>
                <a:latin typeface="+mj-lt"/>
              </a:rPr>
              <a:t>eighted by age and gender (unweighted to test interaction effects)</a:t>
            </a:r>
          </a:p>
          <a:p>
            <a:r>
              <a:rPr lang="en-US" b="0" i="0" u="none" strike="noStrike" baseline="0" dirty="0">
                <a:solidFill>
                  <a:srgbClr val="000000"/>
                </a:solidFill>
                <a:latin typeface="+mj-lt"/>
              </a:rPr>
              <a:t>To test community-level hypotheses, data from the 2016 Canadian census were linked to the GSS individual-level data using dissemination area (DA) codes – DA codes were preferred because they are the smallest geographic unit available via the census for analysis (400-700 people I each areal unit/community)</a:t>
            </a:r>
          </a:p>
          <a:p>
            <a:r>
              <a:rPr lang="en-US" b="0" i="0" u="none" strike="noStrike" baseline="0" dirty="0">
                <a:solidFill>
                  <a:srgbClr val="000000"/>
                </a:solidFill>
                <a:latin typeface="+mj-lt"/>
              </a:rPr>
              <a:t>Territories had to be excluded from analysis because they did not include the DA codes necessary to join the GSS and census databases</a:t>
            </a:r>
            <a:endParaRPr lang="en-US" b="0" i="0" u="none" strike="noStrike" baseline="0" dirty="0">
              <a:solidFill>
                <a:schemeClr val="tx1"/>
              </a:solidFill>
              <a:latin typeface="+mj-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62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inion Pro"/>
              </a:rPr>
              <a:t>unweighted sample of 16,806 respondents </a:t>
            </a:r>
            <a:br>
              <a:rPr lang="en-US" sz="1800" b="0" i="0" u="none" strike="noStrike" baseline="0" dirty="0">
                <a:solidFill>
                  <a:srgbClr val="000000"/>
                </a:solidFill>
                <a:latin typeface="Minion Pro"/>
              </a:rPr>
            </a:br>
            <a:endParaRPr lang="en-US" sz="1800" b="0" i="0" u="none" strike="noStrike" baseline="0" dirty="0">
              <a:solidFill>
                <a:srgbClr val="000000"/>
              </a:solidFill>
              <a:latin typeface="Minion Pro"/>
            </a:endParaRPr>
          </a:p>
          <a:p>
            <a:endParaRPr lang="en-US" sz="1800" b="0" i="0" u="none" strike="noStrike" baseline="0" dirty="0">
              <a:solidFill>
                <a:srgbClr val="000000"/>
              </a:solidFill>
              <a:latin typeface="Minion Pro"/>
            </a:endParaRPr>
          </a:p>
          <a:p>
            <a:r>
              <a:rPr lang="en-US" sz="1800" b="0" i="0" u="none" strike="noStrike" baseline="0" dirty="0">
                <a:solidFill>
                  <a:srgbClr val="000000"/>
                </a:solidFill>
                <a:latin typeface="Minion Pro"/>
              </a:rPr>
              <a:t>All study variables had less than 3% missing data, and Little’s (</a:t>
            </a:r>
            <a:r>
              <a:rPr lang="en-US" sz="1800" b="0" i="0" u="none" strike="noStrike" baseline="0" dirty="0">
                <a:solidFill>
                  <a:srgbClr val="00007F"/>
                </a:solidFill>
                <a:latin typeface="Minion Pro"/>
              </a:rPr>
              <a:t>1988</a:t>
            </a:r>
            <a:r>
              <a:rPr lang="en-US" sz="1800" b="0" i="0" u="none" strike="noStrike" baseline="0" dirty="0">
                <a:solidFill>
                  <a:srgbClr val="000000"/>
                </a:solidFill>
                <a:latin typeface="Minion Pro"/>
              </a:rPr>
              <a:t>) missing completely at random test determined that missing data were indeed randomly distributed (</a:t>
            </a:r>
            <a:r>
              <a:rPr lang="en-US" sz="1800" b="0" i="1" u="none" strike="noStrike" baseline="0" dirty="0">
                <a:solidFill>
                  <a:srgbClr val="000000"/>
                </a:solidFill>
                <a:latin typeface="Minion Pro"/>
              </a:rPr>
              <a:t>χ</a:t>
            </a:r>
            <a:r>
              <a:rPr lang="en-US" sz="1800" b="0" i="0" u="none" strike="noStrike" baseline="0" dirty="0">
                <a:solidFill>
                  <a:srgbClr val="000000"/>
                </a:solidFill>
                <a:latin typeface="Minion Pro"/>
              </a:rPr>
              <a:t>2 [1] = 3.20, </a:t>
            </a:r>
            <a:r>
              <a:rPr lang="en-US" sz="1800" b="0" i="1" u="none" strike="noStrike" baseline="0" dirty="0">
                <a:solidFill>
                  <a:srgbClr val="000000"/>
                </a:solidFill>
                <a:latin typeface="Minion Pro"/>
              </a:rPr>
              <a:t>p </a:t>
            </a:r>
            <a:r>
              <a:rPr lang="en-US" sz="1800" b="0" i="0" u="none" strike="noStrike" baseline="0" dirty="0">
                <a:solidFill>
                  <a:srgbClr val="000000"/>
                </a:solidFill>
                <a:latin typeface="Minion Pro"/>
              </a:rPr>
              <a:t>= .07). Thus, missing data were deleted listwise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a:rPr>
              <a:t>Indigenous Peoples = 4.2%; non-Indigenous White = 95.8%</a:t>
            </a:r>
          </a:p>
          <a:p>
            <a:r>
              <a:rPr lang="en-US" sz="1800" b="0" i="0" u="none" strike="noStrike" baseline="0" dirty="0">
                <a:solidFill>
                  <a:srgbClr val="000000"/>
                </a:solidFill>
                <a:latin typeface="Myriad Pro"/>
              </a:rPr>
              <a:t>All between-ethnic group differences were statistically significant, Pearson’s </a:t>
            </a:r>
            <a:r>
              <a:rPr lang="en-US" sz="1800" b="0" i="1" u="none" strike="noStrike" baseline="0" dirty="0">
                <a:solidFill>
                  <a:srgbClr val="000000"/>
                </a:solidFill>
                <a:latin typeface="Myriad Pro"/>
              </a:rPr>
              <a:t>χ</a:t>
            </a:r>
            <a:r>
              <a:rPr lang="en-US" sz="1800" b="0" i="0" u="none" strike="noStrike" baseline="0" dirty="0">
                <a:solidFill>
                  <a:srgbClr val="000000"/>
                </a:solidFill>
                <a:latin typeface="Myriad Pro"/>
              </a:rPr>
              <a:t>2 test, </a:t>
            </a:r>
            <a:r>
              <a:rPr lang="en-US" sz="1800" b="0" i="1" u="none" strike="noStrike" baseline="0" dirty="0">
                <a:solidFill>
                  <a:srgbClr val="000000"/>
                </a:solidFill>
                <a:latin typeface="Myriad Pro"/>
              </a:rPr>
              <a:t>p </a:t>
            </a:r>
            <a:r>
              <a:rPr lang="en-US" sz="1800" b="0" i="0" u="none" strike="noStrike" baseline="0" dirty="0">
                <a:solidFill>
                  <a:srgbClr val="000000"/>
                </a:solidFill>
                <a:latin typeface="Myriad Pro"/>
              </a:rPr>
              <a:t>&lt; .05. </a:t>
            </a:r>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11</a:t>
            </a:fld>
            <a:endParaRPr lang="en-US"/>
          </a:p>
        </p:txBody>
      </p:sp>
    </p:spTree>
    <p:extLst>
      <p:ext uri="{BB962C8B-B14F-4D97-AF65-F5344CB8AC3E}">
        <p14:creationId xmlns:p14="http://schemas.microsoft.com/office/powerpoint/2010/main" val="345905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Covariates for clarity here, but they are included in models (age, marital status, highest level of education, &amp; neighbourhood crime)</a:t>
            </a:r>
          </a:p>
        </p:txBody>
      </p:sp>
      <p:sp>
        <p:nvSpPr>
          <p:cNvPr id="4" name="Slide Number Placeholder 3"/>
          <p:cNvSpPr>
            <a:spLocks noGrp="1"/>
          </p:cNvSpPr>
          <p:nvPr>
            <p:ph type="sldNum" sz="quarter" idx="5"/>
          </p:nvPr>
        </p:nvSpPr>
        <p:spPr/>
        <p:txBody>
          <a:bodyPr/>
          <a:lstStyle/>
          <a:p>
            <a:fld id="{C9EEE24A-B55C-4B90-A48B-4B1325F9AF60}" type="slidenum">
              <a:rPr lang="en-US" smtClean="0"/>
              <a:t>12</a:t>
            </a:fld>
            <a:endParaRPr lang="en-US"/>
          </a:p>
        </p:txBody>
      </p:sp>
    </p:spTree>
    <p:extLst>
      <p:ext uri="{BB962C8B-B14F-4D97-AF65-F5344CB8AC3E}">
        <p14:creationId xmlns:p14="http://schemas.microsoft.com/office/powerpoint/2010/main" val="99309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Note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All interaction tests and within strata depictions of the interaction were adjusted for all other variables in the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13</a:t>
            </a:fld>
            <a:endParaRPr lang="en-US"/>
          </a:p>
        </p:txBody>
      </p:sp>
    </p:spTree>
    <p:extLst>
      <p:ext uri="{BB962C8B-B14F-4D97-AF65-F5344CB8AC3E}">
        <p14:creationId xmlns:p14="http://schemas.microsoft.com/office/powerpoint/2010/main" val="204686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EE24A-B55C-4B90-A48B-4B1325F9AF60}" type="slidenum">
              <a:rPr lang="en-US" smtClean="0"/>
              <a:t>14</a:t>
            </a:fld>
            <a:endParaRPr lang="en-US"/>
          </a:p>
        </p:txBody>
      </p:sp>
    </p:spTree>
    <p:extLst>
      <p:ext uri="{BB962C8B-B14F-4D97-AF65-F5344CB8AC3E}">
        <p14:creationId xmlns:p14="http://schemas.microsoft.com/office/powerpoint/2010/main" val="31028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9776-9712-D70B-C1C2-065824433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DF474-2CA1-453A-26CE-2E79AEF26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FFAA53-F131-3419-6D88-68F4438E1E80}"/>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E9208088-FBD5-0896-FEB6-97568CE23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EE2C-6B30-86A3-C161-3CEF6EB635FC}"/>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234903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E12C-F19D-F106-2484-C295EBEA2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D0A92-A6E1-8D12-23DF-69053B2DC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B94AF-3D67-587C-D8C5-4EB06D1DEDC4}"/>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5CBD374E-11DA-9C14-2F8C-157BD2FA4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31913-E84B-E19E-A870-6E7FC3E25A04}"/>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255144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350AE8-9209-91B7-366D-3F4AA66F8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2FE2C-C4C5-9F13-F04B-E333A9555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74C7F-702F-EE13-4839-A4DA855B6B26}"/>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111F30EA-35B1-BE32-9F0E-F58D6D9C7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F6840-F82F-AE01-94BB-371C895A97C4}"/>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191101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08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98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282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26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303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35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48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AA08-E4C5-5A95-0B38-D31E268C3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9D318-ABCF-4F34-ADBB-4BC79362F8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D8473-8089-4995-4744-3242FBB2B82B}"/>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2A8AB2CB-DA83-D8FB-D10F-DFC0BF9B5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E7639-0AD2-A8F7-BFB4-E633FB29DFD7}"/>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1349115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438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410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22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506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294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233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49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875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738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10/20/2023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79508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7FA7-4F10-2387-CE83-793D0DDB3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130FE-219F-825C-B965-FBB864E3A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3CBA3-A3F9-DD43-2C48-6BEF3B5AA764}"/>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A55AC728-36D1-2038-1186-847CFC1A1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6F3A0-CF93-30D0-A6AB-230951FC59A8}"/>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859784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821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8F9B-5FD4-8E7B-5585-B2CFA1518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8875E-C3A3-98A8-CEE4-E9AA3474C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4BC2A-20AE-C681-6863-21FA60F35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246EEF-C7B5-20FD-DFD8-9D00C464C342}"/>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6" name="Footer Placeholder 5">
            <a:extLst>
              <a:ext uri="{FF2B5EF4-FFF2-40B4-BE49-F238E27FC236}">
                <a16:creationId xmlns:a16="http://schemas.microsoft.com/office/drawing/2014/main" id="{7D5FA760-5998-06BC-515C-2A64FD10D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4C219-F885-BA3A-B859-3019C7753449}"/>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320221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8F51-6EE7-8399-4B94-9F3F245464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CDC7EE-B856-8CA5-2067-24977947A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C3C51-7337-4ECE-8BCE-3F7964897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38687-E442-B43C-62FC-9D5802EE2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8EDB3-6AA5-3243-D1C8-12187CF4CC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5F51D-6274-541C-A694-20EBE94C3D29}"/>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8" name="Footer Placeholder 7">
            <a:extLst>
              <a:ext uri="{FF2B5EF4-FFF2-40B4-BE49-F238E27FC236}">
                <a16:creationId xmlns:a16="http://schemas.microsoft.com/office/drawing/2014/main" id="{44A63E71-E4F1-32D6-DD9C-7AAD385F5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6A91E-E375-26FF-2524-2FD2C9E0E16F}"/>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151089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541A-3818-CC0F-1B1D-A99756D68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897384-E439-D888-EA70-B5CB7353B348}"/>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4" name="Footer Placeholder 3">
            <a:extLst>
              <a:ext uri="{FF2B5EF4-FFF2-40B4-BE49-F238E27FC236}">
                <a16:creationId xmlns:a16="http://schemas.microsoft.com/office/drawing/2014/main" id="{5284268A-81F2-FEF0-4226-3F2468C66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6285CC-E4E4-86C2-679B-09B47CD9AB78}"/>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18715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2B1A9-969B-95B2-BDDC-BCCD59391505}"/>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3" name="Footer Placeholder 2">
            <a:extLst>
              <a:ext uri="{FF2B5EF4-FFF2-40B4-BE49-F238E27FC236}">
                <a16:creationId xmlns:a16="http://schemas.microsoft.com/office/drawing/2014/main" id="{BE9F0BA6-64CA-54E5-72C6-DB6C12107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E8FEE-2B61-9325-A034-B2ADB35D1DE6}"/>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329340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7AA6-C486-6142-4871-340FEF148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859AC-4243-4F47-4D45-4EA3E6F29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AC6DC-749E-32DA-0ADF-EE5329EF9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93BEA-436C-AA8E-907E-187703C8F23D}"/>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6" name="Footer Placeholder 5">
            <a:extLst>
              <a:ext uri="{FF2B5EF4-FFF2-40B4-BE49-F238E27FC236}">
                <a16:creationId xmlns:a16="http://schemas.microsoft.com/office/drawing/2014/main" id="{F1C574D6-092F-CBCD-998D-2144FFB63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4EA1D-FE06-8DDB-5D6F-AB7DA314DC78}"/>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357247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54CF-1CC6-813D-13E9-1A4345BC0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044AF-E338-EF9F-E1CC-6448D7270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E8729-AD9A-8947-FAAF-47B23005F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714FB-CF73-6531-A01D-C53733255229}"/>
              </a:ext>
            </a:extLst>
          </p:cNvPr>
          <p:cNvSpPr>
            <a:spLocks noGrp="1"/>
          </p:cNvSpPr>
          <p:nvPr>
            <p:ph type="dt" sz="half" idx="10"/>
          </p:nvPr>
        </p:nvSpPr>
        <p:spPr/>
        <p:txBody>
          <a:bodyPr/>
          <a:lstStyle/>
          <a:p>
            <a:fld id="{CBC09F6E-CA21-4AB2-AE96-5A7A81A9EEB7}" type="datetimeFigureOut">
              <a:rPr lang="en-US" smtClean="0"/>
              <a:t>10/20/2023</a:t>
            </a:fld>
            <a:endParaRPr lang="en-US"/>
          </a:p>
        </p:txBody>
      </p:sp>
      <p:sp>
        <p:nvSpPr>
          <p:cNvPr id="6" name="Footer Placeholder 5">
            <a:extLst>
              <a:ext uri="{FF2B5EF4-FFF2-40B4-BE49-F238E27FC236}">
                <a16:creationId xmlns:a16="http://schemas.microsoft.com/office/drawing/2014/main" id="{EC689A2A-F01C-B168-EC5C-1C2FD6F1E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F5FF3-204D-8C47-4BFB-C099917A9289}"/>
              </a:ext>
            </a:extLst>
          </p:cNvPr>
          <p:cNvSpPr>
            <a:spLocks noGrp="1"/>
          </p:cNvSpPr>
          <p:nvPr>
            <p:ph type="sldNum" sz="quarter" idx="12"/>
          </p:nvPr>
        </p:nvSpPr>
        <p:spPr/>
        <p:txBody>
          <a:bodyPr/>
          <a:lstStyle/>
          <a:p>
            <a:fld id="{64AE5CED-FC88-4983-894D-D76AA4691BBB}" type="slidenum">
              <a:rPr lang="en-US" smtClean="0"/>
              <a:t>‹#›</a:t>
            </a:fld>
            <a:endParaRPr lang="en-US"/>
          </a:p>
        </p:txBody>
      </p:sp>
    </p:spTree>
    <p:extLst>
      <p:ext uri="{BB962C8B-B14F-4D97-AF65-F5344CB8AC3E}">
        <p14:creationId xmlns:p14="http://schemas.microsoft.com/office/powerpoint/2010/main" val="64408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A5579-2547-23C8-B1C4-790A02098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150C1-7941-F91B-7FCF-3B7847C17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14290-9D33-0A16-7D2F-A95D0F7A3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09F6E-CA21-4AB2-AE96-5A7A81A9EEB7}" type="datetimeFigureOut">
              <a:rPr lang="en-US" smtClean="0"/>
              <a:t>10/20/2023</a:t>
            </a:fld>
            <a:endParaRPr lang="en-US"/>
          </a:p>
        </p:txBody>
      </p:sp>
      <p:sp>
        <p:nvSpPr>
          <p:cNvPr id="5" name="Footer Placeholder 4">
            <a:extLst>
              <a:ext uri="{FF2B5EF4-FFF2-40B4-BE49-F238E27FC236}">
                <a16:creationId xmlns:a16="http://schemas.microsoft.com/office/drawing/2014/main" id="{882FF95B-6E33-0C81-4DAC-058ADE8EA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70B8A8-9626-70F6-664F-BF5E99F9A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E5CED-FC88-4983-894D-D76AA4691BBB}" type="slidenum">
              <a:rPr lang="en-US" smtClean="0"/>
              <a:t>‹#›</a:t>
            </a:fld>
            <a:endParaRPr lang="en-US"/>
          </a:p>
        </p:txBody>
      </p:sp>
    </p:spTree>
    <p:extLst>
      <p:ext uri="{BB962C8B-B14F-4D97-AF65-F5344CB8AC3E}">
        <p14:creationId xmlns:p14="http://schemas.microsoft.com/office/powerpoint/2010/main" val="23634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10/20/2023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6840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2C92-1CCE-F2EE-AFEE-766839F66E68}"/>
              </a:ext>
            </a:extLst>
          </p:cNvPr>
          <p:cNvSpPr>
            <a:spLocks noGrp="1"/>
          </p:cNvSpPr>
          <p:nvPr>
            <p:ph type="ctrTitle"/>
          </p:nvPr>
        </p:nvSpPr>
        <p:spPr>
          <a:xfrm>
            <a:off x="2692398" y="1546579"/>
            <a:ext cx="6815669" cy="1840086"/>
          </a:xfrm>
        </p:spPr>
        <p:txBody>
          <a:bodyPr/>
          <a:lstStyle/>
          <a:p>
            <a:r>
              <a:rPr lang="en-US" sz="2800" b="1" dirty="0"/>
              <a:t>Individual and Community Predictors of Arrests in Canada: Evidence of Over-Policing of Indigenous Peoples and Communities</a:t>
            </a:r>
            <a:endParaRPr lang="en-US" sz="2800" dirty="0"/>
          </a:p>
        </p:txBody>
      </p:sp>
      <p:sp>
        <p:nvSpPr>
          <p:cNvPr id="3" name="Subtitle 2">
            <a:extLst>
              <a:ext uri="{FF2B5EF4-FFF2-40B4-BE49-F238E27FC236}">
                <a16:creationId xmlns:a16="http://schemas.microsoft.com/office/drawing/2014/main" id="{DC13E2F2-4B18-2C08-98EB-EBA94721584D}"/>
              </a:ext>
            </a:extLst>
          </p:cNvPr>
          <p:cNvSpPr>
            <a:spLocks noGrp="1"/>
          </p:cNvSpPr>
          <p:nvPr>
            <p:ph type="subTitle" idx="1"/>
          </p:nvPr>
        </p:nvSpPr>
        <p:spPr/>
        <p:txBody>
          <a:bodyPr/>
          <a:lstStyle/>
          <a:p>
            <a:r>
              <a:rPr lang="en-US" dirty="0"/>
              <a:t>Amy M. Alberton, Kevin M. Gorey, and Naomi G. Williams</a:t>
            </a:r>
          </a:p>
          <a:p>
            <a:endParaRPr lang="en-US" dirty="0"/>
          </a:p>
        </p:txBody>
      </p:sp>
    </p:spTree>
    <p:extLst>
      <p:ext uri="{BB962C8B-B14F-4D97-AF65-F5344CB8AC3E}">
        <p14:creationId xmlns:p14="http://schemas.microsoft.com/office/powerpoint/2010/main" val="248119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1267-39F2-3D95-5B40-E84E011E8AD9}"/>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BBBDE3D4-5246-1072-E460-61218DFF1D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698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86BF-F272-B360-69C1-B36C1641243B}"/>
              </a:ext>
            </a:extLst>
          </p:cNvPr>
          <p:cNvSpPr txBox="1">
            <a:spLocks/>
          </p:cNvSpPr>
          <p:nvPr/>
        </p:nvSpPr>
        <p:spPr>
          <a:xfrm>
            <a:off x="0" y="2693811"/>
            <a:ext cx="3716865" cy="147037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Descriptive </a:t>
            </a:r>
          </a:p>
          <a:p>
            <a:r>
              <a:rPr lang="en-US" dirty="0">
                <a:solidFill>
                  <a:schemeClr val="tx1"/>
                </a:solidFill>
              </a:rPr>
              <a:t>Statistics</a:t>
            </a:r>
          </a:p>
        </p:txBody>
      </p:sp>
      <p:graphicFrame>
        <p:nvGraphicFramePr>
          <p:cNvPr id="3" name="Content Placeholder 4">
            <a:extLst>
              <a:ext uri="{FF2B5EF4-FFF2-40B4-BE49-F238E27FC236}">
                <a16:creationId xmlns:a16="http://schemas.microsoft.com/office/drawing/2014/main" id="{AFC7734B-9C55-C727-4F42-1194B6B7DE89}"/>
              </a:ext>
            </a:extLst>
          </p:cNvPr>
          <p:cNvGraphicFramePr>
            <a:graphicFrameLocks/>
          </p:cNvGraphicFramePr>
          <p:nvPr>
            <p:extLst>
              <p:ext uri="{D42A27DB-BD31-4B8C-83A1-F6EECF244321}">
                <p14:modId xmlns:p14="http://schemas.microsoft.com/office/powerpoint/2010/main" val="4083740788"/>
              </p:ext>
            </p:extLst>
          </p:nvPr>
        </p:nvGraphicFramePr>
        <p:xfrm>
          <a:off x="3206043" y="561340"/>
          <a:ext cx="7984771" cy="5735320"/>
        </p:xfrm>
        <a:graphic>
          <a:graphicData uri="http://schemas.openxmlformats.org/drawingml/2006/table">
            <a:tbl>
              <a:tblPr firstRow="1" bandRow="1">
                <a:tableStyleId>{073A0DAA-6AF3-43AB-8588-CEC1D06C72B9}</a:tableStyleId>
              </a:tblPr>
              <a:tblGrid>
                <a:gridCol w="3401483">
                  <a:extLst>
                    <a:ext uri="{9D8B030D-6E8A-4147-A177-3AD203B41FA5}">
                      <a16:colId xmlns:a16="http://schemas.microsoft.com/office/drawing/2014/main" val="2700281260"/>
                    </a:ext>
                  </a:extLst>
                </a:gridCol>
                <a:gridCol w="2393244">
                  <a:extLst>
                    <a:ext uri="{9D8B030D-6E8A-4147-A177-3AD203B41FA5}">
                      <a16:colId xmlns:a16="http://schemas.microsoft.com/office/drawing/2014/main" val="4229962693"/>
                    </a:ext>
                  </a:extLst>
                </a:gridCol>
                <a:gridCol w="2190044">
                  <a:extLst>
                    <a:ext uri="{9D8B030D-6E8A-4147-A177-3AD203B41FA5}">
                      <a16:colId xmlns:a16="http://schemas.microsoft.com/office/drawing/2014/main" val="4274639197"/>
                    </a:ext>
                  </a:extLst>
                </a:gridCol>
              </a:tblGrid>
              <a:tr h="370840">
                <a:tc>
                  <a:txBody>
                    <a:bodyPr/>
                    <a:lstStyle/>
                    <a:p>
                      <a:endParaRPr lang="en-US" dirty="0"/>
                    </a:p>
                  </a:txBody>
                  <a:tcPr/>
                </a:tc>
                <a:tc>
                  <a:txBody>
                    <a:bodyPr/>
                    <a:lstStyle/>
                    <a:p>
                      <a:pPr algn="ctr"/>
                      <a:r>
                        <a:rPr lang="en-US" dirty="0"/>
                        <a:t>Indigenous </a:t>
                      </a:r>
                    </a:p>
                    <a:p>
                      <a:pPr algn="ctr"/>
                      <a:r>
                        <a:rPr lang="en-US" dirty="0"/>
                        <a:t>(n = 904,148)</a:t>
                      </a:r>
                    </a:p>
                  </a:txBody>
                  <a:tcPr anchor="ctr"/>
                </a:tc>
                <a:tc>
                  <a:txBody>
                    <a:bodyPr/>
                    <a:lstStyle/>
                    <a:p>
                      <a:pPr algn="ctr"/>
                      <a:r>
                        <a:rPr lang="en-US" dirty="0"/>
                        <a:t>Non-Indigenous White </a:t>
                      </a:r>
                    </a:p>
                    <a:p>
                      <a:pPr algn="ctr"/>
                      <a:r>
                        <a:rPr lang="en-US" dirty="0"/>
                        <a:t>(n = 21,919,913)</a:t>
                      </a:r>
                    </a:p>
                  </a:txBody>
                  <a:tcPr anchor="ctr"/>
                </a:tc>
                <a:extLst>
                  <a:ext uri="{0D108BD9-81ED-4DB2-BD59-A6C34878D82A}">
                    <a16:rowId xmlns:a16="http://schemas.microsoft.com/office/drawing/2014/main" val="2346646991"/>
                  </a:ext>
                </a:extLst>
              </a:tr>
              <a:tr h="370840">
                <a:tc>
                  <a:txBody>
                    <a:bodyPr/>
                    <a:lstStyle/>
                    <a:p>
                      <a:r>
                        <a:rPr lang="en-US" dirty="0"/>
                        <a:t>Arrested in past 12 months</a:t>
                      </a:r>
                    </a:p>
                  </a:txBody>
                  <a:tcPr/>
                </a:tc>
                <a:tc>
                  <a:txBody>
                    <a:bodyPr/>
                    <a:lstStyle/>
                    <a:p>
                      <a:pPr algn="ctr"/>
                      <a:r>
                        <a:rPr lang="en-US" b="1" dirty="0">
                          <a:solidFill>
                            <a:srgbClr val="C00000"/>
                          </a:solidFill>
                        </a:rPr>
                        <a:t>1.2%</a:t>
                      </a:r>
                    </a:p>
                  </a:txBody>
                  <a:tcPr/>
                </a:tc>
                <a:tc>
                  <a:txBody>
                    <a:bodyPr/>
                    <a:lstStyle/>
                    <a:p>
                      <a:pPr algn="ctr"/>
                      <a:r>
                        <a:rPr lang="en-US" b="1" dirty="0">
                          <a:solidFill>
                            <a:srgbClr val="C00000"/>
                          </a:solidFill>
                        </a:rPr>
                        <a:t>0.5%</a:t>
                      </a:r>
                    </a:p>
                  </a:txBody>
                  <a:tcPr/>
                </a:tc>
                <a:extLst>
                  <a:ext uri="{0D108BD9-81ED-4DB2-BD59-A6C34878D82A}">
                    <a16:rowId xmlns:a16="http://schemas.microsoft.com/office/drawing/2014/main" val="3119364079"/>
                  </a:ext>
                </a:extLst>
              </a:tr>
              <a:tr h="370840">
                <a:tc>
                  <a:txBody>
                    <a:bodyPr/>
                    <a:lstStyle/>
                    <a:p>
                      <a:r>
                        <a:rPr lang="en-US" dirty="0"/>
                        <a:t>Gender</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663236510"/>
                  </a:ext>
                </a:extLst>
              </a:tr>
              <a:tr h="370840">
                <a:tc>
                  <a:txBody>
                    <a:bodyPr/>
                    <a:lstStyle/>
                    <a:p>
                      <a:r>
                        <a:rPr lang="en-US" dirty="0"/>
                        <a:t>     Female</a:t>
                      </a:r>
                    </a:p>
                  </a:txBody>
                  <a:tcPr/>
                </a:tc>
                <a:tc>
                  <a:txBody>
                    <a:bodyPr/>
                    <a:lstStyle/>
                    <a:p>
                      <a:pPr algn="ctr"/>
                      <a:r>
                        <a:rPr lang="en-US" dirty="0"/>
                        <a:t>53%</a:t>
                      </a:r>
                    </a:p>
                  </a:txBody>
                  <a:tcPr/>
                </a:tc>
                <a:tc>
                  <a:txBody>
                    <a:bodyPr/>
                    <a:lstStyle/>
                    <a:p>
                      <a:pPr algn="ctr"/>
                      <a:r>
                        <a:rPr lang="en-US" dirty="0"/>
                        <a:t>52%</a:t>
                      </a:r>
                    </a:p>
                  </a:txBody>
                  <a:tcPr/>
                </a:tc>
                <a:extLst>
                  <a:ext uri="{0D108BD9-81ED-4DB2-BD59-A6C34878D82A}">
                    <a16:rowId xmlns:a16="http://schemas.microsoft.com/office/drawing/2014/main" val="2426065557"/>
                  </a:ext>
                </a:extLst>
              </a:tr>
              <a:tr h="370840">
                <a:tc>
                  <a:txBody>
                    <a:bodyPr/>
                    <a:lstStyle/>
                    <a:p>
                      <a:r>
                        <a:rPr lang="en-US" dirty="0"/>
                        <a:t>     Male</a:t>
                      </a:r>
                    </a:p>
                  </a:txBody>
                  <a:tcPr/>
                </a:tc>
                <a:tc>
                  <a:txBody>
                    <a:bodyPr/>
                    <a:lstStyle/>
                    <a:p>
                      <a:pPr algn="ctr"/>
                      <a:r>
                        <a:rPr lang="en-US" dirty="0"/>
                        <a:t>47%</a:t>
                      </a:r>
                    </a:p>
                  </a:txBody>
                  <a:tcPr/>
                </a:tc>
                <a:tc>
                  <a:txBody>
                    <a:bodyPr/>
                    <a:lstStyle/>
                    <a:p>
                      <a:pPr algn="ctr"/>
                      <a:r>
                        <a:rPr lang="en-US" dirty="0"/>
                        <a:t>48%</a:t>
                      </a:r>
                    </a:p>
                  </a:txBody>
                  <a:tcPr/>
                </a:tc>
                <a:extLst>
                  <a:ext uri="{0D108BD9-81ED-4DB2-BD59-A6C34878D82A}">
                    <a16:rowId xmlns:a16="http://schemas.microsoft.com/office/drawing/2014/main" val="3649139573"/>
                  </a:ext>
                </a:extLst>
              </a:tr>
              <a:tr h="370840">
                <a:tc>
                  <a:txBody>
                    <a:bodyPr/>
                    <a:lstStyle/>
                    <a:p>
                      <a:r>
                        <a:rPr lang="en-US" dirty="0"/>
                        <a:t>Structural Violence Index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74884169"/>
                  </a:ext>
                </a:extLst>
              </a:tr>
              <a:tr h="370840">
                <a:tc>
                  <a:txBody>
                    <a:bodyPr/>
                    <a:lstStyle/>
                    <a:p>
                      <a:r>
                        <a:rPr lang="en-US" dirty="0"/>
                        <a:t>     None</a:t>
                      </a:r>
                    </a:p>
                  </a:txBody>
                  <a:tcPr/>
                </a:tc>
                <a:tc>
                  <a:txBody>
                    <a:bodyPr/>
                    <a:lstStyle/>
                    <a:p>
                      <a:pPr algn="ctr"/>
                      <a:r>
                        <a:rPr lang="en-US" dirty="0"/>
                        <a:t>29.8%</a:t>
                      </a:r>
                    </a:p>
                  </a:txBody>
                  <a:tcPr/>
                </a:tc>
                <a:tc>
                  <a:txBody>
                    <a:bodyPr/>
                    <a:lstStyle/>
                    <a:p>
                      <a:pPr algn="ctr"/>
                      <a:r>
                        <a:rPr lang="en-US" dirty="0"/>
                        <a:t>56.3%</a:t>
                      </a:r>
                    </a:p>
                  </a:txBody>
                  <a:tcPr/>
                </a:tc>
                <a:extLst>
                  <a:ext uri="{0D108BD9-81ED-4DB2-BD59-A6C34878D82A}">
                    <a16:rowId xmlns:a16="http://schemas.microsoft.com/office/drawing/2014/main" val="734975630"/>
                  </a:ext>
                </a:extLst>
              </a:tr>
              <a:tr h="370840">
                <a:tc>
                  <a:txBody>
                    <a:bodyPr/>
                    <a:lstStyle/>
                    <a:p>
                      <a:r>
                        <a:rPr lang="en-US" dirty="0"/>
                        <a:t>     One or two</a:t>
                      </a:r>
                    </a:p>
                  </a:txBody>
                  <a:tcPr/>
                </a:tc>
                <a:tc>
                  <a:txBody>
                    <a:bodyPr/>
                    <a:lstStyle/>
                    <a:p>
                      <a:pPr algn="ctr"/>
                      <a:r>
                        <a:rPr lang="en-US" dirty="0"/>
                        <a:t>57.8%</a:t>
                      </a:r>
                    </a:p>
                  </a:txBody>
                  <a:tcPr/>
                </a:tc>
                <a:tc>
                  <a:txBody>
                    <a:bodyPr/>
                    <a:lstStyle/>
                    <a:p>
                      <a:pPr algn="ctr"/>
                      <a:r>
                        <a:rPr lang="en-US" dirty="0"/>
                        <a:t>41.1%</a:t>
                      </a:r>
                    </a:p>
                  </a:txBody>
                  <a:tcPr/>
                </a:tc>
                <a:extLst>
                  <a:ext uri="{0D108BD9-81ED-4DB2-BD59-A6C34878D82A}">
                    <a16:rowId xmlns:a16="http://schemas.microsoft.com/office/drawing/2014/main" val="951595058"/>
                  </a:ext>
                </a:extLst>
              </a:tr>
              <a:tr h="370840">
                <a:tc>
                  <a:txBody>
                    <a:bodyPr/>
                    <a:lstStyle/>
                    <a:p>
                      <a:r>
                        <a:rPr lang="en-US" dirty="0"/>
                        <a:t>     Three or more</a:t>
                      </a:r>
                    </a:p>
                  </a:txBody>
                  <a:tcPr/>
                </a:tc>
                <a:tc>
                  <a:txBody>
                    <a:bodyPr/>
                    <a:lstStyle/>
                    <a:p>
                      <a:pPr algn="ctr"/>
                      <a:r>
                        <a:rPr lang="en-US" b="1" dirty="0">
                          <a:solidFill>
                            <a:srgbClr val="C00000"/>
                          </a:solidFill>
                        </a:rPr>
                        <a:t>12.4%</a:t>
                      </a:r>
                    </a:p>
                  </a:txBody>
                  <a:tcPr/>
                </a:tc>
                <a:tc>
                  <a:txBody>
                    <a:bodyPr/>
                    <a:lstStyle/>
                    <a:p>
                      <a:pPr algn="ctr"/>
                      <a:r>
                        <a:rPr lang="en-US" b="1" dirty="0">
                          <a:solidFill>
                            <a:srgbClr val="C00000"/>
                          </a:solidFill>
                        </a:rPr>
                        <a:t>2.7%</a:t>
                      </a:r>
                    </a:p>
                  </a:txBody>
                  <a:tcPr/>
                </a:tc>
                <a:extLst>
                  <a:ext uri="{0D108BD9-81ED-4DB2-BD59-A6C34878D82A}">
                    <a16:rowId xmlns:a16="http://schemas.microsoft.com/office/drawing/2014/main" val="3010644962"/>
                  </a:ext>
                </a:extLst>
              </a:tr>
              <a:tr h="370840">
                <a:tc>
                  <a:txBody>
                    <a:bodyPr/>
                    <a:lstStyle/>
                    <a:p>
                      <a:r>
                        <a:rPr lang="en-US" dirty="0"/>
                        <a:t>Prevalence of Indigenous Peoples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550515204"/>
                  </a:ext>
                </a:extLst>
              </a:tr>
              <a:tr h="370840">
                <a:tc>
                  <a:txBody>
                    <a:bodyPr/>
                    <a:lstStyle/>
                    <a:p>
                      <a:r>
                        <a:rPr lang="en-US" dirty="0"/>
                        <a:t>     ≤4.9%</a:t>
                      </a:r>
                    </a:p>
                  </a:txBody>
                  <a:tcPr/>
                </a:tc>
                <a:tc>
                  <a:txBody>
                    <a:bodyPr/>
                    <a:lstStyle/>
                    <a:p>
                      <a:pPr algn="ctr"/>
                      <a:r>
                        <a:rPr lang="en-US" dirty="0"/>
                        <a:t>45.5%</a:t>
                      </a:r>
                    </a:p>
                  </a:txBody>
                  <a:tcPr/>
                </a:tc>
                <a:tc>
                  <a:txBody>
                    <a:bodyPr/>
                    <a:lstStyle/>
                    <a:p>
                      <a:pPr algn="ctr"/>
                      <a:r>
                        <a:rPr lang="en-US" dirty="0"/>
                        <a:t>76.7%</a:t>
                      </a:r>
                    </a:p>
                  </a:txBody>
                  <a:tcPr/>
                </a:tc>
                <a:extLst>
                  <a:ext uri="{0D108BD9-81ED-4DB2-BD59-A6C34878D82A}">
                    <a16:rowId xmlns:a16="http://schemas.microsoft.com/office/drawing/2014/main" val="1182859827"/>
                  </a:ext>
                </a:extLst>
              </a:tr>
              <a:tr h="370840">
                <a:tc>
                  <a:txBody>
                    <a:bodyPr/>
                    <a:lstStyle/>
                    <a:p>
                      <a:r>
                        <a:rPr lang="en-US" dirty="0"/>
                        <a:t>     5.0% to 19.9%</a:t>
                      </a:r>
                    </a:p>
                  </a:txBody>
                  <a:tcPr/>
                </a:tc>
                <a:tc>
                  <a:txBody>
                    <a:bodyPr/>
                    <a:lstStyle/>
                    <a:p>
                      <a:pPr algn="ctr"/>
                      <a:r>
                        <a:rPr lang="en-US" dirty="0"/>
                        <a:t>31.3%</a:t>
                      </a:r>
                    </a:p>
                  </a:txBody>
                  <a:tcPr/>
                </a:tc>
                <a:tc>
                  <a:txBody>
                    <a:bodyPr/>
                    <a:lstStyle/>
                    <a:p>
                      <a:pPr algn="ctr"/>
                      <a:r>
                        <a:rPr lang="en-US" dirty="0"/>
                        <a:t>21.1%</a:t>
                      </a:r>
                    </a:p>
                  </a:txBody>
                  <a:tcPr/>
                </a:tc>
                <a:extLst>
                  <a:ext uri="{0D108BD9-81ED-4DB2-BD59-A6C34878D82A}">
                    <a16:rowId xmlns:a16="http://schemas.microsoft.com/office/drawing/2014/main" val="390772632"/>
                  </a:ext>
                </a:extLst>
              </a:tr>
              <a:tr h="370840">
                <a:tc>
                  <a:txBody>
                    <a:bodyPr/>
                    <a:lstStyle/>
                    <a:p>
                      <a:r>
                        <a:rPr lang="en-US" dirty="0"/>
                        <a:t>     20.0% to 39.9%</a:t>
                      </a:r>
                    </a:p>
                  </a:txBody>
                  <a:tcPr/>
                </a:tc>
                <a:tc>
                  <a:txBody>
                    <a:bodyPr/>
                    <a:lstStyle/>
                    <a:p>
                      <a:pPr algn="ctr"/>
                      <a:r>
                        <a:rPr lang="en-US" dirty="0"/>
                        <a:t>11.0%</a:t>
                      </a:r>
                    </a:p>
                  </a:txBody>
                  <a:tcPr/>
                </a:tc>
                <a:tc>
                  <a:txBody>
                    <a:bodyPr/>
                    <a:lstStyle/>
                    <a:p>
                      <a:pPr algn="ctr"/>
                      <a:r>
                        <a:rPr lang="en-US" dirty="0"/>
                        <a:t>1.8%</a:t>
                      </a:r>
                    </a:p>
                  </a:txBody>
                  <a:tcPr/>
                </a:tc>
                <a:extLst>
                  <a:ext uri="{0D108BD9-81ED-4DB2-BD59-A6C34878D82A}">
                    <a16:rowId xmlns:a16="http://schemas.microsoft.com/office/drawing/2014/main" val="2423875051"/>
                  </a:ext>
                </a:extLst>
              </a:tr>
              <a:tr h="370840">
                <a:tc>
                  <a:txBody>
                    <a:bodyPr/>
                    <a:lstStyle/>
                    <a:p>
                      <a:r>
                        <a:rPr lang="en-US" dirty="0"/>
                        <a:t>     40% and greater</a:t>
                      </a:r>
                    </a:p>
                  </a:txBody>
                  <a:tcPr/>
                </a:tc>
                <a:tc>
                  <a:txBody>
                    <a:bodyPr/>
                    <a:lstStyle/>
                    <a:p>
                      <a:pPr algn="ctr"/>
                      <a:r>
                        <a:rPr lang="en-US" dirty="0"/>
                        <a:t>12.3%</a:t>
                      </a:r>
                    </a:p>
                  </a:txBody>
                  <a:tcPr/>
                </a:tc>
                <a:tc>
                  <a:txBody>
                    <a:bodyPr/>
                    <a:lstStyle/>
                    <a:p>
                      <a:pPr algn="ctr"/>
                      <a:r>
                        <a:rPr lang="en-US" dirty="0"/>
                        <a:t>0.4%</a:t>
                      </a:r>
                    </a:p>
                  </a:txBody>
                  <a:tcPr/>
                </a:tc>
                <a:extLst>
                  <a:ext uri="{0D108BD9-81ED-4DB2-BD59-A6C34878D82A}">
                    <a16:rowId xmlns:a16="http://schemas.microsoft.com/office/drawing/2014/main" val="672943774"/>
                  </a:ext>
                </a:extLst>
              </a:tr>
            </a:tbl>
          </a:graphicData>
        </a:graphic>
      </p:graphicFrame>
    </p:spTree>
    <p:extLst>
      <p:ext uri="{BB962C8B-B14F-4D97-AF65-F5344CB8AC3E}">
        <p14:creationId xmlns:p14="http://schemas.microsoft.com/office/powerpoint/2010/main" val="286002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01F8C55-50E3-EF47-7FDE-C4C81190C140}"/>
              </a:ext>
            </a:extLst>
          </p:cNvPr>
          <p:cNvGraphicFramePr>
            <a:graphicFrameLocks noGrp="1"/>
          </p:cNvGraphicFramePr>
          <p:nvPr>
            <p:extLst>
              <p:ext uri="{D42A27DB-BD31-4B8C-83A1-F6EECF244321}">
                <p14:modId xmlns:p14="http://schemas.microsoft.com/office/powerpoint/2010/main" val="1725385428"/>
              </p:ext>
            </p:extLst>
          </p:nvPr>
        </p:nvGraphicFramePr>
        <p:xfrm>
          <a:off x="1052688" y="1495777"/>
          <a:ext cx="10086623" cy="4805680"/>
        </p:xfrm>
        <a:graphic>
          <a:graphicData uri="http://schemas.openxmlformats.org/drawingml/2006/table">
            <a:tbl>
              <a:tblPr firstRow="1" bandRow="1">
                <a:tableStyleId>{073A0DAA-6AF3-43AB-8588-CEC1D06C72B9}</a:tableStyleId>
              </a:tblPr>
              <a:tblGrid>
                <a:gridCol w="3584223">
                  <a:extLst>
                    <a:ext uri="{9D8B030D-6E8A-4147-A177-3AD203B41FA5}">
                      <a16:colId xmlns:a16="http://schemas.microsoft.com/office/drawing/2014/main" val="1984257347"/>
                    </a:ext>
                  </a:extLst>
                </a:gridCol>
                <a:gridCol w="1625600">
                  <a:extLst>
                    <a:ext uri="{9D8B030D-6E8A-4147-A177-3AD203B41FA5}">
                      <a16:colId xmlns:a16="http://schemas.microsoft.com/office/drawing/2014/main" val="179223183"/>
                    </a:ext>
                  </a:extLst>
                </a:gridCol>
                <a:gridCol w="1625600">
                  <a:extLst>
                    <a:ext uri="{9D8B030D-6E8A-4147-A177-3AD203B41FA5}">
                      <a16:colId xmlns:a16="http://schemas.microsoft.com/office/drawing/2014/main" val="2200301547"/>
                    </a:ext>
                  </a:extLst>
                </a:gridCol>
                <a:gridCol w="1625600">
                  <a:extLst>
                    <a:ext uri="{9D8B030D-6E8A-4147-A177-3AD203B41FA5}">
                      <a16:colId xmlns:a16="http://schemas.microsoft.com/office/drawing/2014/main" val="2048730764"/>
                    </a:ext>
                  </a:extLst>
                </a:gridCol>
                <a:gridCol w="1625600">
                  <a:extLst>
                    <a:ext uri="{9D8B030D-6E8A-4147-A177-3AD203B41FA5}">
                      <a16:colId xmlns:a16="http://schemas.microsoft.com/office/drawing/2014/main" val="2720282062"/>
                    </a:ext>
                  </a:extLst>
                </a:gridCol>
              </a:tblGrid>
              <a:tr h="246662">
                <a:tc>
                  <a:txBody>
                    <a:bodyPr/>
                    <a:lstStyle/>
                    <a:p>
                      <a:endParaRPr lang="en-US" sz="1800" dirty="0">
                        <a:latin typeface="+mj-lt"/>
                      </a:endParaRPr>
                    </a:p>
                  </a:txBody>
                  <a:tcPr/>
                </a:tc>
                <a:tc gridSpan="2">
                  <a:txBody>
                    <a:bodyPr/>
                    <a:lstStyle/>
                    <a:p>
                      <a:pPr algn="ctr"/>
                      <a:r>
                        <a:rPr lang="en-US" sz="1800" dirty="0">
                          <a:latin typeface="+mj-lt"/>
                        </a:rPr>
                        <a:t>Models 1 to 4</a:t>
                      </a:r>
                    </a:p>
                  </a:txBody>
                  <a:tcPr/>
                </a:tc>
                <a:tc hMerge="1">
                  <a:txBody>
                    <a:bodyPr/>
                    <a:lstStyle/>
                    <a:p>
                      <a:endParaRPr lang="en-US" sz="1800" dirty="0">
                        <a:latin typeface="+mj-lt"/>
                      </a:endParaRPr>
                    </a:p>
                  </a:txBody>
                  <a:tcPr/>
                </a:tc>
                <a:tc gridSpan="2">
                  <a:txBody>
                    <a:bodyPr/>
                    <a:lstStyle/>
                    <a:p>
                      <a:pPr algn="ctr"/>
                      <a:r>
                        <a:rPr lang="en-US" sz="1800" dirty="0">
                          <a:latin typeface="+mj-lt"/>
                        </a:rPr>
                        <a:t>Model 9</a:t>
                      </a:r>
                    </a:p>
                  </a:txBody>
                  <a:tcPr/>
                </a:tc>
                <a:tc hMerge="1">
                  <a:txBody>
                    <a:bodyPr/>
                    <a:lstStyle/>
                    <a:p>
                      <a:endParaRPr lang="en-US" sz="1800" dirty="0">
                        <a:latin typeface="+mj-lt"/>
                      </a:endParaRPr>
                    </a:p>
                  </a:txBody>
                  <a:tcPr/>
                </a:tc>
                <a:extLst>
                  <a:ext uri="{0D108BD9-81ED-4DB2-BD59-A6C34878D82A}">
                    <a16:rowId xmlns:a16="http://schemas.microsoft.com/office/drawing/2014/main" val="2529666712"/>
                  </a:ext>
                </a:extLst>
              </a:tr>
              <a:tr h="246662">
                <a:tc>
                  <a:txBody>
                    <a:bodyPr/>
                    <a:lstStyle/>
                    <a:p>
                      <a:endParaRPr lang="en-US" sz="1800" dirty="0">
                        <a:solidFill>
                          <a:schemeClr val="bg1"/>
                        </a:solidFill>
                        <a:latin typeface="+mj-lt"/>
                      </a:endParaRPr>
                    </a:p>
                  </a:txBody>
                  <a:tcPr>
                    <a:solidFill>
                      <a:schemeClr val="tx1"/>
                    </a:solidFill>
                  </a:tcPr>
                </a:tc>
                <a:tc>
                  <a:txBody>
                    <a:bodyPr/>
                    <a:lstStyle/>
                    <a:p>
                      <a:pPr algn="ctr"/>
                      <a:r>
                        <a:rPr lang="en-US" sz="1800" b="1" dirty="0">
                          <a:solidFill>
                            <a:schemeClr val="bg1"/>
                          </a:solidFill>
                          <a:latin typeface="+mj-lt"/>
                        </a:rPr>
                        <a:t>OR</a:t>
                      </a:r>
                    </a:p>
                  </a:txBody>
                  <a:tcPr>
                    <a:solidFill>
                      <a:schemeClr val="tx1"/>
                    </a:solidFill>
                  </a:tcPr>
                </a:tc>
                <a:tc>
                  <a:txBody>
                    <a:bodyPr/>
                    <a:lstStyle/>
                    <a:p>
                      <a:pPr algn="ctr"/>
                      <a:r>
                        <a:rPr lang="en-US" sz="1800" b="1" dirty="0">
                          <a:solidFill>
                            <a:schemeClr val="bg1"/>
                          </a:solidFill>
                          <a:latin typeface="+mj-lt"/>
                        </a:rPr>
                        <a:t>95% CI</a:t>
                      </a:r>
                    </a:p>
                  </a:txBody>
                  <a:tcPr>
                    <a:solidFill>
                      <a:schemeClr val="tx1"/>
                    </a:solidFill>
                  </a:tcPr>
                </a:tc>
                <a:tc>
                  <a:txBody>
                    <a:bodyPr/>
                    <a:lstStyle/>
                    <a:p>
                      <a:pPr algn="ctr"/>
                      <a:r>
                        <a:rPr lang="en-US" sz="1800" b="1" dirty="0">
                          <a:solidFill>
                            <a:schemeClr val="bg1"/>
                          </a:solidFill>
                          <a:latin typeface="+mj-lt"/>
                        </a:rPr>
                        <a:t>OR</a:t>
                      </a:r>
                    </a:p>
                  </a:txBody>
                  <a:tcPr>
                    <a:solidFill>
                      <a:schemeClr val="tx1"/>
                    </a:solidFill>
                  </a:tcPr>
                </a:tc>
                <a:tc>
                  <a:txBody>
                    <a:bodyPr/>
                    <a:lstStyle/>
                    <a:p>
                      <a:pPr algn="ctr"/>
                      <a:r>
                        <a:rPr lang="en-US" sz="1800" b="1" dirty="0">
                          <a:solidFill>
                            <a:schemeClr val="bg1"/>
                          </a:solidFill>
                          <a:latin typeface="+mj-lt"/>
                        </a:rPr>
                        <a:t>95% CI</a:t>
                      </a:r>
                    </a:p>
                  </a:txBody>
                  <a:tcPr>
                    <a:solidFill>
                      <a:schemeClr val="tx1"/>
                    </a:solidFill>
                  </a:tcPr>
                </a:tc>
                <a:extLst>
                  <a:ext uri="{0D108BD9-81ED-4DB2-BD59-A6C34878D82A}">
                    <a16:rowId xmlns:a16="http://schemas.microsoft.com/office/drawing/2014/main" val="1308182568"/>
                  </a:ext>
                </a:extLst>
              </a:tr>
              <a:tr h="370840">
                <a:tc>
                  <a:txBody>
                    <a:bodyPr/>
                    <a:lstStyle/>
                    <a:p>
                      <a:pPr marL="0" marR="0">
                        <a:lnSpc>
                          <a:spcPct val="107000"/>
                        </a:lnSpc>
                        <a:spcBef>
                          <a:spcPts val="0"/>
                        </a:spcBef>
                        <a:spcAft>
                          <a:spcPts val="0"/>
                        </a:spcAft>
                      </a:pPr>
                      <a:r>
                        <a:rPr lang="en-US" sz="1800" b="1" dirty="0">
                          <a:effectLst/>
                        </a:rPr>
                        <a:t>Ethnicity (Non-Indigenous White)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latin typeface="+mj-lt"/>
                        </a:rPr>
                        <a:t>1.00</a:t>
                      </a:r>
                    </a:p>
                  </a:txBody>
                  <a:tcPr/>
                </a:tc>
                <a:tc>
                  <a:txBody>
                    <a:bodyPr/>
                    <a:lstStyle/>
                    <a:p>
                      <a:pPr algn="ctr"/>
                      <a:r>
                        <a:rPr lang="en-US" sz="1800" dirty="0">
                          <a:latin typeface="+mj-lt"/>
                        </a:rPr>
                        <a:t>--</a:t>
                      </a: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extLst>
                  <a:ext uri="{0D108BD9-81ED-4DB2-BD59-A6C34878D82A}">
                    <a16:rowId xmlns:a16="http://schemas.microsoft.com/office/drawing/2014/main" val="1395841050"/>
                  </a:ext>
                </a:extLst>
              </a:tr>
              <a:tr h="173326">
                <a:tc>
                  <a:txBody>
                    <a:bodyPr/>
                    <a:lstStyle/>
                    <a:p>
                      <a:pPr marL="219075" marR="0" lvl="0" indent="0" algn="l" defTabSz="457200" rtl="0" eaLnBrk="1" fontAlgn="auto" latinLnBrk="0" hangingPunct="1">
                        <a:lnSpc>
                          <a:spcPct val="107000"/>
                        </a:lnSpc>
                        <a:spcBef>
                          <a:spcPts val="0"/>
                        </a:spcBef>
                        <a:spcAft>
                          <a:spcPts val="0"/>
                        </a:spcAft>
                        <a:buClrTx/>
                        <a:buSzTx/>
                        <a:buFontTx/>
                        <a:buNone/>
                        <a:tabLst/>
                        <a:defRPr/>
                      </a:pPr>
                      <a:r>
                        <a:rPr lang="en-US" sz="1800" dirty="0">
                          <a:effectLst/>
                        </a:rPr>
                        <a:t>Indigenous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latin typeface="+mj-lt"/>
                        </a:rPr>
                        <a:t>2.56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2.51, 2.61</a:t>
                      </a:r>
                    </a:p>
                  </a:txBody>
                  <a:tcPr/>
                </a:tc>
                <a:tc>
                  <a:txBody>
                    <a:bodyPr/>
                    <a:lstStyle/>
                    <a:p>
                      <a:pPr algn="ctr"/>
                      <a:r>
                        <a:rPr lang="en-US" sz="1800" b="1" dirty="0">
                          <a:solidFill>
                            <a:srgbClr val="C00000"/>
                          </a:solidFill>
                          <a:latin typeface="+mj-lt"/>
                        </a:rPr>
                        <a:t>2.04</a:t>
                      </a:r>
                    </a:p>
                  </a:txBody>
                  <a:tcPr/>
                </a:tc>
                <a:tc>
                  <a:txBody>
                    <a:bodyPr/>
                    <a:lstStyle/>
                    <a:p>
                      <a:pPr algn="ctr"/>
                      <a:r>
                        <a:rPr lang="en-US" sz="1800" dirty="0">
                          <a:latin typeface="+mj-lt"/>
                        </a:rPr>
                        <a:t>2.00, 2.08</a:t>
                      </a:r>
                    </a:p>
                  </a:txBody>
                  <a:tcPr/>
                </a:tc>
                <a:extLst>
                  <a:ext uri="{0D108BD9-81ED-4DB2-BD59-A6C34878D82A}">
                    <a16:rowId xmlns:a16="http://schemas.microsoft.com/office/drawing/2014/main" val="418947405"/>
                  </a:ext>
                </a:extLst>
              </a:tr>
              <a:tr h="370840">
                <a:tc>
                  <a:txBody>
                    <a:bodyPr/>
                    <a:lstStyle/>
                    <a:p>
                      <a:pPr marL="0" marR="0" indent="0">
                        <a:lnSpc>
                          <a:spcPct val="107000"/>
                        </a:lnSpc>
                        <a:spcBef>
                          <a:spcPts val="0"/>
                        </a:spcBef>
                        <a:spcAft>
                          <a:spcPts val="0"/>
                        </a:spcAft>
                      </a:pPr>
                      <a:r>
                        <a:rPr lang="en-US" sz="1800" b="1" dirty="0">
                          <a:effectLst/>
                        </a:rPr>
                        <a:t>Sex (Male)</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latin typeface="+mj-lt"/>
                        </a:rPr>
                        <a:t>1.00</a:t>
                      </a:r>
                    </a:p>
                  </a:txBody>
                  <a:tcPr/>
                </a:tc>
                <a:tc>
                  <a:txBody>
                    <a:bodyPr/>
                    <a:lstStyle/>
                    <a:p>
                      <a:pPr algn="ctr"/>
                      <a:r>
                        <a:rPr lang="en-US" sz="1800" dirty="0">
                          <a:latin typeface="+mj-lt"/>
                        </a:rPr>
                        <a:t>--</a:t>
                      </a: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extLst>
                  <a:ext uri="{0D108BD9-81ED-4DB2-BD59-A6C34878D82A}">
                    <a16:rowId xmlns:a16="http://schemas.microsoft.com/office/drawing/2014/main" val="599812645"/>
                  </a:ext>
                </a:extLst>
              </a:tr>
              <a:tr h="370840">
                <a:tc>
                  <a:txBody>
                    <a:bodyPr/>
                    <a:lstStyle/>
                    <a:p>
                      <a:pPr marL="169863" indent="0"/>
                      <a:r>
                        <a:rPr lang="en-US" sz="1800" dirty="0"/>
                        <a:t>Female</a:t>
                      </a:r>
                      <a:endParaRPr lang="en-US" sz="1800" dirty="0">
                        <a:latin typeface="+mj-lt"/>
                      </a:endParaRPr>
                    </a:p>
                  </a:txBody>
                  <a:tcPr/>
                </a:tc>
                <a:tc>
                  <a:txBody>
                    <a:bodyPr/>
                    <a:lstStyle/>
                    <a:p>
                      <a:pPr algn="ctr"/>
                      <a:r>
                        <a:rPr lang="en-US" sz="1800" dirty="0">
                          <a:latin typeface="+mj-lt"/>
                        </a:rPr>
                        <a:t>0.53</a:t>
                      </a:r>
                    </a:p>
                  </a:txBody>
                  <a:tcPr/>
                </a:tc>
                <a:tc>
                  <a:txBody>
                    <a:bodyPr/>
                    <a:lstStyle/>
                    <a:p>
                      <a:pPr algn="ctr"/>
                      <a:r>
                        <a:rPr lang="en-US" sz="1800" dirty="0">
                          <a:latin typeface="+mj-lt"/>
                        </a:rPr>
                        <a:t>0.52, 0.54</a:t>
                      </a:r>
                    </a:p>
                  </a:txBody>
                  <a:tcPr/>
                </a:tc>
                <a:tc>
                  <a:txBody>
                    <a:bodyPr/>
                    <a:lstStyle/>
                    <a:p>
                      <a:pPr algn="ctr"/>
                      <a:r>
                        <a:rPr lang="en-US" sz="1800" dirty="0">
                          <a:latin typeface="+mj-lt"/>
                        </a:rPr>
                        <a:t>0.59</a:t>
                      </a:r>
                    </a:p>
                  </a:txBody>
                  <a:tcPr/>
                </a:tc>
                <a:tc>
                  <a:txBody>
                    <a:bodyPr/>
                    <a:lstStyle/>
                    <a:p>
                      <a:pPr algn="ctr"/>
                      <a:r>
                        <a:rPr lang="en-US" sz="1800" dirty="0">
                          <a:latin typeface="+mj-lt"/>
                        </a:rPr>
                        <a:t>0.58, 0.60</a:t>
                      </a:r>
                    </a:p>
                  </a:txBody>
                  <a:tcPr/>
                </a:tc>
                <a:extLst>
                  <a:ext uri="{0D108BD9-81ED-4DB2-BD59-A6C34878D82A}">
                    <a16:rowId xmlns:a16="http://schemas.microsoft.com/office/drawing/2014/main" val="4259343899"/>
                  </a:ext>
                </a:extLst>
              </a:tr>
              <a:tr h="370840">
                <a:tc>
                  <a:txBody>
                    <a:bodyPr/>
                    <a:lstStyle/>
                    <a:p>
                      <a:r>
                        <a:rPr lang="en-US" sz="1800" b="1" dirty="0"/>
                        <a:t>Experiences of SV (None)</a:t>
                      </a:r>
                      <a:endParaRPr lang="en-US" sz="1800" b="1" dirty="0">
                        <a:latin typeface="+mj-lt"/>
                      </a:endParaRP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extLst>
                  <a:ext uri="{0D108BD9-81ED-4DB2-BD59-A6C34878D82A}">
                    <a16:rowId xmlns:a16="http://schemas.microsoft.com/office/drawing/2014/main" val="1936418131"/>
                  </a:ext>
                </a:extLst>
              </a:tr>
              <a:tr h="370840">
                <a:tc>
                  <a:txBody>
                    <a:bodyPr/>
                    <a:lstStyle/>
                    <a:p>
                      <a:pPr marL="219075" marR="0">
                        <a:lnSpc>
                          <a:spcPct val="107000"/>
                        </a:lnSpc>
                        <a:spcBef>
                          <a:spcPts val="0"/>
                        </a:spcBef>
                        <a:spcAft>
                          <a:spcPts val="0"/>
                        </a:spcAft>
                      </a:pPr>
                      <a:r>
                        <a:rPr lang="en-US" sz="1800" dirty="0">
                          <a:effectLst/>
                        </a:rPr>
                        <a:t>One or two</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latin typeface="+mj-lt"/>
                        </a:rPr>
                        <a:t>1.23</a:t>
                      </a:r>
                    </a:p>
                  </a:txBody>
                  <a:tcPr/>
                </a:tc>
                <a:tc>
                  <a:txBody>
                    <a:bodyPr/>
                    <a:lstStyle/>
                    <a:p>
                      <a:pPr algn="ctr"/>
                      <a:r>
                        <a:rPr lang="en-US" sz="1800" dirty="0">
                          <a:latin typeface="+mj-lt"/>
                        </a:rPr>
                        <a:t>1.21, 1.24</a:t>
                      </a:r>
                    </a:p>
                  </a:txBody>
                  <a:tcPr/>
                </a:tc>
                <a:tc>
                  <a:txBody>
                    <a:bodyPr/>
                    <a:lstStyle/>
                    <a:p>
                      <a:pPr algn="ctr"/>
                      <a:r>
                        <a:rPr lang="en-US" sz="1800" dirty="0">
                          <a:latin typeface="+mj-lt"/>
                        </a:rPr>
                        <a:t>1.10</a:t>
                      </a:r>
                    </a:p>
                  </a:txBody>
                  <a:tcPr/>
                </a:tc>
                <a:tc>
                  <a:txBody>
                    <a:bodyPr/>
                    <a:lstStyle/>
                    <a:p>
                      <a:pPr algn="ctr"/>
                      <a:r>
                        <a:rPr lang="en-US" sz="1800" dirty="0">
                          <a:latin typeface="+mj-lt"/>
                        </a:rPr>
                        <a:t>1.08, 1.11</a:t>
                      </a:r>
                    </a:p>
                  </a:txBody>
                  <a:tcPr/>
                </a:tc>
                <a:extLst>
                  <a:ext uri="{0D108BD9-81ED-4DB2-BD59-A6C34878D82A}">
                    <a16:rowId xmlns:a16="http://schemas.microsoft.com/office/drawing/2014/main" val="2346349170"/>
                  </a:ext>
                </a:extLst>
              </a:tr>
              <a:tr h="370840">
                <a:tc>
                  <a:txBody>
                    <a:bodyPr/>
                    <a:lstStyle/>
                    <a:p>
                      <a:pPr marL="219075" marR="0">
                        <a:lnSpc>
                          <a:spcPct val="107000"/>
                        </a:lnSpc>
                        <a:spcBef>
                          <a:spcPts val="0"/>
                        </a:spcBef>
                        <a:spcAft>
                          <a:spcPts val="0"/>
                        </a:spcAft>
                      </a:pPr>
                      <a:r>
                        <a:rPr lang="en-US" sz="1800" dirty="0">
                          <a:effectLst/>
                        </a:rPr>
                        <a:t>Three or more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latin typeface="+mj-lt"/>
                        </a:rPr>
                        <a:t>5.75</a:t>
                      </a:r>
                    </a:p>
                  </a:txBody>
                  <a:tcPr/>
                </a:tc>
                <a:tc>
                  <a:txBody>
                    <a:bodyPr/>
                    <a:lstStyle/>
                    <a:p>
                      <a:pPr algn="ctr"/>
                      <a:r>
                        <a:rPr lang="en-US" sz="1800" dirty="0">
                          <a:latin typeface="+mj-lt"/>
                        </a:rPr>
                        <a:t>5.64, 5.85</a:t>
                      </a:r>
                    </a:p>
                  </a:txBody>
                  <a:tcPr/>
                </a:tc>
                <a:tc>
                  <a:txBody>
                    <a:bodyPr/>
                    <a:lstStyle/>
                    <a:p>
                      <a:pPr algn="ctr"/>
                      <a:r>
                        <a:rPr lang="en-US" sz="1800" b="1" dirty="0">
                          <a:solidFill>
                            <a:srgbClr val="C00000"/>
                          </a:solidFill>
                          <a:latin typeface="+mj-lt"/>
                        </a:rPr>
                        <a:t>4.77</a:t>
                      </a:r>
                    </a:p>
                  </a:txBody>
                  <a:tcPr/>
                </a:tc>
                <a:tc>
                  <a:txBody>
                    <a:bodyPr/>
                    <a:lstStyle/>
                    <a:p>
                      <a:pPr algn="ctr"/>
                      <a:r>
                        <a:rPr lang="en-US" sz="1800" dirty="0">
                          <a:latin typeface="+mj-lt"/>
                        </a:rPr>
                        <a:t>4.68, 4.87</a:t>
                      </a:r>
                    </a:p>
                  </a:txBody>
                  <a:tcPr/>
                </a:tc>
                <a:extLst>
                  <a:ext uri="{0D108BD9-81ED-4DB2-BD59-A6C34878D82A}">
                    <a16:rowId xmlns:a16="http://schemas.microsoft.com/office/drawing/2014/main" val="1647628406"/>
                  </a:ext>
                </a:extLst>
              </a:tr>
              <a:tr h="370840">
                <a:tc>
                  <a:txBody>
                    <a:bodyPr/>
                    <a:lstStyle/>
                    <a:p>
                      <a:r>
                        <a:rPr lang="en-US" sz="1800" b="1" dirty="0"/>
                        <a:t>Prevalence of IP (≤4.9%)</a:t>
                      </a:r>
                      <a:endParaRPr lang="en-US" sz="1800" b="1" dirty="0">
                        <a:latin typeface="+mj-lt"/>
                      </a:endParaRP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tc>
                  <a:txBody>
                    <a:bodyPr/>
                    <a:lstStyle/>
                    <a:p>
                      <a:pPr algn="ctr"/>
                      <a:r>
                        <a:rPr lang="en-US" sz="1800" dirty="0">
                          <a:latin typeface="+mj-lt"/>
                        </a:rPr>
                        <a:t>1.00</a:t>
                      </a:r>
                    </a:p>
                  </a:txBody>
                  <a:tcPr/>
                </a:tc>
                <a:tc>
                  <a:txBody>
                    <a:bodyPr/>
                    <a:lstStyle/>
                    <a:p>
                      <a:pPr algn="ctr"/>
                      <a:r>
                        <a:rPr lang="en-US" sz="1800" dirty="0">
                          <a:latin typeface="+mj-lt"/>
                        </a:rPr>
                        <a:t>--</a:t>
                      </a:r>
                    </a:p>
                  </a:txBody>
                  <a:tcPr/>
                </a:tc>
                <a:extLst>
                  <a:ext uri="{0D108BD9-81ED-4DB2-BD59-A6C34878D82A}">
                    <a16:rowId xmlns:a16="http://schemas.microsoft.com/office/drawing/2014/main" val="1344679686"/>
                  </a:ext>
                </a:extLst>
              </a:tr>
              <a:tr h="370840">
                <a:tc>
                  <a:txBody>
                    <a:bodyPr/>
                    <a:lstStyle/>
                    <a:p>
                      <a:pPr marL="219075" marR="0">
                        <a:lnSpc>
                          <a:spcPct val="107000"/>
                        </a:lnSpc>
                        <a:spcBef>
                          <a:spcPts val="0"/>
                        </a:spcBef>
                        <a:spcAft>
                          <a:spcPts val="0"/>
                        </a:spcAft>
                      </a:pPr>
                      <a:r>
                        <a:rPr lang="en-CA" sz="1800" dirty="0">
                          <a:effectLst/>
                        </a:rPr>
                        <a:t>5.0% to 19.9%</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latin typeface="+mj-lt"/>
                        </a:rPr>
                        <a:t>0.43</a:t>
                      </a:r>
                    </a:p>
                  </a:txBody>
                  <a:tcPr/>
                </a:tc>
                <a:tc>
                  <a:txBody>
                    <a:bodyPr/>
                    <a:lstStyle/>
                    <a:p>
                      <a:pPr algn="ctr"/>
                      <a:r>
                        <a:rPr lang="en-US" sz="1800" dirty="0">
                          <a:latin typeface="+mj-lt"/>
                        </a:rPr>
                        <a:t>0.42, 0.44</a:t>
                      </a:r>
                    </a:p>
                  </a:txBody>
                  <a:tcPr/>
                </a:tc>
                <a:tc>
                  <a:txBody>
                    <a:bodyPr/>
                    <a:lstStyle/>
                    <a:p>
                      <a:pPr algn="ctr"/>
                      <a:r>
                        <a:rPr lang="en-US" sz="1800" dirty="0">
                          <a:latin typeface="+mj-lt"/>
                        </a:rPr>
                        <a:t>0.35</a:t>
                      </a:r>
                    </a:p>
                  </a:txBody>
                  <a:tcPr/>
                </a:tc>
                <a:tc>
                  <a:txBody>
                    <a:bodyPr/>
                    <a:lstStyle/>
                    <a:p>
                      <a:pPr algn="ctr"/>
                      <a:r>
                        <a:rPr lang="en-US" sz="1800" dirty="0">
                          <a:latin typeface="+mj-lt"/>
                        </a:rPr>
                        <a:t>0.34, 0.36</a:t>
                      </a:r>
                    </a:p>
                  </a:txBody>
                  <a:tcPr/>
                </a:tc>
                <a:extLst>
                  <a:ext uri="{0D108BD9-81ED-4DB2-BD59-A6C34878D82A}">
                    <a16:rowId xmlns:a16="http://schemas.microsoft.com/office/drawing/2014/main" val="2955391592"/>
                  </a:ext>
                </a:extLst>
              </a:tr>
              <a:tr h="370840">
                <a:tc>
                  <a:txBody>
                    <a:bodyPr/>
                    <a:lstStyle/>
                    <a:p>
                      <a:pPr marL="219075" marR="0">
                        <a:lnSpc>
                          <a:spcPct val="107000"/>
                        </a:lnSpc>
                        <a:spcBef>
                          <a:spcPts val="0"/>
                        </a:spcBef>
                        <a:spcAft>
                          <a:spcPts val="0"/>
                        </a:spcAft>
                      </a:pPr>
                      <a:r>
                        <a:rPr lang="en-CA" sz="1800">
                          <a:effectLst/>
                        </a:rPr>
                        <a:t>20.0% to 39.9%</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latin typeface="+mj-lt"/>
                        </a:rPr>
                        <a:t>0.35</a:t>
                      </a:r>
                    </a:p>
                  </a:txBody>
                  <a:tcPr/>
                </a:tc>
                <a:tc>
                  <a:txBody>
                    <a:bodyPr/>
                    <a:lstStyle/>
                    <a:p>
                      <a:pPr algn="ctr"/>
                      <a:r>
                        <a:rPr lang="en-US" sz="1800" dirty="0">
                          <a:latin typeface="+mj-lt"/>
                        </a:rPr>
                        <a:t>0.33, 0.37</a:t>
                      </a:r>
                    </a:p>
                  </a:txBody>
                  <a:tcPr/>
                </a:tc>
                <a:tc>
                  <a:txBody>
                    <a:bodyPr/>
                    <a:lstStyle/>
                    <a:p>
                      <a:pPr algn="ctr"/>
                      <a:r>
                        <a:rPr lang="en-US" sz="1800" dirty="0">
                          <a:latin typeface="+mj-lt"/>
                        </a:rPr>
                        <a:t>0.18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0.17, 0.19</a:t>
                      </a:r>
                    </a:p>
                  </a:txBody>
                  <a:tcPr/>
                </a:tc>
                <a:extLst>
                  <a:ext uri="{0D108BD9-81ED-4DB2-BD59-A6C34878D82A}">
                    <a16:rowId xmlns:a16="http://schemas.microsoft.com/office/drawing/2014/main" val="181322387"/>
                  </a:ext>
                </a:extLst>
              </a:tr>
              <a:tr h="370840">
                <a:tc>
                  <a:txBody>
                    <a:bodyPr/>
                    <a:lstStyle/>
                    <a:p>
                      <a:pPr marL="219075" marR="38100">
                        <a:lnSpc>
                          <a:spcPct val="107000"/>
                        </a:lnSpc>
                        <a:spcBef>
                          <a:spcPts val="0"/>
                        </a:spcBef>
                        <a:spcAft>
                          <a:spcPts val="0"/>
                        </a:spcAft>
                      </a:pPr>
                      <a:r>
                        <a:rPr lang="en-CA" sz="1800" dirty="0">
                          <a:effectLst/>
                        </a:rPr>
                        <a:t>40.0% and greater</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latin typeface="+mj-lt"/>
                        </a:rPr>
                        <a:t>1.82</a:t>
                      </a:r>
                    </a:p>
                  </a:txBody>
                  <a:tcPr/>
                </a:tc>
                <a:tc>
                  <a:txBody>
                    <a:bodyPr/>
                    <a:lstStyle/>
                    <a:p>
                      <a:pPr algn="ctr"/>
                      <a:r>
                        <a:rPr lang="en-US" sz="1800" dirty="0">
                          <a:latin typeface="+mj-lt"/>
                        </a:rPr>
                        <a:t>1.74, 1.90</a:t>
                      </a:r>
                    </a:p>
                  </a:txBody>
                  <a:tcPr/>
                </a:tc>
                <a:tc>
                  <a:txBody>
                    <a:bodyPr/>
                    <a:lstStyle/>
                    <a:p>
                      <a:pPr algn="ctr"/>
                      <a:r>
                        <a:rPr lang="en-US" sz="1800" dirty="0">
                          <a:latin typeface="+mj-lt"/>
                        </a:rPr>
                        <a:t>0.54</a:t>
                      </a:r>
                    </a:p>
                  </a:txBody>
                  <a:tcPr/>
                </a:tc>
                <a:tc>
                  <a:txBody>
                    <a:bodyPr/>
                    <a:lstStyle/>
                    <a:p>
                      <a:pPr algn="ctr"/>
                      <a:r>
                        <a:rPr lang="en-US" sz="1800" dirty="0">
                          <a:latin typeface="+mj-lt"/>
                        </a:rPr>
                        <a:t>0.51, 0.57</a:t>
                      </a:r>
                    </a:p>
                  </a:txBody>
                  <a:tcPr/>
                </a:tc>
                <a:extLst>
                  <a:ext uri="{0D108BD9-81ED-4DB2-BD59-A6C34878D82A}">
                    <a16:rowId xmlns:a16="http://schemas.microsoft.com/office/drawing/2014/main" val="612574291"/>
                  </a:ext>
                </a:extLst>
              </a:tr>
            </a:tbl>
          </a:graphicData>
        </a:graphic>
      </p:graphicFrame>
      <p:sp>
        <p:nvSpPr>
          <p:cNvPr id="4" name="Title 1">
            <a:extLst>
              <a:ext uri="{FF2B5EF4-FFF2-40B4-BE49-F238E27FC236}">
                <a16:creationId xmlns:a16="http://schemas.microsoft.com/office/drawing/2014/main" id="{EF6F61B6-1FD3-DCA7-BA10-C201FB218933}"/>
              </a:ext>
            </a:extLst>
          </p:cNvPr>
          <p:cNvSpPr txBox="1">
            <a:spLocks/>
          </p:cNvSpPr>
          <p:nvPr/>
        </p:nvSpPr>
        <p:spPr>
          <a:xfrm>
            <a:off x="1295402" y="556543"/>
            <a:ext cx="9601196" cy="1303867"/>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Regression Models</a:t>
            </a:r>
          </a:p>
        </p:txBody>
      </p:sp>
    </p:spTree>
    <p:extLst>
      <p:ext uri="{BB962C8B-B14F-4D97-AF65-F5344CB8AC3E}">
        <p14:creationId xmlns:p14="http://schemas.microsoft.com/office/powerpoint/2010/main" val="270629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FB97E14-96DA-27D0-4D08-C710D4759428}"/>
              </a:ext>
            </a:extLst>
          </p:cNvPr>
          <p:cNvGraphicFramePr>
            <a:graphicFrameLocks noGrp="1"/>
          </p:cNvGraphicFramePr>
          <p:nvPr>
            <p:extLst>
              <p:ext uri="{D42A27DB-BD31-4B8C-83A1-F6EECF244321}">
                <p14:modId xmlns:p14="http://schemas.microsoft.com/office/powerpoint/2010/main" val="2563981143"/>
              </p:ext>
            </p:extLst>
          </p:nvPr>
        </p:nvGraphicFramePr>
        <p:xfrm>
          <a:off x="2949222" y="1405864"/>
          <a:ext cx="6293556" cy="1744599"/>
        </p:xfrm>
        <a:graphic>
          <a:graphicData uri="http://schemas.openxmlformats.org/drawingml/2006/table">
            <a:tbl>
              <a:tblPr firstRow="1" firstCol="1" bandRow="1">
                <a:tableStyleId>{073A0DAA-6AF3-43AB-8588-CEC1D06C72B9}</a:tableStyleId>
              </a:tblPr>
              <a:tblGrid>
                <a:gridCol w="1501423">
                  <a:extLst>
                    <a:ext uri="{9D8B030D-6E8A-4147-A177-3AD203B41FA5}">
                      <a16:colId xmlns:a16="http://schemas.microsoft.com/office/drawing/2014/main" val="167852381"/>
                    </a:ext>
                  </a:extLst>
                </a:gridCol>
                <a:gridCol w="1117600">
                  <a:extLst>
                    <a:ext uri="{9D8B030D-6E8A-4147-A177-3AD203B41FA5}">
                      <a16:colId xmlns:a16="http://schemas.microsoft.com/office/drawing/2014/main" val="342887095"/>
                    </a:ext>
                  </a:extLst>
                </a:gridCol>
                <a:gridCol w="1292578">
                  <a:extLst>
                    <a:ext uri="{9D8B030D-6E8A-4147-A177-3AD203B41FA5}">
                      <a16:colId xmlns:a16="http://schemas.microsoft.com/office/drawing/2014/main" val="1146792858"/>
                    </a:ext>
                  </a:extLst>
                </a:gridCol>
                <a:gridCol w="1027289">
                  <a:extLst>
                    <a:ext uri="{9D8B030D-6E8A-4147-A177-3AD203B41FA5}">
                      <a16:colId xmlns:a16="http://schemas.microsoft.com/office/drawing/2014/main" val="2102771656"/>
                    </a:ext>
                  </a:extLst>
                </a:gridCol>
                <a:gridCol w="1354666">
                  <a:extLst>
                    <a:ext uri="{9D8B030D-6E8A-4147-A177-3AD203B41FA5}">
                      <a16:colId xmlns:a16="http://schemas.microsoft.com/office/drawing/2014/main" val="4108693087"/>
                    </a:ext>
                  </a:extLst>
                </a:gridCol>
              </a:tblGrid>
              <a:tr h="0">
                <a:tc>
                  <a:txBody>
                    <a:bodyPr/>
                    <a:lstStyle/>
                    <a:p>
                      <a:pPr marL="0" marR="0">
                        <a:lnSpc>
                          <a:spcPct val="107000"/>
                        </a:lnSpc>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200" dirty="0">
                          <a:effectLst/>
                        </a:rPr>
                        <a:t>Enclave &lt; 20%</a:t>
                      </a:r>
                    </a:p>
                    <a:p>
                      <a:pPr marL="0" marR="0" algn="ctr">
                        <a:lnSpc>
                          <a:spcPct val="107000"/>
                        </a:lnSpc>
                        <a:spcBef>
                          <a:spcPts val="0"/>
                        </a:spcBef>
                        <a:spcAft>
                          <a:spcPts val="0"/>
                        </a:spcAft>
                      </a:pPr>
                      <a:r>
                        <a:rPr lang="en-US" sz="2200" dirty="0">
                          <a:effectLst/>
                        </a:rPr>
                        <a:t>n = 13,871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2200" dirty="0">
                          <a:effectLst/>
                        </a:rPr>
                        <a:t>Enclave </a:t>
                      </a:r>
                      <a:r>
                        <a:rPr lang="en-US" sz="2200" u="sng" dirty="0">
                          <a:effectLst/>
                        </a:rPr>
                        <a:t>&gt;</a:t>
                      </a:r>
                      <a:r>
                        <a:rPr lang="en-US" sz="2200" dirty="0">
                          <a:effectLst/>
                        </a:rPr>
                        <a:t> 20%</a:t>
                      </a:r>
                    </a:p>
                    <a:p>
                      <a:pPr marL="0" marR="0" algn="ctr">
                        <a:lnSpc>
                          <a:spcPct val="107000"/>
                        </a:lnSpc>
                        <a:spcBef>
                          <a:spcPts val="0"/>
                        </a:spcBef>
                        <a:spcAft>
                          <a:spcPts val="0"/>
                        </a:spcAft>
                      </a:pPr>
                      <a:r>
                        <a:rPr lang="en-US" sz="2200" dirty="0">
                          <a:effectLst/>
                        </a:rPr>
                        <a:t>n = 2,935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36978741"/>
                  </a:ext>
                </a:extLst>
              </a:tr>
              <a:tr h="0">
                <a:tc>
                  <a:txBody>
                    <a:bodyPr/>
                    <a:lstStyle/>
                    <a:p>
                      <a:pPr marL="0" marR="0">
                        <a:lnSpc>
                          <a:spcPct val="107000"/>
                        </a:lnSpc>
                        <a:spcBef>
                          <a:spcPts val="0"/>
                        </a:spcBef>
                        <a:spcAft>
                          <a:spcPts val="0"/>
                        </a:spcAft>
                      </a:pPr>
                      <a:r>
                        <a:rPr lang="en-U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a:effectLst/>
                        </a:rPr>
                        <a:t>OR</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a:effectLst/>
                        </a:rPr>
                        <a:t>95% CI</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a:effectLst/>
                        </a:rPr>
                        <a:t>OR</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dirty="0">
                          <a:effectLst/>
                        </a:rPr>
                        <a:t>95% CI</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798535"/>
                  </a:ext>
                </a:extLst>
              </a:tr>
              <a:tr h="0">
                <a:tc>
                  <a:txBody>
                    <a:bodyPr/>
                    <a:lstStyle/>
                    <a:p>
                      <a:pPr marL="0" marR="0">
                        <a:lnSpc>
                          <a:spcPct val="107000"/>
                        </a:lnSpc>
                        <a:spcBef>
                          <a:spcPts val="0"/>
                        </a:spcBef>
                        <a:spcAft>
                          <a:spcPts val="0"/>
                        </a:spcAft>
                      </a:pPr>
                      <a:r>
                        <a:rPr lang="en-US" sz="2200">
                          <a:effectLst/>
                        </a:rPr>
                        <a:t>White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1.00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1.00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0005077"/>
                  </a:ext>
                </a:extLst>
              </a:tr>
              <a:tr h="0">
                <a:tc>
                  <a:txBody>
                    <a:bodyPr/>
                    <a:lstStyle/>
                    <a:p>
                      <a:pPr marL="0" marR="0">
                        <a:lnSpc>
                          <a:spcPct val="107000"/>
                        </a:lnSpc>
                        <a:spcBef>
                          <a:spcPts val="0"/>
                        </a:spcBef>
                        <a:spcAft>
                          <a:spcPts val="0"/>
                        </a:spcAft>
                      </a:pPr>
                      <a:r>
                        <a:rPr lang="en-US" sz="2200">
                          <a:effectLst/>
                        </a:rPr>
                        <a:t>Indigenous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3.07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1.32, 7.15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dirty="0">
                          <a:solidFill>
                            <a:srgbClr val="C00000"/>
                          </a:solidFill>
                          <a:effectLst/>
                        </a:rPr>
                        <a:t>4.83</a:t>
                      </a:r>
                      <a:endParaRPr lang="en-US"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1.66, 14.04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3569670"/>
                  </a:ext>
                </a:extLst>
              </a:tr>
            </a:tbl>
          </a:graphicData>
        </a:graphic>
      </p:graphicFrame>
      <p:sp>
        <p:nvSpPr>
          <p:cNvPr id="4" name="TextBox 3">
            <a:extLst>
              <a:ext uri="{FF2B5EF4-FFF2-40B4-BE49-F238E27FC236}">
                <a16:creationId xmlns:a16="http://schemas.microsoft.com/office/drawing/2014/main" id="{C63BDBAC-9441-6730-7FE4-F05C3293A316}"/>
              </a:ext>
            </a:extLst>
          </p:cNvPr>
          <p:cNvSpPr txBox="1"/>
          <p:nvPr/>
        </p:nvSpPr>
        <p:spPr>
          <a:xfrm>
            <a:off x="4665131" y="616260"/>
            <a:ext cx="2489200" cy="430887"/>
          </a:xfrm>
          <a:prstGeom prst="rect">
            <a:avLst/>
          </a:prstGeom>
          <a:noFill/>
        </p:spPr>
        <p:txBody>
          <a:bodyPr wrap="square" rtlCol="0">
            <a:spAutoFit/>
          </a:bodyPr>
          <a:lstStyle/>
          <a:p>
            <a:pPr algn="ctr"/>
            <a:r>
              <a:rPr lang="en-US" sz="2200" b="1" dirty="0"/>
              <a:t>2-Way Interaction</a:t>
            </a:r>
          </a:p>
        </p:txBody>
      </p:sp>
      <p:sp>
        <p:nvSpPr>
          <p:cNvPr id="5" name="TextBox 4">
            <a:extLst>
              <a:ext uri="{FF2B5EF4-FFF2-40B4-BE49-F238E27FC236}">
                <a16:creationId xmlns:a16="http://schemas.microsoft.com/office/drawing/2014/main" id="{9689CD80-23A6-3F3F-FE67-BB1D386C38F0}"/>
              </a:ext>
            </a:extLst>
          </p:cNvPr>
          <p:cNvSpPr txBox="1"/>
          <p:nvPr/>
        </p:nvSpPr>
        <p:spPr>
          <a:xfrm>
            <a:off x="908753" y="3507516"/>
            <a:ext cx="10001955" cy="2967479"/>
          </a:xfrm>
          <a:prstGeom prst="rect">
            <a:avLst/>
          </a:prstGeom>
          <a:noFill/>
        </p:spPr>
        <p:txBody>
          <a:bodyPr wrap="square" rtlCol="0">
            <a:spAutoFit/>
          </a:bodyPr>
          <a:lstStyle/>
          <a:p>
            <a:pPr algn="ctr"/>
            <a:r>
              <a:rPr lang="en-US" sz="2200" b="1" dirty="0">
                <a:latin typeface="+mj-lt"/>
              </a:rPr>
              <a:t>3-Way Interaction</a:t>
            </a:r>
          </a:p>
          <a:p>
            <a:endParaRPr lang="en-US" sz="2200" b="1" dirty="0">
              <a:latin typeface="+mj-lt"/>
            </a:endParaRPr>
          </a:p>
          <a:p>
            <a:pPr marL="0" marR="0">
              <a:lnSpc>
                <a:spcPct val="107000"/>
              </a:lnSpc>
              <a:spcBef>
                <a:spcPts val="0"/>
              </a:spcBef>
              <a:spcAft>
                <a:spcPts val="800"/>
              </a:spcAft>
            </a:pPr>
            <a:r>
              <a:rPr lang="en-US" sz="2200" b="1" dirty="0">
                <a:effectLst/>
                <a:latin typeface="+mj-lt"/>
                <a:ea typeface="Calibri" panose="020F0502020204030204" pitchFamily="34" charset="0"/>
                <a:cs typeface="Times New Roman" panose="02020603050405020304" pitchFamily="18" charset="0"/>
              </a:rPr>
              <a:t>Enclave &lt;20%, </a:t>
            </a:r>
            <a:r>
              <a:rPr lang="en-US" sz="2200" dirty="0">
                <a:effectLst/>
                <a:latin typeface="+mj-lt"/>
                <a:ea typeface="Calibri" panose="020F0502020204030204" pitchFamily="34" charset="0"/>
                <a:cs typeface="Times New Roman" panose="02020603050405020304" pitchFamily="18" charset="0"/>
              </a:rPr>
              <a:t>Males (OR = 4.20; [1.47, 11.99]) </a:t>
            </a:r>
          </a:p>
          <a:p>
            <a:pPr marL="0" marR="0">
              <a:lnSpc>
                <a:spcPct val="107000"/>
              </a:lnSpc>
              <a:spcBef>
                <a:spcPts val="0"/>
              </a:spcBef>
              <a:spcAft>
                <a:spcPts val="800"/>
              </a:spcAft>
            </a:pPr>
            <a:r>
              <a:rPr lang="en-US" sz="2200" dirty="0">
                <a:effectLst/>
                <a:latin typeface="+mj-lt"/>
                <a:ea typeface="Calibri" panose="020F0502020204030204" pitchFamily="34" charset="0"/>
                <a:cs typeface="Times New Roman" panose="02020603050405020304" pitchFamily="18" charset="0"/>
              </a:rPr>
              <a:t>                          Females (OR = 1.98; [0.43, 9.23])</a:t>
            </a:r>
          </a:p>
          <a:p>
            <a:pPr marL="0" marR="0">
              <a:lnSpc>
                <a:spcPct val="107000"/>
              </a:lnSpc>
              <a:spcBef>
                <a:spcPts val="0"/>
              </a:spcBef>
              <a:spcAft>
                <a:spcPts val="800"/>
              </a:spcAft>
            </a:pPr>
            <a:r>
              <a:rPr lang="en-US" sz="2200" b="1" dirty="0">
                <a:effectLst/>
                <a:latin typeface="+mj-lt"/>
                <a:ea typeface="Calibri" panose="020F0502020204030204" pitchFamily="34" charset="0"/>
                <a:cs typeface="Times New Roman" panose="02020603050405020304" pitchFamily="18" charset="0"/>
              </a:rPr>
              <a:t>Enclave ≥20%, </a:t>
            </a:r>
            <a:r>
              <a:rPr lang="en-US" sz="2200" dirty="0">
                <a:effectLst/>
                <a:latin typeface="+mj-lt"/>
                <a:ea typeface="Calibri" panose="020F0502020204030204" pitchFamily="34" charset="0"/>
                <a:cs typeface="Times New Roman" panose="02020603050405020304" pitchFamily="18" charset="0"/>
              </a:rPr>
              <a:t>Males (OR = 3.49; [0.97, 12.63], p &lt; .10) </a:t>
            </a:r>
          </a:p>
          <a:p>
            <a:pPr marL="0" marR="0">
              <a:lnSpc>
                <a:spcPct val="107000"/>
              </a:lnSpc>
              <a:spcBef>
                <a:spcPts val="0"/>
              </a:spcBef>
              <a:spcAft>
                <a:spcPts val="800"/>
              </a:spcAft>
            </a:pPr>
            <a:r>
              <a:rPr lang="en-US" sz="2200" dirty="0">
                <a:effectLst/>
                <a:latin typeface="+mj-lt"/>
                <a:ea typeface="Calibri" panose="020F0502020204030204" pitchFamily="34" charset="0"/>
                <a:cs typeface="Times New Roman" panose="02020603050405020304" pitchFamily="18" charset="0"/>
              </a:rPr>
              <a:t>                          Females (OR = </a:t>
            </a:r>
            <a:r>
              <a:rPr lang="en-US" sz="2200" b="1" dirty="0">
                <a:solidFill>
                  <a:srgbClr val="C00000"/>
                </a:solidFill>
                <a:effectLst/>
                <a:latin typeface="+mj-lt"/>
                <a:ea typeface="Calibri" panose="020F0502020204030204" pitchFamily="34" charset="0"/>
                <a:cs typeface="Times New Roman" panose="02020603050405020304" pitchFamily="18" charset="0"/>
              </a:rPr>
              <a:t>19.88</a:t>
            </a:r>
            <a:r>
              <a:rPr lang="en-US" sz="2200" dirty="0">
                <a:effectLst/>
                <a:latin typeface="+mj-lt"/>
                <a:ea typeface="Calibri" panose="020F0502020204030204" pitchFamily="34" charset="0"/>
                <a:cs typeface="Times New Roman" panose="02020603050405020304" pitchFamily="18" charset="0"/>
              </a:rPr>
              <a:t>; [1.81, 218.67])</a:t>
            </a:r>
          </a:p>
          <a:p>
            <a:endParaRPr lang="en-US" sz="2200" dirty="0">
              <a:latin typeface="+mj-lt"/>
            </a:endParaRPr>
          </a:p>
        </p:txBody>
      </p:sp>
    </p:spTree>
    <p:extLst>
      <p:ext uri="{BB962C8B-B14F-4D97-AF65-F5344CB8AC3E}">
        <p14:creationId xmlns:p14="http://schemas.microsoft.com/office/powerpoint/2010/main" val="130696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665-FA5F-8A1E-5598-FFEADE4A5C84}"/>
              </a:ext>
            </a:extLst>
          </p:cNvPr>
          <p:cNvSpPr>
            <a:spLocks noGrp="1"/>
          </p:cNvSpPr>
          <p:nvPr>
            <p:ph type="title"/>
          </p:nvPr>
        </p:nvSpPr>
        <p:spPr/>
        <p:txBody>
          <a:bodyPr/>
          <a:lstStyle/>
          <a:p>
            <a:r>
              <a:rPr lang="en-US" dirty="0">
                <a:solidFill>
                  <a:schemeClr val="tx1"/>
                </a:solidFill>
              </a:rPr>
              <a:t>Summary</a:t>
            </a:r>
            <a:endParaRPr lang="en-US" dirty="0"/>
          </a:p>
        </p:txBody>
      </p:sp>
      <p:sp>
        <p:nvSpPr>
          <p:cNvPr id="3" name="Content Placeholder 2">
            <a:extLst>
              <a:ext uri="{FF2B5EF4-FFF2-40B4-BE49-F238E27FC236}">
                <a16:creationId xmlns:a16="http://schemas.microsoft.com/office/drawing/2014/main" id="{DE99ECD0-8566-D3B3-DA67-51CD1511B18C}"/>
              </a:ext>
            </a:extLst>
          </p:cNvPr>
          <p:cNvSpPr>
            <a:spLocks noGrp="1"/>
          </p:cNvSpPr>
          <p:nvPr>
            <p:ph idx="1"/>
          </p:nvPr>
        </p:nvSpPr>
        <p:spPr/>
        <p:txBody>
          <a:bodyPr>
            <a:normAutofit fontScale="92500" lnSpcReduction="10000"/>
          </a:bodyPr>
          <a:lstStyle/>
          <a:p>
            <a:pPr marL="457200" indent="-457200">
              <a:buFont typeface="+mj-lt"/>
              <a:buAutoNum type="arabicPeriod"/>
            </a:pPr>
            <a:r>
              <a:rPr lang="en-US" sz="2400" dirty="0">
                <a:solidFill>
                  <a:schemeClr val="tx1"/>
                </a:solidFill>
                <a:latin typeface="+mj-lt"/>
              </a:rPr>
              <a:t>Being Indigenous was a significant and strong predictor of arrest.</a:t>
            </a:r>
          </a:p>
          <a:p>
            <a:pPr marL="457200" indent="-457200">
              <a:buFont typeface="+mj-lt"/>
              <a:buAutoNum type="arabicPeriod"/>
            </a:pPr>
            <a:r>
              <a:rPr lang="en-US" sz="2400" dirty="0">
                <a:solidFill>
                  <a:schemeClr val="tx1"/>
                </a:solidFill>
                <a:latin typeface="+mj-lt"/>
              </a:rPr>
              <a:t>Those who reported extensive experiences of structural violence were nearly 5x as likely to report being arrested than those with no such experiences. </a:t>
            </a:r>
          </a:p>
          <a:p>
            <a:pPr marL="457200" indent="-457200">
              <a:buFont typeface="+mj-lt"/>
              <a:buAutoNum type="arabicPeriod"/>
            </a:pPr>
            <a:r>
              <a:rPr lang="en-US" sz="2400" dirty="0">
                <a:solidFill>
                  <a:schemeClr val="tx1"/>
                </a:solidFill>
                <a:latin typeface="+mj-lt"/>
              </a:rPr>
              <a:t>Indigenous Peoples residing in Indigenous enclaves were even more likely to be arrested and this effect was significantly larger than for otherwise similar, non-Indigenous counterparts.</a:t>
            </a:r>
          </a:p>
          <a:p>
            <a:pPr marL="457200" indent="-457200">
              <a:buFont typeface="+mj-lt"/>
              <a:buAutoNum type="arabicPeriod"/>
            </a:pPr>
            <a:r>
              <a:rPr lang="en-US" sz="2400" dirty="0">
                <a:solidFill>
                  <a:schemeClr val="tx1"/>
                </a:solidFill>
                <a:latin typeface="+mj-lt"/>
              </a:rPr>
              <a:t>Indigenous females residing in Indigenous enclaves were at profound risk of being arrested, a relative risk 20x greater than that experienced by otherwise similar non-Indigenous females.</a:t>
            </a:r>
          </a:p>
          <a:p>
            <a:endParaRPr lang="en-US" dirty="0"/>
          </a:p>
        </p:txBody>
      </p:sp>
    </p:spTree>
    <p:extLst>
      <p:ext uri="{BB962C8B-B14F-4D97-AF65-F5344CB8AC3E}">
        <p14:creationId xmlns:p14="http://schemas.microsoft.com/office/powerpoint/2010/main" val="226252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62B3-5303-589F-CFC7-08BF21201532}"/>
              </a:ext>
            </a:extLst>
          </p:cNvPr>
          <p:cNvSpPr>
            <a:spLocks noGrp="1"/>
          </p:cNvSpPr>
          <p:nvPr>
            <p:ph type="title"/>
          </p:nvPr>
        </p:nvSpPr>
        <p:spPr/>
        <p:txBody>
          <a:bodyPr>
            <a:normAutofit/>
          </a:bodyPr>
          <a:lstStyle/>
          <a:p>
            <a:r>
              <a:rPr lang="en-US" dirty="0"/>
              <a:t>Implications for Social Work</a:t>
            </a:r>
          </a:p>
        </p:txBody>
      </p:sp>
      <p:sp>
        <p:nvSpPr>
          <p:cNvPr id="3" name="Content Placeholder 2">
            <a:extLst>
              <a:ext uri="{FF2B5EF4-FFF2-40B4-BE49-F238E27FC236}">
                <a16:creationId xmlns:a16="http://schemas.microsoft.com/office/drawing/2014/main" id="{342F15DA-90E0-C942-4F40-12750C89EAE3}"/>
              </a:ext>
            </a:extLst>
          </p:cNvPr>
          <p:cNvSpPr>
            <a:spLocks noGrp="1"/>
          </p:cNvSpPr>
          <p:nvPr>
            <p:ph idx="1"/>
          </p:nvPr>
        </p:nvSpPr>
        <p:spPr>
          <a:xfrm>
            <a:off x="1295401" y="2556931"/>
            <a:ext cx="9601196" cy="3674535"/>
          </a:xfrm>
        </p:spPr>
        <p:txBody>
          <a:bodyPr>
            <a:noAutofit/>
          </a:bodyPr>
          <a:lstStyle/>
          <a:p>
            <a:r>
              <a:rPr lang="en-US" sz="2200" dirty="0">
                <a:solidFill>
                  <a:schemeClr val="tx1"/>
                </a:solidFill>
                <a:latin typeface="+mj-lt"/>
              </a:rPr>
              <a:t>S</a:t>
            </a:r>
            <a:r>
              <a:rPr lang="en-US" sz="2200" b="0" i="0" u="none" strike="noStrike" baseline="0" dirty="0">
                <a:solidFill>
                  <a:schemeClr val="tx1"/>
                </a:solidFill>
                <a:latin typeface="+mj-lt"/>
              </a:rPr>
              <a:t>ocial work educators must work to facilitate students’ understandings of these issues and promote the importance of social justice and advocacy work.</a:t>
            </a:r>
          </a:p>
          <a:p>
            <a:r>
              <a:rPr lang="en-US" sz="2200" b="0" i="0" u="none" strike="noStrike" baseline="0" dirty="0">
                <a:solidFill>
                  <a:schemeClr val="tx1"/>
                </a:solidFill>
                <a:latin typeface="+mj-lt"/>
              </a:rPr>
              <a:t>Social work practitioners must recognize and attend to the negative impacts of racial profiling and over-policing on clients’ health-related, social, and economic well-being </a:t>
            </a:r>
          </a:p>
          <a:p>
            <a:r>
              <a:rPr lang="en-US" sz="2200" b="0" i="0" u="none" strike="noStrike" baseline="0" dirty="0">
                <a:solidFill>
                  <a:schemeClr val="tx1"/>
                </a:solidFill>
                <a:latin typeface="+mj-lt"/>
              </a:rPr>
              <a:t>Social work scholars must continue to examine the effects of over-policing and racial profiling to work toward exposing and ending these discriminatory practices </a:t>
            </a:r>
            <a:endParaRPr lang="en-US" sz="2200" dirty="0">
              <a:solidFill>
                <a:schemeClr val="tx1"/>
              </a:solidFill>
              <a:latin typeface="+mj-lt"/>
            </a:endParaRPr>
          </a:p>
          <a:p>
            <a:r>
              <a:rPr lang="en-US" sz="2200" b="0" i="0" u="none" strike="noStrike" baseline="0" dirty="0">
                <a:solidFill>
                  <a:schemeClr val="tx1"/>
                </a:solidFill>
                <a:latin typeface="+mj-lt"/>
              </a:rPr>
              <a:t>All of us must take on social justice and advocacy roles in the communities we serve to reduce racial profiling and over-policing.</a:t>
            </a:r>
          </a:p>
          <a:p>
            <a:endParaRPr lang="en-US" sz="2200" dirty="0">
              <a:solidFill>
                <a:schemeClr val="tx1"/>
              </a:solidFill>
              <a:latin typeface="+mj-lt"/>
            </a:endParaRPr>
          </a:p>
        </p:txBody>
      </p:sp>
    </p:spTree>
    <p:extLst>
      <p:ext uri="{BB962C8B-B14F-4D97-AF65-F5344CB8AC3E}">
        <p14:creationId xmlns:p14="http://schemas.microsoft.com/office/powerpoint/2010/main" val="160714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3F49-2484-4657-7221-77A1929091E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6FB7C8D-1308-799F-E931-998EF0BEA30C}"/>
              </a:ext>
            </a:extLst>
          </p:cNvPr>
          <p:cNvSpPr>
            <a:spLocks noGrp="1"/>
          </p:cNvSpPr>
          <p:nvPr>
            <p:ph idx="1"/>
          </p:nvPr>
        </p:nvSpPr>
        <p:spPr/>
        <p:txBody>
          <a:bodyPr>
            <a:normAutofit/>
          </a:bodyPr>
          <a:lstStyle/>
          <a:p>
            <a:endParaRPr lang="en-US" dirty="0"/>
          </a:p>
          <a:p>
            <a:pPr marL="0" indent="0" algn="ctr">
              <a:buNone/>
            </a:pPr>
            <a:r>
              <a:rPr lang="en-US" dirty="0"/>
              <a:t>As an Indigenous participant in Samuelson and </a:t>
            </a:r>
            <a:r>
              <a:rPr lang="en-US" dirty="0" err="1"/>
              <a:t>Strelioff’s</a:t>
            </a:r>
            <a:r>
              <a:rPr lang="en-US" dirty="0"/>
              <a:t> (2001) study stated:</a:t>
            </a:r>
          </a:p>
          <a:p>
            <a:pPr marL="0" indent="0" algn="ctr">
              <a:buNone/>
            </a:pPr>
            <a:r>
              <a:rPr lang="en-US" dirty="0">
                <a:solidFill>
                  <a:srgbClr val="C00000"/>
                </a:solidFill>
              </a:rPr>
              <a:t>“</a:t>
            </a:r>
            <a:r>
              <a:rPr lang="en-US" b="1" dirty="0">
                <a:solidFill>
                  <a:srgbClr val="C00000"/>
                </a:solidFill>
              </a:rPr>
              <a:t>I think the police have to remember that we all have the right to be treated the same as everyone else. Not to be judged on our race or color. And to deal with us one-to-one</a:t>
            </a:r>
            <a:r>
              <a:rPr lang="en-US" dirty="0">
                <a:solidFill>
                  <a:srgbClr val="C00000"/>
                </a:solidFill>
              </a:rPr>
              <a:t>”</a:t>
            </a:r>
            <a:r>
              <a:rPr lang="en-US" dirty="0"/>
              <a:t> (p. 412).</a:t>
            </a:r>
          </a:p>
        </p:txBody>
      </p:sp>
    </p:spTree>
    <p:extLst>
      <p:ext uri="{BB962C8B-B14F-4D97-AF65-F5344CB8AC3E}">
        <p14:creationId xmlns:p14="http://schemas.microsoft.com/office/powerpoint/2010/main" val="365123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D7FE02-D555-BB14-7A73-86939C2A07EC}"/>
              </a:ext>
            </a:extLst>
          </p:cNvPr>
          <p:cNvSpPr txBox="1">
            <a:spLocks/>
          </p:cNvSpPr>
          <p:nvPr/>
        </p:nvSpPr>
        <p:spPr>
          <a:xfrm>
            <a:off x="1295402" y="691427"/>
            <a:ext cx="9601196" cy="80312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Research Team</a:t>
            </a:r>
          </a:p>
        </p:txBody>
      </p:sp>
      <p:sp>
        <p:nvSpPr>
          <p:cNvPr id="4" name="Content Placeholder 2">
            <a:extLst>
              <a:ext uri="{FF2B5EF4-FFF2-40B4-BE49-F238E27FC236}">
                <a16:creationId xmlns:a16="http://schemas.microsoft.com/office/drawing/2014/main" id="{5AA1DCA6-BAFA-4FD1-DF63-BB36C0025B78}"/>
              </a:ext>
            </a:extLst>
          </p:cNvPr>
          <p:cNvSpPr txBox="1">
            <a:spLocks/>
          </p:cNvSpPr>
          <p:nvPr/>
        </p:nvSpPr>
        <p:spPr>
          <a:xfrm>
            <a:off x="1066800" y="1727200"/>
            <a:ext cx="10058400" cy="459177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buFont typeface="Arial"/>
              <a:buNone/>
            </a:pPr>
            <a:r>
              <a:rPr lang="en-US" sz="2200" b="1" dirty="0"/>
              <a:t>Amy M. Alberton, PhD, MSW</a:t>
            </a:r>
          </a:p>
          <a:p>
            <a:pPr marL="0" indent="0" algn="ctr">
              <a:spcBef>
                <a:spcPts val="0"/>
              </a:spcBef>
              <a:buFont typeface="Arial"/>
              <a:buNone/>
            </a:pPr>
            <a:r>
              <a:rPr lang="en-US" sz="2200" dirty="0"/>
              <a:t>School of Social Work, Texas State University</a:t>
            </a:r>
          </a:p>
          <a:p>
            <a:pPr marL="0" indent="0" algn="ctr">
              <a:spcBef>
                <a:spcPts val="0"/>
              </a:spcBef>
              <a:buNone/>
            </a:pPr>
            <a:r>
              <a:rPr lang="en-US" sz="2200" dirty="0"/>
              <a:t>Corresponding Author; Email: </a:t>
            </a:r>
            <a:r>
              <a:rPr lang="en-US" sz="2200" dirty="0">
                <a:solidFill>
                  <a:schemeClr val="tx1"/>
                </a:solidFill>
              </a:rPr>
              <a:t>Amy.Alberton@txstate.edu</a:t>
            </a:r>
          </a:p>
          <a:p>
            <a:pPr marL="0" indent="0" algn="ctr">
              <a:spcBef>
                <a:spcPts val="0"/>
              </a:spcBef>
              <a:buFont typeface="Arial"/>
              <a:buNone/>
            </a:pPr>
            <a:r>
              <a:rPr lang="en-US" sz="2200" b="1" dirty="0"/>
              <a:t>Kevin M. Gorey, PhD, MSW</a:t>
            </a:r>
          </a:p>
          <a:p>
            <a:pPr marL="0" indent="0" algn="ctr">
              <a:spcBef>
                <a:spcPts val="0"/>
              </a:spcBef>
              <a:buFont typeface="Arial"/>
              <a:buNone/>
            </a:pPr>
            <a:r>
              <a:rPr lang="en-US" sz="2200" dirty="0"/>
              <a:t>School of Social Work, University of Windsor</a:t>
            </a:r>
          </a:p>
          <a:p>
            <a:pPr marL="0" indent="0" algn="ctr">
              <a:spcBef>
                <a:spcPts val="0"/>
              </a:spcBef>
              <a:buFont typeface="Arial"/>
              <a:buNone/>
            </a:pPr>
            <a:r>
              <a:rPr lang="en-US" sz="2200" b="1" dirty="0"/>
              <a:t>&amp;</a:t>
            </a:r>
          </a:p>
          <a:p>
            <a:pPr marL="0" indent="0" algn="ctr">
              <a:spcBef>
                <a:spcPts val="0"/>
              </a:spcBef>
              <a:buFont typeface="Arial"/>
              <a:buNone/>
            </a:pPr>
            <a:r>
              <a:rPr lang="en-US" sz="2200" b="1" dirty="0"/>
              <a:t>Naomi G. Williams, MSW, PhD Student</a:t>
            </a:r>
            <a:endParaRPr lang="en-US" sz="2200" dirty="0"/>
          </a:p>
          <a:p>
            <a:pPr marL="0" indent="0" algn="ctr">
              <a:spcBef>
                <a:spcPts val="0"/>
              </a:spcBef>
              <a:buFont typeface="Arial"/>
              <a:buNone/>
            </a:pPr>
            <a:r>
              <a:rPr lang="en-US" sz="2200" dirty="0"/>
              <a:t>Anishinaabe, Walpole Island First Nation; School of Social Work, University of Windsor</a:t>
            </a:r>
          </a:p>
        </p:txBody>
      </p:sp>
    </p:spTree>
    <p:extLst>
      <p:ext uri="{BB962C8B-B14F-4D97-AF65-F5344CB8AC3E}">
        <p14:creationId xmlns:p14="http://schemas.microsoft.com/office/powerpoint/2010/main" val="266809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3B8B-B389-0DDC-48C1-B4C85C2926FF}"/>
              </a:ext>
            </a:extLst>
          </p:cNvPr>
          <p:cNvSpPr txBox="1">
            <a:spLocks/>
          </p:cNvSpPr>
          <p:nvPr/>
        </p:nvSpPr>
        <p:spPr>
          <a:xfrm>
            <a:off x="1295402" y="1075249"/>
            <a:ext cx="9601196" cy="80312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Full Article:</a:t>
            </a:r>
          </a:p>
        </p:txBody>
      </p:sp>
      <p:sp>
        <p:nvSpPr>
          <p:cNvPr id="4" name="Content Placeholder 3">
            <a:extLst>
              <a:ext uri="{FF2B5EF4-FFF2-40B4-BE49-F238E27FC236}">
                <a16:creationId xmlns:a16="http://schemas.microsoft.com/office/drawing/2014/main" id="{2BC93202-D304-D3B3-F772-DABA1781C751}"/>
              </a:ext>
            </a:extLst>
          </p:cNvPr>
          <p:cNvSpPr txBox="1">
            <a:spLocks/>
          </p:cNvSpPr>
          <p:nvPr/>
        </p:nvSpPr>
        <p:spPr>
          <a:xfrm>
            <a:off x="1066800" y="2474200"/>
            <a:ext cx="10058400" cy="1631216"/>
          </a:xfrm>
          <a:prstGeom prst="rect">
            <a:avLst/>
          </a:prstGeom>
          <a:noFill/>
        </p:spPr>
        <p:txBody>
          <a:bodyPr wrap="square" rtlCol="0">
            <a:sp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2500" dirty="0">
                <a:solidFill>
                  <a:schemeClr val="tx1"/>
                </a:solidFill>
              </a:rPr>
              <a:t>Alberton, A. M., Gorey, K. M., &amp; Williams, N. G. (2023). Individual and community predictors of arrests in Canada: Evidence of over-policing of Indigenous Peoples and communities. </a:t>
            </a:r>
            <a:r>
              <a:rPr lang="en-US" sz="2500" i="1" dirty="0">
                <a:solidFill>
                  <a:schemeClr val="tx1"/>
                </a:solidFill>
              </a:rPr>
              <a:t>Journal of Ethnic and Cultural Diversity in Social Work. </a:t>
            </a:r>
            <a:r>
              <a:rPr lang="en-US" sz="2500" dirty="0">
                <a:solidFill>
                  <a:schemeClr val="tx1"/>
                </a:solidFill>
              </a:rPr>
              <a:t>https://doi.org/10.1080/15313204.2023.2211785</a:t>
            </a:r>
          </a:p>
        </p:txBody>
      </p:sp>
    </p:spTree>
    <p:extLst>
      <p:ext uri="{BB962C8B-B14F-4D97-AF65-F5344CB8AC3E}">
        <p14:creationId xmlns:p14="http://schemas.microsoft.com/office/powerpoint/2010/main" val="171032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CB80-645F-06D3-E4E3-55611778B000}"/>
              </a:ext>
            </a:extLst>
          </p:cNvPr>
          <p:cNvSpPr>
            <a:spLocks noGrp="1"/>
          </p:cNvSpPr>
          <p:nvPr>
            <p:ph type="title"/>
          </p:nvPr>
        </p:nvSpPr>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D0721713-FFD8-A2DE-A946-710D312A464E}"/>
              </a:ext>
            </a:extLst>
          </p:cNvPr>
          <p:cNvSpPr>
            <a:spLocks noGrp="1"/>
          </p:cNvSpPr>
          <p:nvPr>
            <p:ph idx="1"/>
          </p:nvPr>
        </p:nvSpPr>
        <p:spPr>
          <a:xfrm>
            <a:off x="1295401" y="2556931"/>
            <a:ext cx="9601196" cy="3629379"/>
          </a:xfrm>
        </p:spPr>
        <p:txBody>
          <a:bodyPr>
            <a:noAutofit/>
          </a:bodyPr>
          <a:lstStyle/>
          <a:p>
            <a:pPr marL="463550" marR="0" indent="-463550">
              <a:lnSpc>
                <a:spcPct val="107000"/>
              </a:lnSpc>
              <a:spcBef>
                <a:spcPts val="0"/>
              </a:spcBef>
              <a:buNone/>
            </a:pPr>
            <a:r>
              <a:rPr lang="en-US" sz="1500" kern="100" dirty="0" err="1">
                <a:solidFill>
                  <a:schemeClr val="tx1"/>
                </a:solidFill>
                <a:effectLst/>
                <a:latin typeface="+mj-lt"/>
                <a:ea typeface="Calibri" panose="020F0502020204030204" pitchFamily="34" charset="0"/>
                <a:cs typeface="Times New Roman" panose="02020603050405020304" pitchFamily="18" charset="0"/>
              </a:rPr>
              <a:t>Comack</a:t>
            </a:r>
            <a:r>
              <a:rPr lang="en-US" sz="1500" kern="100" dirty="0">
                <a:solidFill>
                  <a:schemeClr val="tx1"/>
                </a:solidFill>
                <a:effectLst/>
                <a:latin typeface="+mj-lt"/>
                <a:ea typeface="Calibri" panose="020F0502020204030204" pitchFamily="34" charset="0"/>
                <a:cs typeface="Times New Roman" panose="02020603050405020304" pitchFamily="18" charset="0"/>
              </a:rPr>
              <a:t>, E. (2012). </a:t>
            </a:r>
            <a:r>
              <a:rPr lang="en-US" sz="1500" i="1" kern="100" dirty="0">
                <a:solidFill>
                  <a:schemeClr val="tx1"/>
                </a:solidFill>
                <a:effectLst/>
                <a:latin typeface="+mj-lt"/>
                <a:ea typeface="Calibri" panose="020F0502020204030204" pitchFamily="34" charset="0"/>
                <a:cs typeface="Times New Roman" panose="02020603050405020304" pitchFamily="18" charset="0"/>
              </a:rPr>
              <a:t>Racialized policing: Aboriginal people’s encounters with the police</a:t>
            </a:r>
            <a:r>
              <a:rPr lang="en-US" sz="1500" kern="100" dirty="0">
                <a:solidFill>
                  <a:schemeClr val="tx1"/>
                </a:solidFill>
                <a:effectLst/>
                <a:latin typeface="+mj-lt"/>
                <a:ea typeface="Calibri" panose="020F0502020204030204" pitchFamily="34" charset="0"/>
                <a:cs typeface="Times New Roman" panose="02020603050405020304" pitchFamily="18" charset="0"/>
              </a:rPr>
              <a:t>. Fernwood Publishing.  </a:t>
            </a:r>
          </a:p>
          <a:p>
            <a:pPr marL="463550" marR="0" indent="-463550">
              <a:lnSpc>
                <a:spcPct val="107000"/>
              </a:lnSpc>
              <a:spcBef>
                <a:spcPts val="0"/>
              </a:spcBef>
              <a:buNone/>
            </a:pPr>
            <a:r>
              <a:rPr lang="en-US" sz="1500" kern="100" dirty="0">
                <a:solidFill>
                  <a:schemeClr val="tx1"/>
                </a:solidFill>
                <a:effectLst/>
                <a:latin typeface="+mj-lt"/>
                <a:ea typeface="Calibri" panose="020F0502020204030204" pitchFamily="34" charset="0"/>
                <a:cs typeface="Times New Roman" panose="02020603050405020304" pitchFamily="18" charset="0"/>
              </a:rPr>
              <a:t>Giwa, S., Mullings, D. V., Adjei, P. B., &amp; Karki, K. K. (2020). Racial erasure: The silence of social work on police racial profiling in Canada. </a:t>
            </a:r>
            <a:r>
              <a:rPr lang="en-US" sz="1500" i="1" kern="100" dirty="0">
                <a:solidFill>
                  <a:schemeClr val="tx1"/>
                </a:solidFill>
                <a:effectLst/>
                <a:latin typeface="+mj-lt"/>
                <a:ea typeface="Calibri" panose="020F0502020204030204" pitchFamily="34" charset="0"/>
                <a:cs typeface="Times New Roman" panose="02020603050405020304" pitchFamily="18" charset="0"/>
              </a:rPr>
              <a:t>Journal of Human Rights and Social Work</a:t>
            </a:r>
            <a:r>
              <a:rPr lang="en-US" sz="1500" kern="100" dirty="0">
                <a:solidFill>
                  <a:schemeClr val="tx1"/>
                </a:solidFill>
                <a:effectLst/>
                <a:latin typeface="+mj-lt"/>
                <a:ea typeface="Calibri" panose="020F0502020204030204" pitchFamily="34" charset="0"/>
                <a:cs typeface="Times New Roman" panose="02020603050405020304" pitchFamily="18" charset="0"/>
              </a:rPr>
              <a:t>, </a:t>
            </a:r>
            <a:r>
              <a:rPr lang="en-US" sz="1500" i="1" kern="100" dirty="0">
                <a:solidFill>
                  <a:schemeClr val="tx1"/>
                </a:solidFill>
                <a:effectLst/>
                <a:latin typeface="+mj-lt"/>
                <a:ea typeface="Calibri" panose="020F0502020204030204" pitchFamily="34" charset="0"/>
                <a:cs typeface="Times New Roman" panose="02020603050405020304" pitchFamily="18" charset="0"/>
              </a:rPr>
              <a:t>5</a:t>
            </a:r>
            <a:r>
              <a:rPr lang="en-US" sz="1500" kern="100" dirty="0">
                <a:solidFill>
                  <a:schemeClr val="tx1"/>
                </a:solidFill>
                <a:effectLst/>
                <a:latin typeface="+mj-lt"/>
                <a:ea typeface="Calibri" panose="020F0502020204030204" pitchFamily="34" charset="0"/>
                <a:cs typeface="Times New Roman" panose="02020603050405020304" pitchFamily="18" charset="0"/>
              </a:rPr>
              <a:t>(4), 224–235. https://doi.org/10.1007/s41134-020- 00136-y  </a:t>
            </a:r>
          </a:p>
          <a:p>
            <a:pPr marL="463550" marR="0" indent="-463550">
              <a:lnSpc>
                <a:spcPct val="107000"/>
              </a:lnSpc>
              <a:spcBef>
                <a:spcPts val="0"/>
              </a:spcBef>
              <a:buNone/>
            </a:pPr>
            <a:r>
              <a:rPr lang="en-US" sz="1500" kern="100" dirty="0" err="1">
                <a:solidFill>
                  <a:schemeClr val="tx1"/>
                </a:solidFill>
                <a:effectLst/>
                <a:latin typeface="+mj-lt"/>
                <a:ea typeface="Calibri" panose="020F0502020204030204" pitchFamily="34" charset="0"/>
                <a:cs typeface="Times New Roman" panose="02020603050405020304" pitchFamily="18" charset="0"/>
              </a:rPr>
              <a:t>Huncar</a:t>
            </a:r>
            <a:r>
              <a:rPr lang="en-US" sz="1500" kern="100" dirty="0">
                <a:solidFill>
                  <a:schemeClr val="tx1"/>
                </a:solidFill>
                <a:effectLst/>
                <a:latin typeface="+mj-lt"/>
                <a:ea typeface="Calibri" panose="020F0502020204030204" pitchFamily="34" charset="0"/>
                <a:cs typeface="Times New Roman" panose="02020603050405020304" pitchFamily="18" charset="0"/>
              </a:rPr>
              <a:t>, A. (2017, June 27). </a:t>
            </a:r>
            <a:r>
              <a:rPr lang="en-US" sz="1500" i="1" kern="100" dirty="0">
                <a:solidFill>
                  <a:schemeClr val="tx1"/>
                </a:solidFill>
                <a:effectLst/>
                <a:latin typeface="+mj-lt"/>
                <a:ea typeface="Calibri" panose="020F0502020204030204" pitchFamily="34" charset="0"/>
                <a:cs typeface="Times New Roman" panose="02020603050405020304" pitchFamily="18" charset="0"/>
              </a:rPr>
              <a:t>Indigenous women nearly 10 times more likely to be street checked by Edmonton police, new data shows</a:t>
            </a:r>
            <a:r>
              <a:rPr lang="en-US" sz="1500" kern="100" dirty="0">
                <a:solidFill>
                  <a:schemeClr val="tx1"/>
                </a:solidFill>
                <a:effectLst/>
                <a:latin typeface="+mj-lt"/>
                <a:ea typeface="Calibri" panose="020F0502020204030204" pitchFamily="34" charset="0"/>
                <a:cs typeface="Times New Roman" panose="02020603050405020304" pitchFamily="18" charset="0"/>
              </a:rPr>
              <a:t>. CBC. http://www.cbc.ca/news/canada/edmonton/street-checks-edmonton-police-aboriginal-black- carding-1.4178843  </a:t>
            </a:r>
          </a:p>
          <a:p>
            <a:pPr marL="463550" marR="0" indent="-463550">
              <a:lnSpc>
                <a:spcPct val="107000"/>
              </a:lnSpc>
              <a:spcBef>
                <a:spcPts val="0"/>
              </a:spcBef>
              <a:buNone/>
            </a:pPr>
            <a:r>
              <a:rPr lang="en-US" sz="1500" kern="100" dirty="0">
                <a:solidFill>
                  <a:schemeClr val="tx1"/>
                </a:solidFill>
                <a:effectLst/>
                <a:latin typeface="+mj-lt"/>
                <a:ea typeface="Calibri" panose="020F0502020204030204" pitchFamily="34" charset="0"/>
                <a:cs typeface="Times New Roman" panose="02020603050405020304" pitchFamily="18" charset="0"/>
              </a:rPr>
              <a:t>Marques, O., &amp; </a:t>
            </a:r>
            <a:r>
              <a:rPr lang="en-US" sz="1500" kern="100" dirty="0" err="1">
                <a:solidFill>
                  <a:schemeClr val="tx1"/>
                </a:solidFill>
                <a:effectLst/>
                <a:latin typeface="+mj-lt"/>
                <a:ea typeface="Calibri" panose="020F0502020204030204" pitchFamily="34" charset="0"/>
                <a:cs typeface="Times New Roman" panose="02020603050405020304" pitchFamily="18" charset="0"/>
              </a:rPr>
              <a:t>Monchalin</a:t>
            </a:r>
            <a:r>
              <a:rPr lang="en-US" sz="1500" kern="100" dirty="0">
                <a:solidFill>
                  <a:schemeClr val="tx1"/>
                </a:solidFill>
                <a:effectLst/>
                <a:latin typeface="+mj-lt"/>
                <a:ea typeface="Calibri" panose="020F0502020204030204" pitchFamily="34" charset="0"/>
                <a:cs typeface="Times New Roman" panose="02020603050405020304" pitchFamily="18" charset="0"/>
              </a:rPr>
              <a:t>, L. (2020). The mass incarceration of Indigenous women in Canada: A colonial tactic of control and assimilation. In L. George, A. N. Norris, A. </a:t>
            </a:r>
            <a:r>
              <a:rPr lang="en-US" sz="1500" kern="100" dirty="0" err="1">
                <a:solidFill>
                  <a:schemeClr val="tx1"/>
                </a:solidFill>
                <a:effectLst/>
                <a:latin typeface="+mj-lt"/>
                <a:ea typeface="Calibri" panose="020F0502020204030204" pitchFamily="34" charset="0"/>
                <a:cs typeface="Times New Roman" panose="02020603050405020304" pitchFamily="18" charset="0"/>
              </a:rPr>
              <a:t>Deckert</a:t>
            </a:r>
            <a:r>
              <a:rPr lang="en-US" sz="1500" kern="100" dirty="0">
                <a:solidFill>
                  <a:schemeClr val="tx1"/>
                </a:solidFill>
                <a:effectLst/>
                <a:latin typeface="+mj-lt"/>
                <a:ea typeface="Calibri" panose="020F0502020204030204" pitchFamily="34" charset="0"/>
                <a:cs typeface="Times New Roman" panose="02020603050405020304" pitchFamily="18" charset="0"/>
              </a:rPr>
              <a:t>, &amp; J. Tauri (Eds.), </a:t>
            </a:r>
            <a:r>
              <a:rPr lang="en-US" sz="1500" i="1" kern="100" dirty="0">
                <a:solidFill>
                  <a:schemeClr val="tx1"/>
                </a:solidFill>
                <a:effectLst/>
                <a:latin typeface="+mj-lt"/>
                <a:ea typeface="Calibri" panose="020F0502020204030204" pitchFamily="34" charset="0"/>
                <a:cs typeface="Times New Roman" panose="02020603050405020304" pitchFamily="18" charset="0"/>
              </a:rPr>
              <a:t>Neo-colonial injustice and the mass imprisonment of Indigenous women </a:t>
            </a:r>
            <a:r>
              <a:rPr lang="en-US" sz="1500" kern="100" dirty="0">
                <a:solidFill>
                  <a:schemeClr val="tx1"/>
                </a:solidFill>
                <a:effectLst/>
                <a:latin typeface="+mj-lt"/>
                <a:ea typeface="Calibri" panose="020F0502020204030204" pitchFamily="34" charset="0"/>
                <a:cs typeface="Times New Roman" panose="02020603050405020304" pitchFamily="18" charset="0"/>
              </a:rPr>
              <a:t>(pp. 79–102). Palgrave Macmillan.</a:t>
            </a:r>
          </a:p>
          <a:p>
            <a:pPr marL="463550" marR="0" indent="-463550">
              <a:lnSpc>
                <a:spcPct val="107000"/>
              </a:lnSpc>
              <a:spcBef>
                <a:spcPts val="0"/>
              </a:spcBef>
              <a:buNone/>
            </a:pPr>
            <a:r>
              <a:rPr lang="en-US" sz="1500" kern="100" dirty="0">
                <a:solidFill>
                  <a:schemeClr val="tx1"/>
                </a:solidFill>
                <a:effectLst/>
                <a:latin typeface="+mj-lt"/>
                <a:ea typeface="Calibri" panose="020F0502020204030204" pitchFamily="34" charset="0"/>
                <a:cs typeface="Times New Roman" panose="02020603050405020304" pitchFamily="18" charset="0"/>
              </a:rPr>
              <a:t>Truth and Reconciliation Commission of Canada [TRCC]. (2015). </a:t>
            </a:r>
            <a:r>
              <a:rPr lang="en-US" sz="1500" i="1" kern="100" dirty="0">
                <a:solidFill>
                  <a:schemeClr val="tx1"/>
                </a:solidFill>
                <a:effectLst/>
                <a:latin typeface="+mj-lt"/>
                <a:ea typeface="Calibri" panose="020F0502020204030204" pitchFamily="34" charset="0"/>
                <a:cs typeface="Times New Roman" panose="02020603050405020304" pitchFamily="18" charset="0"/>
              </a:rPr>
              <a:t>Honouring the truth, reconciling for the future: Summary of the final report of the Truth and Reconciliation Commission of Canada</a:t>
            </a:r>
            <a:r>
              <a:rPr lang="en-US" sz="1500" kern="100" dirty="0">
                <a:solidFill>
                  <a:schemeClr val="tx1"/>
                </a:solidFill>
                <a:effectLst/>
                <a:latin typeface="+mj-lt"/>
                <a:ea typeface="Calibri" panose="020F0502020204030204" pitchFamily="34" charset="0"/>
                <a:cs typeface="Times New Roman" panose="02020603050405020304" pitchFamily="18" charset="0"/>
              </a:rPr>
              <a:t>. http://www.trc.ca/websites/ </a:t>
            </a:r>
            <a:r>
              <a:rPr lang="en-US" sz="1500" kern="100" dirty="0" err="1">
                <a:solidFill>
                  <a:schemeClr val="tx1"/>
                </a:solidFill>
                <a:effectLst/>
                <a:latin typeface="+mj-lt"/>
                <a:ea typeface="Calibri" panose="020F0502020204030204" pitchFamily="34" charset="0"/>
                <a:cs typeface="Times New Roman" panose="02020603050405020304" pitchFamily="18" charset="0"/>
              </a:rPr>
              <a:t>trcinstitution</a:t>
            </a:r>
            <a:r>
              <a:rPr lang="en-US" sz="1500" kern="100" dirty="0">
                <a:solidFill>
                  <a:schemeClr val="tx1"/>
                </a:solidFill>
                <a:effectLst/>
                <a:latin typeface="+mj-lt"/>
                <a:ea typeface="Calibri" panose="020F0502020204030204" pitchFamily="34" charset="0"/>
                <a:cs typeface="Times New Roman" panose="02020603050405020304" pitchFamily="18" charset="0"/>
              </a:rPr>
              <a:t>/File/2015/Findings/Exec_Summary_2015_05_31_web_o.pdf  </a:t>
            </a:r>
          </a:p>
          <a:p>
            <a:pPr marL="463550" marR="0" indent="-463550">
              <a:lnSpc>
                <a:spcPct val="107000"/>
              </a:lnSpc>
              <a:spcBef>
                <a:spcPts val="0"/>
              </a:spcBef>
              <a:buNone/>
            </a:pPr>
            <a:r>
              <a:rPr lang="en-US" sz="1500" kern="100" dirty="0">
                <a:solidFill>
                  <a:schemeClr val="tx1"/>
                </a:solidFill>
                <a:effectLst/>
                <a:latin typeface="+mj-lt"/>
                <a:ea typeface="Calibri" panose="020F0502020204030204" pitchFamily="34" charset="0"/>
                <a:cs typeface="Times New Roman" panose="02020603050405020304" pitchFamily="18" charset="0"/>
              </a:rPr>
              <a:t>Roberts, J. V., &amp; Reid, A. A. (2017). Aboriginal incarceration in Canada since 1978: Every picture tells the same story. </a:t>
            </a:r>
            <a:r>
              <a:rPr lang="en-US" sz="1500" i="1" kern="100" dirty="0">
                <a:solidFill>
                  <a:schemeClr val="tx1"/>
                </a:solidFill>
                <a:effectLst/>
                <a:latin typeface="+mj-lt"/>
                <a:ea typeface="Calibri" panose="020F0502020204030204" pitchFamily="34" charset="0"/>
                <a:cs typeface="Times New Roman" panose="02020603050405020304" pitchFamily="18" charset="0"/>
              </a:rPr>
              <a:t>Canadian Journal of Criminology and Criminal Justice</a:t>
            </a:r>
            <a:r>
              <a:rPr lang="en-US" sz="1500" kern="100" dirty="0">
                <a:solidFill>
                  <a:schemeClr val="tx1"/>
                </a:solidFill>
                <a:effectLst/>
                <a:latin typeface="+mj-lt"/>
                <a:ea typeface="Calibri" panose="020F0502020204030204" pitchFamily="34" charset="0"/>
                <a:cs typeface="Times New Roman" panose="02020603050405020304" pitchFamily="18" charset="0"/>
              </a:rPr>
              <a:t>, </a:t>
            </a:r>
            <a:r>
              <a:rPr lang="en-US" sz="1500" i="1" kern="100" dirty="0">
                <a:solidFill>
                  <a:schemeClr val="tx1"/>
                </a:solidFill>
                <a:effectLst/>
                <a:latin typeface="+mj-lt"/>
                <a:ea typeface="Calibri" panose="020F0502020204030204" pitchFamily="34" charset="0"/>
                <a:cs typeface="Times New Roman" panose="02020603050405020304" pitchFamily="18" charset="0"/>
              </a:rPr>
              <a:t>59</a:t>
            </a:r>
            <a:r>
              <a:rPr lang="en-US" sz="1500" kern="100" dirty="0">
                <a:solidFill>
                  <a:schemeClr val="tx1"/>
                </a:solidFill>
                <a:effectLst/>
                <a:latin typeface="+mj-lt"/>
                <a:ea typeface="Calibri" panose="020F0502020204030204" pitchFamily="34" charset="0"/>
                <a:cs typeface="Times New Roman" panose="02020603050405020304" pitchFamily="18" charset="0"/>
              </a:rPr>
              <a:t>(3), 313–345. https://doi.org/10.3138/cjccj.2016.E24  </a:t>
            </a:r>
          </a:p>
          <a:p>
            <a:pPr>
              <a:lnSpc>
                <a:spcPct val="107000"/>
              </a:lnSpc>
              <a:tabLst>
                <a:tab pos="1600200" algn="l"/>
              </a:tabLst>
            </a:pPr>
            <a:endParaRPr lang="en-US" sz="1500" dirty="0">
              <a:solidFill>
                <a:schemeClr val="tx1"/>
              </a:solidFill>
              <a:latin typeface="+mj-lt"/>
              <a:ea typeface="Calibri" panose="020F0502020204030204" pitchFamily="34" charset="0"/>
            </a:endParaRPr>
          </a:p>
        </p:txBody>
      </p:sp>
    </p:spTree>
    <p:extLst>
      <p:ext uri="{BB962C8B-B14F-4D97-AF65-F5344CB8AC3E}">
        <p14:creationId xmlns:p14="http://schemas.microsoft.com/office/powerpoint/2010/main" val="217110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7111-779E-2C2B-C066-A6FC87BA2D0F}"/>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9E905A0F-96B6-8BB0-6E81-E32028BE33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887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92420-93C5-C28E-828F-62417C1BFF51}"/>
              </a:ext>
            </a:extLst>
          </p:cNvPr>
          <p:cNvSpPr>
            <a:spLocks noGrp="1"/>
          </p:cNvSpPr>
          <p:nvPr>
            <p:ph type="title"/>
          </p:nvPr>
        </p:nvSpPr>
        <p:spPr/>
        <p:txBody>
          <a:bodyPr/>
          <a:lstStyle/>
          <a:p>
            <a:r>
              <a:rPr lang="en-US" dirty="0"/>
              <a:t>References (cont.)</a:t>
            </a:r>
          </a:p>
        </p:txBody>
      </p:sp>
      <p:sp>
        <p:nvSpPr>
          <p:cNvPr id="7" name="Content Placeholder 6">
            <a:extLst>
              <a:ext uri="{FF2B5EF4-FFF2-40B4-BE49-F238E27FC236}">
                <a16:creationId xmlns:a16="http://schemas.microsoft.com/office/drawing/2014/main" id="{6B6CBDB8-B497-3932-86C9-CC4A4E2157F7}"/>
              </a:ext>
            </a:extLst>
          </p:cNvPr>
          <p:cNvSpPr>
            <a:spLocks noGrp="1"/>
          </p:cNvSpPr>
          <p:nvPr>
            <p:ph idx="1"/>
          </p:nvPr>
        </p:nvSpPr>
        <p:spPr>
          <a:xfrm>
            <a:off x="1295401" y="2556931"/>
            <a:ext cx="9601196" cy="3708401"/>
          </a:xfrm>
        </p:spPr>
        <p:txBody>
          <a:bodyPr>
            <a:normAutofit/>
          </a:bodyPr>
          <a:lstStyle/>
          <a:p>
            <a:pPr marL="463550" marR="0" indent="-463550">
              <a:lnSpc>
                <a:spcPct val="107000"/>
              </a:lnSpc>
              <a:spcBef>
                <a:spcPts val="0"/>
              </a:spcBef>
              <a:spcAft>
                <a:spcPts val="800"/>
              </a:spcAft>
              <a:buNone/>
            </a:pPr>
            <a:r>
              <a:rPr lang="en-US" sz="1600" kern="100" dirty="0">
                <a:solidFill>
                  <a:schemeClr val="tx1"/>
                </a:solidFill>
                <a:effectLst/>
                <a:latin typeface="+mj-lt"/>
                <a:ea typeface="Calibri" panose="020F0502020204030204" pitchFamily="34" charset="0"/>
                <a:cs typeface="Times New Roman" panose="02020603050405020304" pitchFamily="18" charset="0"/>
              </a:rPr>
              <a:t>Samuelson, L., &amp; </a:t>
            </a:r>
            <a:r>
              <a:rPr lang="en-US" sz="1600" kern="100" dirty="0" err="1">
                <a:solidFill>
                  <a:schemeClr val="tx1"/>
                </a:solidFill>
                <a:effectLst/>
                <a:latin typeface="+mj-lt"/>
                <a:ea typeface="Calibri" panose="020F0502020204030204" pitchFamily="34" charset="0"/>
                <a:cs typeface="Times New Roman" panose="02020603050405020304" pitchFamily="18" charset="0"/>
              </a:rPr>
              <a:t>Strelioff</a:t>
            </a:r>
            <a:r>
              <a:rPr lang="en-US" sz="1600" kern="100" dirty="0">
                <a:solidFill>
                  <a:schemeClr val="tx1"/>
                </a:solidFill>
                <a:effectLst/>
                <a:latin typeface="+mj-lt"/>
                <a:ea typeface="Calibri" panose="020F0502020204030204" pitchFamily="34" charset="0"/>
                <a:cs typeface="Times New Roman" panose="02020603050405020304" pitchFamily="18" charset="0"/>
              </a:rPr>
              <a:t>, B. (2001). Indigenized urban 'community policing' in Canada and Australia: Comparative study of aboriginal perceptions. </a:t>
            </a:r>
            <a:r>
              <a:rPr lang="en-US" sz="1600" i="1" kern="100" dirty="0">
                <a:solidFill>
                  <a:schemeClr val="tx1"/>
                </a:solidFill>
                <a:effectLst/>
                <a:latin typeface="+mj-lt"/>
                <a:ea typeface="Calibri" panose="020F0502020204030204" pitchFamily="34" charset="0"/>
                <a:cs typeface="Times New Roman" panose="02020603050405020304" pitchFamily="18" charset="0"/>
              </a:rPr>
              <a:t>Police Practice &amp; Research</a:t>
            </a:r>
            <a:r>
              <a:rPr lang="en-US" sz="1600" kern="100" dirty="0">
                <a:solidFill>
                  <a:schemeClr val="tx1"/>
                </a:solidFill>
                <a:effectLst/>
                <a:latin typeface="+mj-lt"/>
                <a:ea typeface="Calibri" panose="020F0502020204030204" pitchFamily="34" charset="0"/>
                <a:cs typeface="Times New Roman" panose="02020603050405020304" pitchFamily="18" charset="0"/>
              </a:rPr>
              <a:t>, </a:t>
            </a:r>
            <a:r>
              <a:rPr lang="en-US" sz="1600" i="1" kern="100" dirty="0">
                <a:solidFill>
                  <a:schemeClr val="tx1"/>
                </a:solidFill>
                <a:effectLst/>
                <a:latin typeface="+mj-lt"/>
                <a:ea typeface="Calibri" panose="020F0502020204030204" pitchFamily="34" charset="0"/>
                <a:cs typeface="Times New Roman" panose="02020603050405020304" pitchFamily="18" charset="0"/>
              </a:rPr>
              <a:t>2</a:t>
            </a:r>
            <a:r>
              <a:rPr lang="en-US" sz="1600" kern="100" dirty="0">
                <a:solidFill>
                  <a:schemeClr val="tx1"/>
                </a:solidFill>
                <a:effectLst/>
                <a:latin typeface="+mj-lt"/>
                <a:ea typeface="Calibri" panose="020F0502020204030204" pitchFamily="34" charset="0"/>
                <a:cs typeface="Times New Roman" panose="02020603050405020304" pitchFamily="18" charset="0"/>
              </a:rPr>
              <a:t>(4), 385–420. https://heinonline.org/HOL/LandingPage? handle=</a:t>
            </a:r>
            <a:r>
              <a:rPr lang="en-US" sz="1600" kern="100" dirty="0" err="1">
                <a:solidFill>
                  <a:schemeClr val="tx1"/>
                </a:solidFill>
                <a:effectLst/>
                <a:latin typeface="+mj-lt"/>
                <a:ea typeface="Calibri" panose="020F0502020204030204" pitchFamily="34" charset="0"/>
                <a:cs typeface="Times New Roman" panose="02020603050405020304" pitchFamily="18" charset="0"/>
              </a:rPr>
              <a:t>hein.journals</a:t>
            </a:r>
            <a:r>
              <a:rPr lang="en-US" sz="1600" kern="100" dirty="0">
                <a:solidFill>
                  <a:schemeClr val="tx1"/>
                </a:solidFill>
                <a:effectLst/>
                <a:latin typeface="+mj-lt"/>
                <a:ea typeface="Calibri" panose="020F0502020204030204" pitchFamily="34" charset="0"/>
                <a:cs typeface="Times New Roman" panose="02020603050405020304" pitchFamily="18" charset="0"/>
              </a:rPr>
              <a:t>/gppr2&amp;div=33&amp;id=&amp;page= </a:t>
            </a:r>
          </a:p>
          <a:p>
            <a:pPr marL="463550" marR="0" indent="-463550">
              <a:lnSpc>
                <a:spcPct val="107000"/>
              </a:lnSpc>
              <a:spcBef>
                <a:spcPts val="0"/>
              </a:spcBef>
              <a:spcAft>
                <a:spcPts val="800"/>
              </a:spcAft>
              <a:buNone/>
            </a:pPr>
            <a:r>
              <a:rPr lang="en-US" sz="1600" kern="100" dirty="0" err="1">
                <a:solidFill>
                  <a:schemeClr val="tx1"/>
                </a:solidFill>
                <a:effectLst/>
                <a:latin typeface="+mj-lt"/>
                <a:ea typeface="Calibri" panose="020F0502020204030204" pitchFamily="34" charset="0"/>
                <a:cs typeface="Times New Roman" panose="02020603050405020304" pitchFamily="18" charset="0"/>
              </a:rPr>
              <a:t>Sandulescu</a:t>
            </a:r>
            <a:r>
              <a:rPr lang="en-US" sz="1600" kern="100" dirty="0">
                <a:solidFill>
                  <a:schemeClr val="tx1"/>
                </a:solidFill>
                <a:effectLst/>
                <a:latin typeface="+mj-lt"/>
                <a:ea typeface="Calibri" panose="020F0502020204030204" pitchFamily="34" charset="0"/>
                <a:cs typeface="Times New Roman" panose="02020603050405020304" pitchFamily="18" charset="0"/>
              </a:rPr>
              <a:t>, A. (2021). Indigenous Peoples in the Canadian criminal justice system: Over-representation &amp; systemic discrimination. </a:t>
            </a:r>
            <a:r>
              <a:rPr lang="en-US" sz="1600" i="1" kern="100" dirty="0">
                <a:solidFill>
                  <a:schemeClr val="tx1"/>
                </a:solidFill>
                <a:effectLst/>
                <a:latin typeface="+mj-lt"/>
                <a:ea typeface="Calibri" panose="020F0502020204030204" pitchFamily="34" charset="0"/>
                <a:cs typeface="Times New Roman" panose="02020603050405020304" pitchFamily="18" charset="0"/>
              </a:rPr>
              <a:t>York University Criminological Review</a:t>
            </a:r>
            <a:r>
              <a:rPr lang="en-US" sz="1600" kern="100" dirty="0">
                <a:solidFill>
                  <a:schemeClr val="tx1"/>
                </a:solidFill>
                <a:effectLst/>
                <a:latin typeface="+mj-lt"/>
                <a:ea typeface="Calibri" panose="020F0502020204030204" pitchFamily="34" charset="0"/>
                <a:cs typeface="Times New Roman" panose="02020603050405020304" pitchFamily="18" charset="0"/>
              </a:rPr>
              <a:t>, </a:t>
            </a:r>
            <a:r>
              <a:rPr lang="en-US" sz="1600" i="1" kern="100" dirty="0">
                <a:solidFill>
                  <a:schemeClr val="tx1"/>
                </a:solidFill>
                <a:effectLst/>
                <a:latin typeface="+mj-lt"/>
                <a:ea typeface="Calibri" panose="020F0502020204030204" pitchFamily="34" charset="0"/>
                <a:cs typeface="Times New Roman" panose="02020603050405020304" pitchFamily="18" charset="0"/>
              </a:rPr>
              <a:t>3</a:t>
            </a:r>
            <a:r>
              <a:rPr lang="en-US" sz="1600" kern="100" dirty="0">
                <a:solidFill>
                  <a:schemeClr val="tx1"/>
                </a:solidFill>
                <a:effectLst/>
                <a:latin typeface="+mj-lt"/>
                <a:ea typeface="Calibri" panose="020F0502020204030204" pitchFamily="34" charset="0"/>
                <a:cs typeface="Times New Roman" panose="02020603050405020304" pitchFamily="18" charset="0"/>
              </a:rPr>
              <a:t>(1), 65–89. https://csri.journals.yorku.ca/index.php/default/ article/view/116  </a:t>
            </a:r>
          </a:p>
          <a:p>
            <a:pPr marL="463550" marR="0" indent="-463550">
              <a:lnSpc>
                <a:spcPct val="107000"/>
              </a:lnSpc>
              <a:spcBef>
                <a:spcPts val="0"/>
              </a:spcBef>
              <a:spcAft>
                <a:spcPts val="800"/>
              </a:spcAft>
              <a:buNone/>
            </a:pPr>
            <a:r>
              <a:rPr lang="en-US" sz="1600" kern="100" dirty="0">
                <a:solidFill>
                  <a:schemeClr val="tx1"/>
                </a:solidFill>
                <a:effectLst/>
                <a:latin typeface="+mj-lt"/>
                <a:ea typeface="Calibri" panose="020F0502020204030204" pitchFamily="34" charset="0"/>
                <a:cs typeface="Times New Roman" panose="02020603050405020304" pitchFamily="18" charset="0"/>
              </a:rPr>
              <a:t>Statistics Canada. (2019b). </a:t>
            </a:r>
            <a:r>
              <a:rPr lang="en-US" sz="1600" i="1" kern="100" dirty="0">
                <a:solidFill>
                  <a:schemeClr val="tx1"/>
                </a:solidFill>
                <a:effectLst/>
                <a:latin typeface="+mj-lt"/>
                <a:ea typeface="Calibri" panose="020F0502020204030204" pitchFamily="34" charset="0"/>
                <a:cs typeface="Times New Roman" panose="02020603050405020304" pitchFamily="18" charset="0"/>
              </a:rPr>
              <a:t>General social survey, cycle 34, 2019</a:t>
            </a:r>
            <a:r>
              <a:rPr lang="en-US" sz="1600" kern="100" dirty="0">
                <a:solidFill>
                  <a:schemeClr val="tx1"/>
                </a:solidFill>
                <a:effectLst/>
                <a:latin typeface="+mj-lt"/>
                <a:ea typeface="Calibri" panose="020F0502020204030204" pitchFamily="34" charset="0"/>
                <a:cs typeface="Times New Roman" panose="02020603050405020304" pitchFamily="18" charset="0"/>
              </a:rPr>
              <a:t>. Victimization, Main File: Study Documentation.</a:t>
            </a:r>
          </a:p>
          <a:p>
            <a:pPr marL="463550" marR="0" indent="-463550">
              <a:lnSpc>
                <a:spcPct val="107000"/>
              </a:lnSpc>
              <a:spcBef>
                <a:spcPts val="0"/>
              </a:spcBef>
              <a:spcAft>
                <a:spcPts val="800"/>
              </a:spcAft>
              <a:buNone/>
            </a:pPr>
            <a:r>
              <a:rPr lang="en-US" sz="1600" kern="100" dirty="0">
                <a:solidFill>
                  <a:schemeClr val="tx1"/>
                </a:solidFill>
                <a:effectLst/>
                <a:latin typeface="+mj-lt"/>
                <a:ea typeface="Calibri" panose="020F0502020204030204" pitchFamily="34" charset="0"/>
                <a:cs typeface="Times New Roman" panose="02020603050405020304" pitchFamily="18" charset="0"/>
              </a:rPr>
              <a:t>Wortley, S., &amp; Marshall, L. (2005). </a:t>
            </a:r>
            <a:r>
              <a:rPr lang="en-US" sz="1600" i="1" kern="100" dirty="0">
                <a:solidFill>
                  <a:schemeClr val="tx1"/>
                </a:solidFill>
                <a:effectLst/>
                <a:latin typeface="+mj-lt"/>
                <a:ea typeface="Calibri" panose="020F0502020204030204" pitchFamily="34" charset="0"/>
                <a:cs typeface="Times New Roman" panose="02020603050405020304" pitchFamily="18" charset="0"/>
              </a:rPr>
              <a:t>Race and police stops in Kingston, Ontario: Results of a pilot project</a:t>
            </a:r>
            <a:r>
              <a:rPr lang="en-US" sz="1600" kern="100" dirty="0">
                <a:solidFill>
                  <a:schemeClr val="tx1"/>
                </a:solidFill>
                <a:effectLst/>
                <a:latin typeface="+mj-lt"/>
                <a:ea typeface="Calibri" panose="020F0502020204030204" pitchFamily="34" charset="0"/>
                <a:cs typeface="Times New Roman" panose="02020603050405020304" pitchFamily="18" charset="0"/>
              </a:rPr>
              <a:t>. Kingston Police Services Board.</a:t>
            </a:r>
          </a:p>
          <a:p>
            <a:pPr marL="463550" marR="0" indent="-463550">
              <a:lnSpc>
                <a:spcPct val="107000"/>
              </a:lnSpc>
              <a:spcBef>
                <a:spcPts val="0"/>
              </a:spcBef>
              <a:spcAft>
                <a:spcPts val="800"/>
              </a:spcAft>
              <a:buNone/>
            </a:pPr>
            <a:r>
              <a:rPr lang="en-US" sz="1600" kern="100" dirty="0">
                <a:solidFill>
                  <a:schemeClr val="tx1"/>
                </a:solidFill>
                <a:effectLst/>
                <a:latin typeface="+mj-lt"/>
                <a:ea typeface="Calibri" panose="020F0502020204030204" pitchFamily="34" charset="0"/>
                <a:cs typeface="Times New Roman" panose="02020603050405020304" pitchFamily="18" charset="0"/>
              </a:rPr>
              <a:t>Zimmerman, S. (1992). “The revolving door of despair”: Aboriginal involvement in the criminal justice system. </a:t>
            </a:r>
            <a:r>
              <a:rPr lang="en-US" sz="1600" i="1" kern="100" dirty="0">
                <a:solidFill>
                  <a:schemeClr val="tx1"/>
                </a:solidFill>
                <a:effectLst/>
                <a:latin typeface="+mj-lt"/>
                <a:ea typeface="Calibri" panose="020F0502020204030204" pitchFamily="34" charset="0"/>
                <a:cs typeface="Times New Roman" panose="02020603050405020304" pitchFamily="18" charset="0"/>
              </a:rPr>
              <a:t>British Columbia Law Review</a:t>
            </a:r>
            <a:r>
              <a:rPr lang="en-US" sz="1600" kern="100" dirty="0">
                <a:solidFill>
                  <a:schemeClr val="tx1"/>
                </a:solidFill>
                <a:effectLst/>
                <a:latin typeface="+mj-lt"/>
                <a:ea typeface="Calibri" panose="020F0502020204030204" pitchFamily="34" charset="0"/>
                <a:cs typeface="Times New Roman" panose="02020603050405020304" pitchFamily="18" charset="0"/>
              </a:rPr>
              <a:t>, </a:t>
            </a:r>
            <a:r>
              <a:rPr lang="en-US" sz="1600" i="1" kern="100" dirty="0">
                <a:solidFill>
                  <a:schemeClr val="tx1"/>
                </a:solidFill>
                <a:effectLst/>
                <a:latin typeface="+mj-lt"/>
                <a:ea typeface="Calibri" panose="020F0502020204030204" pitchFamily="34" charset="0"/>
                <a:cs typeface="Times New Roman" panose="02020603050405020304" pitchFamily="18" charset="0"/>
              </a:rPr>
              <a:t>26</a:t>
            </a:r>
            <a:r>
              <a:rPr lang="en-US" sz="1600" kern="100" dirty="0">
                <a:solidFill>
                  <a:schemeClr val="tx1"/>
                </a:solidFill>
                <a:effectLst/>
                <a:latin typeface="+mj-lt"/>
                <a:ea typeface="Calibri" panose="020F0502020204030204" pitchFamily="34" charset="0"/>
                <a:cs typeface="Times New Roman" panose="02020603050405020304" pitchFamily="18" charset="0"/>
              </a:rPr>
              <a:t>, 367–426. https://www.sfu.ca/~palys/Zimmerman-1992-RevolvingDoorOfDespair.pdf  </a:t>
            </a:r>
          </a:p>
          <a:p>
            <a:pPr marL="0" indent="0">
              <a:lnSpc>
                <a:spcPct val="107000"/>
              </a:lnSpc>
              <a:buNone/>
              <a:tabLst>
                <a:tab pos="1600200" algn="l"/>
              </a:tabLst>
            </a:pP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93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2BD2-C53D-6E17-F1B2-A6F7A7DAFA1D}"/>
              </a:ext>
            </a:extLst>
          </p:cNvPr>
          <p:cNvSpPr>
            <a:spLocks noGrp="1"/>
          </p:cNvSpPr>
          <p:nvPr>
            <p:ph type="title"/>
          </p:nvPr>
        </p:nvSpPr>
        <p:spPr/>
        <p:txBody>
          <a:bodyPr>
            <a:normAutofit/>
          </a:bodyPr>
          <a:lstStyle/>
          <a:p>
            <a:r>
              <a:rPr lang="en-US" dirty="0">
                <a:solidFill>
                  <a:schemeClr val="tx1"/>
                </a:solidFill>
              </a:rPr>
              <a:t>Introduction</a:t>
            </a:r>
          </a:p>
        </p:txBody>
      </p:sp>
      <p:sp>
        <p:nvSpPr>
          <p:cNvPr id="3" name="Content Placeholder 2">
            <a:extLst>
              <a:ext uri="{FF2B5EF4-FFF2-40B4-BE49-F238E27FC236}">
                <a16:creationId xmlns:a16="http://schemas.microsoft.com/office/drawing/2014/main" id="{E6497E9E-16AA-850D-107B-C587AFF079C3}"/>
              </a:ext>
            </a:extLst>
          </p:cNvPr>
          <p:cNvSpPr>
            <a:spLocks noGrp="1"/>
          </p:cNvSpPr>
          <p:nvPr>
            <p:ph idx="1"/>
          </p:nvPr>
        </p:nvSpPr>
        <p:spPr>
          <a:xfrm>
            <a:off x="1295402" y="2579077"/>
            <a:ext cx="9601196" cy="3798276"/>
          </a:xfrm>
        </p:spPr>
        <p:txBody>
          <a:bodyPr>
            <a:noAutofit/>
          </a:bodyPr>
          <a:lstStyle/>
          <a:p>
            <a:r>
              <a:rPr lang="en-US" sz="2200" b="0" i="0" u="none" strike="noStrike" baseline="0" dirty="0">
                <a:solidFill>
                  <a:schemeClr val="tx1"/>
                </a:solidFill>
                <a:latin typeface="+mj-lt"/>
              </a:rPr>
              <a:t>The Truth and Reconciliation Commission of Canada (2015) called for all levels of government to commit to “eliminating the overrepresentation of Aboriginal people in custody over the next decade” (p. 172).</a:t>
            </a:r>
          </a:p>
          <a:p>
            <a:r>
              <a:rPr lang="en-US" sz="2200" b="0" i="0" u="none" strike="noStrike" baseline="0" dirty="0">
                <a:solidFill>
                  <a:schemeClr val="tx1"/>
                </a:solidFill>
                <a:latin typeface="+mj-lt"/>
              </a:rPr>
              <a:t>Rates of Indigenous Peoples’ incarceration increasing unabated (Roberts &amp; Reid, 2017) </a:t>
            </a:r>
          </a:p>
          <a:p>
            <a:r>
              <a:rPr lang="en-US" sz="2200" b="0" i="0" u="none" strike="noStrike" baseline="0" dirty="0">
                <a:solidFill>
                  <a:schemeClr val="tx1"/>
                </a:solidFill>
                <a:latin typeface="+mj-lt"/>
              </a:rPr>
              <a:t>Overrepresentation begins with police (</a:t>
            </a:r>
            <a:r>
              <a:rPr lang="en-US" sz="2200" b="0" i="0" u="none" strike="noStrike" baseline="0" dirty="0" err="1">
                <a:solidFill>
                  <a:schemeClr val="tx1"/>
                </a:solidFill>
                <a:latin typeface="+mj-lt"/>
              </a:rPr>
              <a:t>Comack</a:t>
            </a:r>
            <a:r>
              <a:rPr lang="en-US" sz="2200" b="0" i="0" u="none" strike="noStrike" baseline="0" dirty="0">
                <a:solidFill>
                  <a:schemeClr val="tx1"/>
                </a:solidFill>
                <a:latin typeface="+mj-lt"/>
              </a:rPr>
              <a:t>, 2012; Zimmerman, 1992) – at least part of the problem is systemic racism (Marques &amp; </a:t>
            </a:r>
            <a:r>
              <a:rPr lang="en-US" sz="2200" b="0" i="0" u="none" strike="noStrike" baseline="0" dirty="0" err="1">
                <a:solidFill>
                  <a:schemeClr val="tx1"/>
                </a:solidFill>
                <a:latin typeface="+mj-lt"/>
              </a:rPr>
              <a:t>Monchalin</a:t>
            </a:r>
            <a:r>
              <a:rPr lang="en-US" sz="2200" b="0" i="0" u="none" strike="noStrike" baseline="0" dirty="0">
                <a:solidFill>
                  <a:schemeClr val="tx1"/>
                </a:solidFill>
                <a:latin typeface="+mj-lt"/>
              </a:rPr>
              <a:t>, 2020; </a:t>
            </a:r>
            <a:r>
              <a:rPr lang="en-US" sz="2200" b="0" i="0" u="none" strike="noStrike" baseline="0" dirty="0" err="1">
                <a:solidFill>
                  <a:schemeClr val="tx1"/>
                </a:solidFill>
                <a:latin typeface="+mj-lt"/>
              </a:rPr>
              <a:t>Sandulescu</a:t>
            </a:r>
            <a:r>
              <a:rPr lang="en-US" sz="2200" b="0" i="0" u="none" strike="noStrike" baseline="0" dirty="0">
                <a:solidFill>
                  <a:schemeClr val="tx1"/>
                </a:solidFill>
                <a:latin typeface="+mj-lt"/>
              </a:rPr>
              <a:t>, 2021)</a:t>
            </a:r>
          </a:p>
        </p:txBody>
      </p:sp>
    </p:spTree>
    <p:extLst>
      <p:ext uri="{BB962C8B-B14F-4D97-AF65-F5344CB8AC3E}">
        <p14:creationId xmlns:p14="http://schemas.microsoft.com/office/powerpoint/2010/main" val="191660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4768-178E-7119-0E46-B4E43DF3169B}"/>
              </a:ext>
            </a:extLst>
          </p:cNvPr>
          <p:cNvSpPr>
            <a:spLocks noGrp="1"/>
          </p:cNvSpPr>
          <p:nvPr>
            <p:ph type="title"/>
          </p:nvPr>
        </p:nvSpPr>
        <p:spPr/>
        <p:txBody>
          <a:bodyPr/>
          <a:lstStyle/>
          <a:p>
            <a:r>
              <a:rPr lang="en-US" dirty="0"/>
              <a:t>Previous Literature</a:t>
            </a:r>
          </a:p>
        </p:txBody>
      </p:sp>
      <p:sp>
        <p:nvSpPr>
          <p:cNvPr id="3" name="Content Placeholder 2">
            <a:extLst>
              <a:ext uri="{FF2B5EF4-FFF2-40B4-BE49-F238E27FC236}">
                <a16:creationId xmlns:a16="http://schemas.microsoft.com/office/drawing/2014/main" id="{CE5855C3-F28B-8647-C2B1-C68BE1CAFAC7}"/>
              </a:ext>
            </a:extLst>
          </p:cNvPr>
          <p:cNvSpPr>
            <a:spLocks noGrp="1"/>
          </p:cNvSpPr>
          <p:nvPr>
            <p:ph idx="1"/>
          </p:nvPr>
        </p:nvSpPr>
        <p:spPr>
          <a:xfrm>
            <a:off x="1295401" y="2556932"/>
            <a:ext cx="9601196" cy="3562514"/>
          </a:xfrm>
        </p:spPr>
        <p:txBody>
          <a:bodyPr>
            <a:normAutofit fontScale="92500"/>
          </a:bodyPr>
          <a:lstStyle/>
          <a:p>
            <a:r>
              <a:rPr lang="en-US" b="0" i="0" u="none" strike="noStrike" baseline="0" dirty="0">
                <a:solidFill>
                  <a:schemeClr val="tx1"/>
                </a:solidFill>
                <a:latin typeface="+mj-lt"/>
              </a:rPr>
              <a:t>First Canadian study to examine racial profiling was conducted on behalf of Kingston Police in 2005 </a:t>
            </a:r>
            <a:r>
              <a:rPr lang="en-US" dirty="0">
                <a:solidFill>
                  <a:schemeClr val="tx1"/>
                </a:solidFill>
                <a:latin typeface="+mj-lt"/>
              </a:rPr>
              <a:t>(Giwa et al., 2020)</a:t>
            </a:r>
            <a:r>
              <a:rPr lang="en-US" b="0" i="0" u="none" strike="noStrike" baseline="0" dirty="0">
                <a:solidFill>
                  <a:schemeClr val="tx1"/>
                </a:solidFill>
                <a:latin typeface="+mj-lt"/>
              </a:rPr>
              <a:t> – found Indigenous Peoples almost 1.5x more likely to be stopped by police (Wortley &amp; Marshall, 2005)</a:t>
            </a:r>
          </a:p>
          <a:p>
            <a:r>
              <a:rPr lang="en-US" dirty="0">
                <a:solidFill>
                  <a:schemeClr val="tx1"/>
                </a:solidFill>
                <a:latin typeface="+mj-lt"/>
              </a:rPr>
              <a:t>Investigative report by CBC found in Edmonton, Alberta, Indigenous women were 10x more likely to be randomly stopped by police (</a:t>
            </a:r>
            <a:r>
              <a:rPr lang="en-US" dirty="0" err="1">
                <a:solidFill>
                  <a:schemeClr val="tx1"/>
                </a:solidFill>
                <a:latin typeface="+mj-lt"/>
              </a:rPr>
              <a:t>Huncar</a:t>
            </a:r>
            <a:r>
              <a:rPr lang="en-US" dirty="0">
                <a:solidFill>
                  <a:schemeClr val="tx1"/>
                </a:solidFill>
                <a:latin typeface="+mj-lt"/>
              </a:rPr>
              <a:t>, 2017)</a:t>
            </a:r>
          </a:p>
          <a:p>
            <a:r>
              <a:rPr lang="en-US" b="0" i="0" u="none" strike="noStrike" baseline="0" dirty="0">
                <a:solidFill>
                  <a:schemeClr val="tx1"/>
                </a:solidFill>
                <a:latin typeface="+mj-lt"/>
              </a:rPr>
              <a:t>In the USA, mounting empirical evidence suggests a relationship between neighborhood or community characteristics, specifically ethnic and/or racial composition, and police decisions to arrest or stop people – no such studies in Canada</a:t>
            </a:r>
            <a:endParaRPr lang="en-US" dirty="0">
              <a:solidFill>
                <a:schemeClr val="tx1"/>
              </a:solidFill>
              <a:latin typeface="+mj-lt"/>
            </a:endParaRPr>
          </a:p>
          <a:p>
            <a:endParaRPr lang="en-US" dirty="0">
              <a:solidFill>
                <a:schemeClr val="tx1"/>
              </a:solidFill>
            </a:endParaRPr>
          </a:p>
        </p:txBody>
      </p:sp>
    </p:spTree>
    <p:extLst>
      <p:ext uri="{BB962C8B-B14F-4D97-AF65-F5344CB8AC3E}">
        <p14:creationId xmlns:p14="http://schemas.microsoft.com/office/powerpoint/2010/main" val="342256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C450-EAC7-09E0-3C1E-92874A6DE66A}"/>
              </a:ext>
            </a:extLst>
          </p:cNvPr>
          <p:cNvSpPr>
            <a:spLocks noGrp="1"/>
          </p:cNvSpPr>
          <p:nvPr>
            <p:ph type="title"/>
          </p:nvPr>
        </p:nvSpPr>
        <p:spPr/>
        <p:txBody>
          <a:bodyPr>
            <a:normAutofit/>
          </a:bodyPr>
          <a:lstStyle/>
          <a:p>
            <a:r>
              <a:rPr lang="en-US" dirty="0">
                <a:solidFill>
                  <a:schemeClr val="tx1"/>
                </a:solidFill>
              </a:rPr>
              <a:t>Hypotheses</a:t>
            </a:r>
          </a:p>
        </p:txBody>
      </p:sp>
      <p:sp>
        <p:nvSpPr>
          <p:cNvPr id="3" name="Content Placeholder 2">
            <a:extLst>
              <a:ext uri="{FF2B5EF4-FFF2-40B4-BE49-F238E27FC236}">
                <a16:creationId xmlns:a16="http://schemas.microsoft.com/office/drawing/2014/main" id="{57DE1BFD-A2D1-2F4C-7D48-5807626E37B4}"/>
              </a:ext>
            </a:extLst>
          </p:cNvPr>
          <p:cNvSpPr>
            <a:spLocks noGrp="1"/>
          </p:cNvSpPr>
          <p:nvPr>
            <p:ph idx="1"/>
          </p:nvPr>
        </p:nvSpPr>
        <p:spPr/>
        <p:txBody>
          <a:bodyPr>
            <a:normAutofit fontScale="92500" lnSpcReduction="20000"/>
          </a:bodyPr>
          <a:lstStyle/>
          <a:p>
            <a:pPr marL="457200" indent="-457200">
              <a:buFont typeface="+mj-lt"/>
              <a:buAutoNum type="arabicPeriod"/>
            </a:pPr>
            <a:r>
              <a:rPr lang="en-US" sz="2400" b="0" i="0" u="none" strike="noStrike" baseline="0" dirty="0">
                <a:solidFill>
                  <a:schemeClr val="tx1"/>
                </a:solidFill>
                <a:latin typeface="+mj-lt"/>
              </a:rPr>
              <a:t>Indigenous Peoples are more likely to have been arrested than non-Indigenous people. </a:t>
            </a:r>
          </a:p>
          <a:p>
            <a:pPr marL="457200" indent="-457200">
              <a:buFont typeface="+mj-lt"/>
              <a:buAutoNum type="arabicPeriod"/>
            </a:pPr>
            <a:r>
              <a:rPr lang="en-US" sz="2400" b="0" i="0" u="none" strike="noStrike" baseline="0" dirty="0">
                <a:solidFill>
                  <a:schemeClr val="tx1"/>
                </a:solidFill>
                <a:latin typeface="+mj-lt"/>
              </a:rPr>
              <a:t>People who have experienced extensive structural violence are more likely to have been arrested. </a:t>
            </a:r>
          </a:p>
          <a:p>
            <a:pPr marL="457200" indent="-457200">
              <a:buFont typeface="+mj-lt"/>
              <a:buAutoNum type="arabicPeriod"/>
            </a:pPr>
            <a:r>
              <a:rPr lang="en-US" sz="2400" b="0" i="0" u="none" strike="noStrike" baseline="0" dirty="0">
                <a:solidFill>
                  <a:schemeClr val="tx1"/>
                </a:solidFill>
                <a:latin typeface="+mj-lt"/>
              </a:rPr>
              <a:t>Indigenous Peoples who live in communities with prevalent concentrations of Indigenous Peoples (Indigenous ethnic enclaves) are more likely to have been arrested, and this Indigenous disadvantage is greater than that observed in other places.</a:t>
            </a:r>
          </a:p>
          <a:p>
            <a:pPr marL="457200" indent="-457200">
              <a:buFont typeface="+mj-lt"/>
              <a:buAutoNum type="arabicPeriod"/>
            </a:pPr>
            <a:r>
              <a:rPr lang="en-US" sz="2400" b="0" i="0" u="none" strike="noStrike" baseline="0" dirty="0">
                <a:solidFill>
                  <a:schemeClr val="tx1"/>
                </a:solidFill>
                <a:latin typeface="+mj-lt"/>
              </a:rPr>
              <a:t>Indigenous females who live in Indigenous ethnic enclaves are the most likely to be arrested. </a:t>
            </a:r>
            <a:endParaRPr lang="en-US" sz="2400" dirty="0">
              <a:solidFill>
                <a:schemeClr val="tx1"/>
              </a:solidFill>
              <a:latin typeface="+mj-lt"/>
            </a:endParaRPr>
          </a:p>
          <a:p>
            <a:endParaRPr lang="en-US" dirty="0">
              <a:solidFill>
                <a:schemeClr val="tx1"/>
              </a:solidFill>
            </a:endParaRPr>
          </a:p>
        </p:txBody>
      </p:sp>
    </p:spTree>
    <p:extLst>
      <p:ext uri="{BB962C8B-B14F-4D97-AF65-F5344CB8AC3E}">
        <p14:creationId xmlns:p14="http://schemas.microsoft.com/office/powerpoint/2010/main" val="391404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8EEE-2FFE-9430-29D6-FCA8DC2BB4A8}"/>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id="{0CC3463D-C38B-1163-67C1-5737040668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8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E68-9FCA-CC05-D9DF-0A3FF4F5DB9A}"/>
              </a:ext>
            </a:extLst>
          </p:cNvPr>
          <p:cNvSpPr>
            <a:spLocks noGrp="1"/>
          </p:cNvSpPr>
          <p:nvPr>
            <p:ph type="title"/>
          </p:nvPr>
        </p:nvSpPr>
        <p:spPr/>
        <p:txBody>
          <a:bodyPr/>
          <a:lstStyle/>
          <a:p>
            <a:r>
              <a:rPr lang="en-US" dirty="0">
                <a:solidFill>
                  <a:schemeClr val="tx1"/>
                </a:solidFill>
              </a:rPr>
              <a:t>Secondary Data Analysis</a:t>
            </a:r>
          </a:p>
        </p:txBody>
      </p:sp>
      <p:sp>
        <p:nvSpPr>
          <p:cNvPr id="3" name="Content Placeholder 2">
            <a:extLst>
              <a:ext uri="{FF2B5EF4-FFF2-40B4-BE49-F238E27FC236}">
                <a16:creationId xmlns:a16="http://schemas.microsoft.com/office/drawing/2014/main" id="{33C66C69-5103-03B8-0703-1E7149B67D30}"/>
              </a:ext>
            </a:extLst>
          </p:cNvPr>
          <p:cNvSpPr>
            <a:spLocks noGrp="1"/>
          </p:cNvSpPr>
          <p:nvPr>
            <p:ph idx="1"/>
          </p:nvPr>
        </p:nvSpPr>
        <p:spPr>
          <a:xfrm>
            <a:off x="1295401" y="2556932"/>
            <a:ext cx="9601196" cy="3585960"/>
          </a:xfrm>
        </p:spPr>
        <p:txBody>
          <a:bodyPr>
            <a:noAutofit/>
          </a:bodyPr>
          <a:lstStyle/>
          <a:p>
            <a:r>
              <a:rPr lang="en-US" sz="2200" b="0" i="0" u="none" strike="noStrike" baseline="0" dirty="0">
                <a:solidFill>
                  <a:schemeClr val="tx1"/>
                </a:solidFill>
                <a:latin typeface="+mj-lt"/>
              </a:rPr>
              <a:t>Hypotheses were tested using the 34th iteration of Canada’s General Social Survey – Victimization ([GSS]; Statistics Canada, 2019) </a:t>
            </a:r>
          </a:p>
          <a:p>
            <a:r>
              <a:rPr lang="en-US" sz="2200" dirty="0">
                <a:solidFill>
                  <a:schemeClr val="tx1"/>
                </a:solidFill>
                <a:latin typeface="+mj-lt"/>
              </a:rPr>
              <a:t>Random sample of non-institutionalized residents of Canadian provinces, 15 years and older</a:t>
            </a:r>
          </a:p>
          <a:p>
            <a:pPr lvl="1"/>
            <a:r>
              <a:rPr lang="en-US" sz="2200" b="0" i="0" u="none" strike="noStrike" baseline="0" dirty="0">
                <a:solidFill>
                  <a:schemeClr val="tx1"/>
                </a:solidFill>
                <a:latin typeface="+mj-lt"/>
              </a:rPr>
              <a:t>Weighted by age and gender (unweighted to test interaction effects)</a:t>
            </a:r>
          </a:p>
          <a:p>
            <a:r>
              <a:rPr lang="en-US" sz="2200" b="0" i="0" u="none" strike="noStrike" baseline="0" dirty="0">
                <a:solidFill>
                  <a:schemeClr val="tx1"/>
                </a:solidFill>
                <a:latin typeface="+mj-lt"/>
              </a:rPr>
              <a:t>To test community-level hypotheses, data from the 2016 Canadian census were linked to the GSS individual-level data using dissemination area (DA) codes </a:t>
            </a:r>
          </a:p>
        </p:txBody>
      </p:sp>
    </p:spTree>
    <p:extLst>
      <p:ext uri="{BB962C8B-B14F-4D97-AF65-F5344CB8AC3E}">
        <p14:creationId xmlns:p14="http://schemas.microsoft.com/office/powerpoint/2010/main" val="139500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0F57-D142-CB75-E7BA-491E58067679}"/>
              </a:ext>
            </a:extLst>
          </p:cNvPr>
          <p:cNvSpPr>
            <a:spLocks noGrp="1"/>
          </p:cNvSpPr>
          <p:nvPr>
            <p:ph type="title"/>
          </p:nvPr>
        </p:nvSpPr>
        <p:spPr/>
        <p:txBody>
          <a:bodyPr/>
          <a:lstStyle/>
          <a:p>
            <a:r>
              <a:rPr lang="en-US" dirty="0">
                <a:solidFill>
                  <a:schemeClr val="tx1"/>
                </a:solidFill>
              </a:rPr>
              <a:t>Measures</a:t>
            </a:r>
            <a:endParaRPr lang="en-US" dirty="0"/>
          </a:p>
        </p:txBody>
      </p:sp>
      <p:sp>
        <p:nvSpPr>
          <p:cNvPr id="3" name="Content Placeholder 2">
            <a:extLst>
              <a:ext uri="{FF2B5EF4-FFF2-40B4-BE49-F238E27FC236}">
                <a16:creationId xmlns:a16="http://schemas.microsoft.com/office/drawing/2014/main" id="{EB19D17E-395A-CB83-9D43-D9443CB4E4B4}"/>
              </a:ext>
            </a:extLst>
          </p:cNvPr>
          <p:cNvSpPr>
            <a:spLocks noGrp="1"/>
          </p:cNvSpPr>
          <p:nvPr>
            <p:ph sz="half" idx="1"/>
          </p:nvPr>
        </p:nvSpPr>
        <p:spPr>
          <a:xfrm>
            <a:off x="1298448" y="2560319"/>
            <a:ext cx="4718304" cy="3772747"/>
          </a:xfrm>
        </p:spPr>
        <p:txBody>
          <a:bodyPr>
            <a:noAutofit/>
          </a:bodyPr>
          <a:lstStyle/>
          <a:p>
            <a:r>
              <a:rPr lang="en-US" sz="2200" b="1" dirty="0">
                <a:solidFill>
                  <a:schemeClr val="tx1"/>
                </a:solidFill>
              </a:rPr>
              <a:t>Outcome:</a:t>
            </a:r>
          </a:p>
          <a:p>
            <a:pPr lvl="1"/>
            <a:r>
              <a:rPr lang="en-US" sz="2200" dirty="0">
                <a:solidFill>
                  <a:schemeClr val="tx1"/>
                </a:solidFill>
              </a:rPr>
              <a:t>Arrest by police in past 12 months</a:t>
            </a:r>
          </a:p>
          <a:p>
            <a:r>
              <a:rPr lang="en-US" sz="2200" b="1" dirty="0">
                <a:solidFill>
                  <a:schemeClr val="tx1"/>
                </a:solidFill>
              </a:rPr>
              <a:t>Individual-Level Predictors</a:t>
            </a:r>
          </a:p>
          <a:p>
            <a:pPr lvl="1"/>
            <a:r>
              <a:rPr lang="en-US" sz="2200" dirty="0">
                <a:solidFill>
                  <a:schemeClr val="tx1"/>
                </a:solidFill>
              </a:rPr>
              <a:t>Ethnicity</a:t>
            </a:r>
          </a:p>
          <a:p>
            <a:pPr lvl="1"/>
            <a:r>
              <a:rPr lang="en-US" sz="2200" dirty="0">
                <a:solidFill>
                  <a:schemeClr val="tx1"/>
                </a:solidFill>
              </a:rPr>
              <a:t>Gender</a:t>
            </a:r>
          </a:p>
          <a:p>
            <a:pPr lvl="1"/>
            <a:r>
              <a:rPr lang="en-US" sz="2200" dirty="0">
                <a:solidFill>
                  <a:schemeClr val="tx1"/>
                </a:solidFill>
              </a:rPr>
              <a:t>Experiences of structural violence</a:t>
            </a:r>
          </a:p>
          <a:p>
            <a:r>
              <a:rPr lang="en-US" sz="2200" b="1" dirty="0">
                <a:solidFill>
                  <a:schemeClr val="tx1"/>
                </a:solidFill>
              </a:rPr>
              <a:t>Community-Level Predictor</a:t>
            </a:r>
          </a:p>
          <a:p>
            <a:pPr lvl="1"/>
            <a:r>
              <a:rPr lang="en-US" sz="2200" dirty="0">
                <a:solidFill>
                  <a:schemeClr val="tx1"/>
                </a:solidFill>
              </a:rPr>
              <a:t>Prevalence of Indigenous Peoples</a:t>
            </a:r>
          </a:p>
        </p:txBody>
      </p:sp>
      <p:sp>
        <p:nvSpPr>
          <p:cNvPr id="4" name="Content Placeholder 3">
            <a:extLst>
              <a:ext uri="{FF2B5EF4-FFF2-40B4-BE49-F238E27FC236}">
                <a16:creationId xmlns:a16="http://schemas.microsoft.com/office/drawing/2014/main" id="{4327F53C-7F34-4BE3-D742-D3D9FE5CCDF5}"/>
              </a:ext>
            </a:extLst>
          </p:cNvPr>
          <p:cNvSpPr>
            <a:spLocks noGrp="1"/>
          </p:cNvSpPr>
          <p:nvPr>
            <p:ph sz="half" idx="2"/>
          </p:nvPr>
        </p:nvSpPr>
        <p:spPr/>
        <p:txBody>
          <a:bodyPr>
            <a:normAutofit/>
          </a:bodyPr>
          <a:lstStyle/>
          <a:p>
            <a:r>
              <a:rPr lang="en-US" sz="2200" b="1" dirty="0">
                <a:solidFill>
                  <a:schemeClr val="tx1"/>
                </a:solidFill>
              </a:rPr>
              <a:t>Individual-Level Covariates</a:t>
            </a:r>
          </a:p>
          <a:p>
            <a:pPr lvl="1"/>
            <a:r>
              <a:rPr lang="en-US" sz="2200" dirty="0">
                <a:solidFill>
                  <a:schemeClr val="tx1"/>
                </a:solidFill>
              </a:rPr>
              <a:t>Age</a:t>
            </a:r>
          </a:p>
          <a:p>
            <a:pPr lvl="1"/>
            <a:r>
              <a:rPr lang="en-US" sz="2200" dirty="0">
                <a:solidFill>
                  <a:schemeClr val="tx1"/>
                </a:solidFill>
              </a:rPr>
              <a:t>Marital status</a:t>
            </a:r>
          </a:p>
          <a:p>
            <a:pPr lvl="1"/>
            <a:r>
              <a:rPr lang="en-US" sz="2200" dirty="0">
                <a:solidFill>
                  <a:schemeClr val="tx1"/>
                </a:solidFill>
              </a:rPr>
              <a:t>Highest level of education</a:t>
            </a:r>
          </a:p>
          <a:p>
            <a:r>
              <a:rPr lang="en-US" sz="2200" b="1" dirty="0">
                <a:solidFill>
                  <a:schemeClr val="tx1"/>
                </a:solidFill>
              </a:rPr>
              <a:t>Community-Level Covariate</a:t>
            </a:r>
          </a:p>
          <a:p>
            <a:pPr lvl="1"/>
            <a:r>
              <a:rPr lang="en-US" sz="2200" dirty="0">
                <a:solidFill>
                  <a:schemeClr val="tx1"/>
                </a:solidFill>
              </a:rPr>
              <a:t>Neighborhood crime</a:t>
            </a:r>
          </a:p>
        </p:txBody>
      </p:sp>
    </p:spTree>
    <p:extLst>
      <p:ext uri="{BB962C8B-B14F-4D97-AF65-F5344CB8AC3E}">
        <p14:creationId xmlns:p14="http://schemas.microsoft.com/office/powerpoint/2010/main" val="208207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9B8B-D4B3-3F42-E6D3-C84A7F83E751}"/>
              </a:ext>
            </a:extLst>
          </p:cNvPr>
          <p:cNvSpPr>
            <a:spLocks noGrp="1"/>
          </p:cNvSpPr>
          <p:nvPr>
            <p:ph type="title"/>
          </p:nvPr>
        </p:nvSpPr>
        <p:spPr/>
        <p:txBody>
          <a:bodyPr/>
          <a:lstStyle/>
          <a:p>
            <a:r>
              <a:rPr lang="en-US" dirty="0">
                <a:solidFill>
                  <a:schemeClr val="tx1"/>
                </a:solidFill>
              </a:rPr>
              <a:t>Practical Statistical Analyses</a:t>
            </a:r>
          </a:p>
        </p:txBody>
      </p:sp>
      <p:sp>
        <p:nvSpPr>
          <p:cNvPr id="3" name="Content Placeholder 2">
            <a:extLst>
              <a:ext uri="{FF2B5EF4-FFF2-40B4-BE49-F238E27FC236}">
                <a16:creationId xmlns:a16="http://schemas.microsoft.com/office/drawing/2014/main" id="{0B9D5F64-4C7A-F8F3-47BF-2B0203085958}"/>
              </a:ext>
            </a:extLst>
          </p:cNvPr>
          <p:cNvSpPr>
            <a:spLocks noGrp="1"/>
          </p:cNvSpPr>
          <p:nvPr>
            <p:ph idx="1"/>
          </p:nvPr>
        </p:nvSpPr>
        <p:spPr>
          <a:xfrm>
            <a:off x="1295402" y="2556932"/>
            <a:ext cx="9601196" cy="3318936"/>
          </a:xfrm>
        </p:spPr>
        <p:txBody>
          <a:bodyPr>
            <a:normAutofit fontScale="92500" lnSpcReduction="20000"/>
          </a:bodyPr>
          <a:lstStyle/>
          <a:p>
            <a:r>
              <a:rPr lang="en-US" sz="2400" dirty="0">
                <a:solidFill>
                  <a:schemeClr val="tx1"/>
                </a:solidFill>
              </a:rPr>
              <a:t>Descriptive analyses compared Indigenous and White respondents’ factors</a:t>
            </a:r>
          </a:p>
          <a:p>
            <a:endParaRPr lang="en-US" dirty="0">
              <a:solidFill>
                <a:schemeClr val="tx1"/>
              </a:solidFill>
            </a:endParaRPr>
          </a:p>
          <a:p>
            <a:r>
              <a:rPr lang="en-US" sz="2400" dirty="0">
                <a:solidFill>
                  <a:schemeClr val="tx1"/>
                </a:solidFill>
              </a:rPr>
              <a:t>Binary logistic regressions tested main predictive and interaction effects</a:t>
            </a:r>
          </a:p>
          <a:p>
            <a:endParaRPr lang="en-US" dirty="0">
              <a:solidFill>
                <a:schemeClr val="tx1"/>
              </a:solidFill>
            </a:endParaRPr>
          </a:p>
          <a:p>
            <a:r>
              <a:rPr lang="en-US" sz="2400" dirty="0">
                <a:solidFill>
                  <a:schemeClr val="tx1"/>
                </a:solidFill>
              </a:rPr>
              <a:t>Practical and statistical significance assessed using odds ratios (ORs) and 95% confidence intervals (CIs)</a:t>
            </a:r>
          </a:p>
          <a:p>
            <a:endParaRPr lang="en-US" dirty="0">
              <a:solidFill>
                <a:schemeClr val="tx1"/>
              </a:solidFill>
            </a:endParaRPr>
          </a:p>
          <a:p>
            <a:r>
              <a:rPr lang="en-US" sz="2400" dirty="0">
                <a:solidFill>
                  <a:schemeClr val="tx1"/>
                </a:solidFill>
              </a:rPr>
              <a:t>Final, weighted analytic sample: n = 21,454,617 (unweighted n = 16,806)</a:t>
            </a:r>
          </a:p>
        </p:txBody>
      </p:sp>
    </p:spTree>
    <p:extLst>
      <p:ext uri="{BB962C8B-B14F-4D97-AF65-F5344CB8AC3E}">
        <p14:creationId xmlns:p14="http://schemas.microsoft.com/office/powerpoint/2010/main" val="100146019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2183</TotalTime>
  <Words>2693</Words>
  <Application>Microsoft Office PowerPoint</Application>
  <PresentationFormat>Widescreen</PresentationFormat>
  <Paragraphs>258</Paragraphs>
  <Slides>20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Garamond</vt:lpstr>
      <vt:lpstr>Minion Pro</vt:lpstr>
      <vt:lpstr>Myriad Pro</vt:lpstr>
      <vt:lpstr>Times New Roman</vt:lpstr>
      <vt:lpstr>Office Theme</vt:lpstr>
      <vt:lpstr>Organic</vt:lpstr>
      <vt:lpstr>Individual and Community Predictors of Arrests in Canada: Evidence of Over-Policing of Indigenous Peoples and Communities</vt:lpstr>
      <vt:lpstr>Background</vt:lpstr>
      <vt:lpstr>Introduction</vt:lpstr>
      <vt:lpstr>Previous Literature</vt:lpstr>
      <vt:lpstr>Hypotheses</vt:lpstr>
      <vt:lpstr>Methods</vt:lpstr>
      <vt:lpstr>Secondary Data Analysis</vt:lpstr>
      <vt:lpstr>Measures</vt:lpstr>
      <vt:lpstr>Practical Statistical Analyses</vt:lpstr>
      <vt:lpstr>Results</vt:lpstr>
      <vt:lpstr>PowerPoint Presentation</vt:lpstr>
      <vt:lpstr>PowerPoint Presentation</vt:lpstr>
      <vt:lpstr>PowerPoint Presentation</vt:lpstr>
      <vt:lpstr>Summary</vt:lpstr>
      <vt:lpstr>Implications for Social Work</vt:lpstr>
      <vt:lpstr>Conclusions</vt:lpstr>
      <vt:lpstr>PowerPoint Presentation</vt:lpstr>
      <vt:lpstr>PowerPoint Presentation</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Peoples’ relative risk of homicide in the USA:  A systematic and meta-analytic review</dc:title>
  <dc:creator>Amy Alberton</dc:creator>
  <cp:lastModifiedBy>Kevin Gorey</cp:lastModifiedBy>
  <cp:revision>3</cp:revision>
  <dcterms:created xsi:type="dcterms:W3CDTF">2023-09-08T18:20:11Z</dcterms:created>
  <dcterms:modified xsi:type="dcterms:W3CDTF">2023-10-20T20:19:00Z</dcterms:modified>
</cp:coreProperties>
</file>