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435" r:id="rId5"/>
    <p:sldId id="449" r:id="rId6"/>
    <p:sldId id="446" r:id="rId7"/>
    <p:sldId id="448" r:id="rId8"/>
    <p:sldId id="256" r:id="rId9"/>
    <p:sldId id="343" r:id="rId10"/>
    <p:sldId id="451" r:id="rId11"/>
    <p:sldId id="454" r:id="rId12"/>
    <p:sldId id="458" r:id="rId13"/>
    <p:sldId id="468" r:id="rId14"/>
    <p:sldId id="469" r:id="rId15"/>
    <p:sldId id="478" r:id="rId16"/>
    <p:sldId id="479" r:id="rId17"/>
    <p:sldId id="480" r:id="rId18"/>
    <p:sldId id="471" r:id="rId19"/>
    <p:sldId id="452" r:id="rId20"/>
    <p:sldId id="472" r:id="rId21"/>
    <p:sldId id="483" r:id="rId22"/>
    <p:sldId id="481" r:id="rId23"/>
    <p:sldId id="482" r:id="rId24"/>
    <p:sldId id="474" r:id="rId25"/>
    <p:sldId id="484" r:id="rId26"/>
    <p:sldId id="487" r:id="rId27"/>
    <p:sldId id="485" r:id="rId28"/>
    <p:sldId id="453" r:id="rId29"/>
    <p:sldId id="488" r:id="rId30"/>
    <p:sldId id="489" r:id="rId31"/>
    <p:sldId id="490" r:id="rId32"/>
    <p:sldId id="491" r:id="rId33"/>
    <p:sldId id="492" r:id="rId34"/>
    <p:sldId id="493" r:id="rId35"/>
    <p:sldId id="467" r:id="rId36"/>
    <p:sldId id="494" r:id="rId37"/>
    <p:sldId id="49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6D7"/>
    <a:srgbClr val="9166B2"/>
    <a:srgbClr val="322040"/>
    <a:srgbClr val="E7E1D3"/>
    <a:srgbClr val="90CCAB"/>
    <a:srgbClr val="3A7E59"/>
    <a:srgbClr val="255139"/>
    <a:srgbClr val="BCCCEA"/>
    <a:srgbClr val="C6E4D4"/>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7" autoAdjust="0"/>
  </p:normalViewPr>
  <p:slideViewPr>
    <p:cSldViewPr snapToGrid="0">
      <p:cViewPr varScale="1">
        <p:scale>
          <a:sx n="78" d="100"/>
          <a:sy n="78" d="100"/>
        </p:scale>
        <p:origin x="758" y="48"/>
      </p:cViewPr>
      <p:guideLst/>
    </p:cSldViewPr>
  </p:slideViewPr>
  <p:notesTextViewPr>
    <p:cViewPr>
      <p:scale>
        <a:sx n="1" d="1"/>
        <a:sy n="1" d="1"/>
      </p:scale>
      <p:origin x="0" y="0"/>
    </p:cViewPr>
  </p:notesTextViewPr>
  <p:sorterViewPr>
    <p:cViewPr varScale="1">
      <p:scale>
        <a:sx n="100" d="100"/>
        <a:sy n="100" d="100"/>
      </p:scale>
      <p:origin x="0" y="-46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Gorey" userId="4dfd4423-1507-4cfc-82c5-05145e5a0b06" providerId="ADAL" clId="{3FCE91AC-E100-4296-87E4-AEE829BB7135}"/>
    <pc:docChg chg="modSld">
      <pc:chgData name="Kevin Gorey" userId="4dfd4423-1507-4cfc-82c5-05145e5a0b06" providerId="ADAL" clId="{3FCE91AC-E100-4296-87E4-AEE829BB7135}" dt="2020-04-21T11:56:00.307" v="48" actId="114"/>
      <pc:docMkLst>
        <pc:docMk/>
      </pc:docMkLst>
      <pc:sldChg chg="modSp">
        <pc:chgData name="Kevin Gorey" userId="4dfd4423-1507-4cfc-82c5-05145e5a0b06" providerId="ADAL" clId="{3FCE91AC-E100-4296-87E4-AEE829BB7135}" dt="2020-04-21T11:53:16.537" v="0" actId="2"/>
        <pc:sldMkLst>
          <pc:docMk/>
          <pc:sldMk cId="3270372003" sldId="468"/>
        </pc:sldMkLst>
        <pc:spChg chg="mod">
          <ac:chgData name="Kevin Gorey" userId="4dfd4423-1507-4cfc-82c5-05145e5a0b06" providerId="ADAL" clId="{3FCE91AC-E100-4296-87E4-AEE829BB7135}" dt="2020-04-21T11:53:16.537" v="0" actId="2"/>
          <ac:spMkLst>
            <pc:docMk/>
            <pc:sldMk cId="3270372003" sldId="468"/>
            <ac:spMk id="3" creationId="{45E8BCF0-30BC-4C5C-B910-8A452B5430FE}"/>
          </ac:spMkLst>
        </pc:spChg>
      </pc:sldChg>
      <pc:sldChg chg="modSp">
        <pc:chgData name="Kevin Gorey" userId="4dfd4423-1507-4cfc-82c5-05145e5a0b06" providerId="ADAL" clId="{3FCE91AC-E100-4296-87E4-AEE829BB7135}" dt="2020-04-21T11:53:24.904" v="8" actId="2"/>
        <pc:sldMkLst>
          <pc:docMk/>
          <pc:sldMk cId="1797845436" sldId="472"/>
        </pc:sldMkLst>
        <pc:spChg chg="mod">
          <ac:chgData name="Kevin Gorey" userId="4dfd4423-1507-4cfc-82c5-05145e5a0b06" providerId="ADAL" clId="{3FCE91AC-E100-4296-87E4-AEE829BB7135}" dt="2020-04-21T11:53:24.904" v="8" actId="2"/>
          <ac:spMkLst>
            <pc:docMk/>
            <pc:sldMk cId="1797845436" sldId="472"/>
            <ac:spMk id="3" creationId="{FB0062D8-1A13-471E-B88C-614BFE897648}"/>
          </ac:spMkLst>
        </pc:spChg>
      </pc:sldChg>
      <pc:sldChg chg="modSp">
        <pc:chgData name="Kevin Gorey" userId="4dfd4423-1507-4cfc-82c5-05145e5a0b06" providerId="ADAL" clId="{3FCE91AC-E100-4296-87E4-AEE829BB7135}" dt="2020-04-21T11:53:19.138" v="2" actId="2"/>
        <pc:sldMkLst>
          <pc:docMk/>
          <pc:sldMk cId="3370604360" sldId="478"/>
        </pc:sldMkLst>
        <pc:spChg chg="mod">
          <ac:chgData name="Kevin Gorey" userId="4dfd4423-1507-4cfc-82c5-05145e5a0b06" providerId="ADAL" clId="{3FCE91AC-E100-4296-87E4-AEE829BB7135}" dt="2020-04-21T11:53:19.138" v="2" actId="2"/>
          <ac:spMkLst>
            <pc:docMk/>
            <pc:sldMk cId="3370604360" sldId="478"/>
            <ac:spMk id="3" creationId="{111AFA3D-3E2B-4492-93B9-C7E04E233634}"/>
          </ac:spMkLst>
        </pc:spChg>
      </pc:sldChg>
      <pc:sldChg chg="modSp">
        <pc:chgData name="Kevin Gorey" userId="4dfd4423-1507-4cfc-82c5-05145e5a0b06" providerId="ADAL" clId="{3FCE91AC-E100-4296-87E4-AEE829BB7135}" dt="2020-04-21T11:53:23.651" v="5" actId="2"/>
        <pc:sldMkLst>
          <pc:docMk/>
          <pc:sldMk cId="703448667" sldId="479"/>
        </pc:sldMkLst>
        <pc:spChg chg="mod">
          <ac:chgData name="Kevin Gorey" userId="4dfd4423-1507-4cfc-82c5-05145e5a0b06" providerId="ADAL" clId="{3FCE91AC-E100-4296-87E4-AEE829BB7135}" dt="2020-04-21T11:53:23.651" v="5" actId="2"/>
          <ac:spMkLst>
            <pc:docMk/>
            <pc:sldMk cId="703448667" sldId="479"/>
            <ac:spMk id="3" creationId="{111AFA3D-3E2B-4492-93B9-C7E04E233634}"/>
          </ac:spMkLst>
        </pc:spChg>
      </pc:sldChg>
      <pc:sldChg chg="modSp">
        <pc:chgData name="Kevin Gorey" userId="4dfd4423-1507-4cfc-82c5-05145e5a0b06" providerId="ADAL" clId="{3FCE91AC-E100-4296-87E4-AEE829BB7135}" dt="2020-04-21T11:53:24.800" v="7" actId="2"/>
        <pc:sldMkLst>
          <pc:docMk/>
          <pc:sldMk cId="1114527112" sldId="480"/>
        </pc:sldMkLst>
        <pc:spChg chg="mod">
          <ac:chgData name="Kevin Gorey" userId="4dfd4423-1507-4cfc-82c5-05145e5a0b06" providerId="ADAL" clId="{3FCE91AC-E100-4296-87E4-AEE829BB7135}" dt="2020-04-21T11:53:24.800" v="7" actId="2"/>
          <ac:spMkLst>
            <pc:docMk/>
            <pc:sldMk cId="1114527112" sldId="480"/>
            <ac:spMk id="3" creationId="{111AFA3D-3E2B-4492-93B9-C7E04E233634}"/>
          </ac:spMkLst>
        </pc:spChg>
      </pc:sldChg>
      <pc:sldChg chg="modSp">
        <pc:chgData name="Kevin Gorey" userId="4dfd4423-1507-4cfc-82c5-05145e5a0b06" providerId="ADAL" clId="{3FCE91AC-E100-4296-87E4-AEE829BB7135}" dt="2020-04-21T11:54:55.446" v="44" actId="114"/>
        <pc:sldMkLst>
          <pc:docMk/>
          <pc:sldMk cId="2945272870" sldId="481"/>
        </pc:sldMkLst>
        <pc:spChg chg="mod">
          <ac:chgData name="Kevin Gorey" userId="4dfd4423-1507-4cfc-82c5-05145e5a0b06" providerId="ADAL" clId="{3FCE91AC-E100-4296-87E4-AEE829BB7135}" dt="2020-04-21T11:54:55.446" v="44" actId="114"/>
          <ac:spMkLst>
            <pc:docMk/>
            <pc:sldMk cId="2945272870" sldId="481"/>
            <ac:spMk id="3" creationId="{B49AFD3A-FBB4-49BC-8A74-AE9647666DC5}"/>
          </ac:spMkLst>
        </pc:spChg>
      </pc:sldChg>
      <pc:sldChg chg="modSp">
        <pc:chgData name="Kevin Gorey" userId="4dfd4423-1507-4cfc-82c5-05145e5a0b06" providerId="ADAL" clId="{3FCE91AC-E100-4296-87E4-AEE829BB7135}" dt="2020-04-21T11:55:09.356" v="45" actId="57"/>
        <pc:sldMkLst>
          <pc:docMk/>
          <pc:sldMk cId="208052871" sldId="483"/>
        </pc:sldMkLst>
        <pc:spChg chg="mod">
          <ac:chgData name="Kevin Gorey" userId="4dfd4423-1507-4cfc-82c5-05145e5a0b06" providerId="ADAL" clId="{3FCE91AC-E100-4296-87E4-AEE829BB7135}" dt="2020-04-21T11:55:09.356" v="45" actId="57"/>
          <ac:spMkLst>
            <pc:docMk/>
            <pc:sldMk cId="208052871" sldId="483"/>
            <ac:spMk id="3" creationId="{58E04EEF-F8ED-49AF-9438-30C4D96FE25C}"/>
          </ac:spMkLst>
        </pc:spChg>
      </pc:sldChg>
      <pc:sldChg chg="modSp">
        <pc:chgData name="Kevin Gorey" userId="4dfd4423-1507-4cfc-82c5-05145e5a0b06" providerId="ADAL" clId="{3FCE91AC-E100-4296-87E4-AEE829BB7135}" dt="2020-04-21T11:56:00.307" v="48" actId="114"/>
        <pc:sldMkLst>
          <pc:docMk/>
          <pc:sldMk cId="937560525" sldId="485"/>
        </pc:sldMkLst>
        <pc:spChg chg="mod">
          <ac:chgData name="Kevin Gorey" userId="4dfd4423-1507-4cfc-82c5-05145e5a0b06" providerId="ADAL" clId="{3FCE91AC-E100-4296-87E4-AEE829BB7135}" dt="2020-04-21T11:56:00.307" v="48" actId="114"/>
          <ac:spMkLst>
            <pc:docMk/>
            <pc:sldMk cId="937560525" sldId="485"/>
            <ac:spMk id="3" creationId="{3FAF89D7-925D-45E4-AD30-D9C6916EBD6C}"/>
          </ac:spMkLst>
        </pc:spChg>
      </pc:sldChg>
      <pc:sldChg chg="modSp">
        <pc:chgData name="Kevin Gorey" userId="4dfd4423-1507-4cfc-82c5-05145e5a0b06" providerId="ADAL" clId="{3FCE91AC-E100-4296-87E4-AEE829BB7135}" dt="2020-04-21T11:55:41.016" v="46" actId="114"/>
        <pc:sldMkLst>
          <pc:docMk/>
          <pc:sldMk cId="2820806026" sldId="487"/>
        </pc:sldMkLst>
        <pc:spChg chg="mod">
          <ac:chgData name="Kevin Gorey" userId="4dfd4423-1507-4cfc-82c5-05145e5a0b06" providerId="ADAL" clId="{3FCE91AC-E100-4296-87E4-AEE829BB7135}" dt="2020-04-21T11:55:41.016" v="46" actId="114"/>
          <ac:spMkLst>
            <pc:docMk/>
            <pc:sldMk cId="2820806026" sldId="487"/>
            <ac:spMk id="3" creationId="{EECA271D-B4D4-4CAB-8E18-C0F5FDEB2DA5}"/>
          </ac:spMkLst>
        </pc:spChg>
      </pc:sldChg>
      <pc:sldChg chg="modSp">
        <pc:chgData name="Kevin Gorey" userId="4dfd4423-1507-4cfc-82c5-05145e5a0b06" providerId="ADAL" clId="{3FCE91AC-E100-4296-87E4-AEE829BB7135}" dt="2020-04-21T11:53:28.521" v="9" actId="2"/>
        <pc:sldMkLst>
          <pc:docMk/>
          <pc:sldMk cId="1441930945" sldId="494"/>
        </pc:sldMkLst>
        <pc:spChg chg="mod">
          <ac:chgData name="Kevin Gorey" userId="4dfd4423-1507-4cfc-82c5-05145e5a0b06" providerId="ADAL" clId="{3FCE91AC-E100-4296-87E4-AEE829BB7135}" dt="2020-04-21T11:53:28.521" v="9" actId="2"/>
          <ac:spMkLst>
            <pc:docMk/>
            <pc:sldMk cId="1441930945" sldId="494"/>
            <ac:spMk id="3" creationId="{FE6151B2-29BE-4B93-8FF4-99CEDC9A4DE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C073-7AB6-48F2-82A7-BB24D7849A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0595757-E97C-4B28-BD93-DCE9A8E1BE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DBD205D-375B-45B1-99F4-33EC9F2A2678}"/>
              </a:ext>
            </a:extLst>
          </p:cNvPr>
          <p:cNvSpPr>
            <a:spLocks noGrp="1"/>
          </p:cNvSpPr>
          <p:nvPr>
            <p:ph type="dt" sz="half" idx="10"/>
          </p:nvPr>
        </p:nvSpPr>
        <p:spPr/>
        <p:txBody>
          <a:bodyPr/>
          <a:lstStyle/>
          <a:p>
            <a:fld id="{C934BFE5-4B04-41CE-94F2-CDCE4C461C5B}" type="datetimeFigureOut">
              <a:rPr lang="en-CA" smtClean="0"/>
              <a:t>2020-04-21</a:t>
            </a:fld>
            <a:endParaRPr lang="en-CA" dirty="0"/>
          </a:p>
        </p:txBody>
      </p:sp>
      <p:sp>
        <p:nvSpPr>
          <p:cNvPr id="5" name="Footer Placeholder 4">
            <a:extLst>
              <a:ext uri="{FF2B5EF4-FFF2-40B4-BE49-F238E27FC236}">
                <a16:creationId xmlns:a16="http://schemas.microsoft.com/office/drawing/2014/main" id="{5343A4D4-2849-45D2-B02E-1937B7B2020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D066A37-8292-42B2-9BAC-D537405BE79F}"/>
              </a:ext>
            </a:extLst>
          </p:cNvPr>
          <p:cNvSpPr>
            <a:spLocks noGrp="1"/>
          </p:cNvSpPr>
          <p:nvPr>
            <p:ph type="sldNum" sz="quarter" idx="12"/>
          </p:nvPr>
        </p:nvSpPr>
        <p:spPr/>
        <p:txBody>
          <a:bodyPr/>
          <a:lstStyle/>
          <a:p>
            <a:fld id="{DDAD9ECD-83CD-43C0-9CE6-42BBA5BF42F4}" type="slidenum">
              <a:rPr lang="en-CA" smtClean="0"/>
              <a:t>‹#›</a:t>
            </a:fld>
            <a:endParaRPr lang="en-CA" dirty="0"/>
          </a:p>
        </p:txBody>
      </p:sp>
    </p:spTree>
    <p:extLst>
      <p:ext uri="{BB962C8B-B14F-4D97-AF65-F5344CB8AC3E}">
        <p14:creationId xmlns:p14="http://schemas.microsoft.com/office/powerpoint/2010/main" val="416914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E725-94F0-47C2-95D4-E52F632AE32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64E896B-FE2F-4141-AD8C-FF9905E227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368A052-1E6B-4C31-A906-3748AFF5A735}"/>
              </a:ext>
            </a:extLst>
          </p:cNvPr>
          <p:cNvSpPr>
            <a:spLocks noGrp="1"/>
          </p:cNvSpPr>
          <p:nvPr>
            <p:ph type="dt" sz="half" idx="10"/>
          </p:nvPr>
        </p:nvSpPr>
        <p:spPr/>
        <p:txBody>
          <a:bodyPr/>
          <a:lstStyle/>
          <a:p>
            <a:fld id="{C934BFE5-4B04-41CE-94F2-CDCE4C461C5B}" type="datetimeFigureOut">
              <a:rPr lang="en-CA" smtClean="0"/>
              <a:t>2020-04-21</a:t>
            </a:fld>
            <a:endParaRPr lang="en-CA" dirty="0"/>
          </a:p>
        </p:txBody>
      </p:sp>
      <p:sp>
        <p:nvSpPr>
          <p:cNvPr id="5" name="Footer Placeholder 4">
            <a:extLst>
              <a:ext uri="{FF2B5EF4-FFF2-40B4-BE49-F238E27FC236}">
                <a16:creationId xmlns:a16="http://schemas.microsoft.com/office/drawing/2014/main" id="{FA505699-9F02-4529-B26E-EA3BB88D3B6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8F16420-5D50-4C0D-8616-842529489BD6}"/>
              </a:ext>
            </a:extLst>
          </p:cNvPr>
          <p:cNvSpPr>
            <a:spLocks noGrp="1"/>
          </p:cNvSpPr>
          <p:nvPr>
            <p:ph type="sldNum" sz="quarter" idx="12"/>
          </p:nvPr>
        </p:nvSpPr>
        <p:spPr/>
        <p:txBody>
          <a:bodyPr/>
          <a:lstStyle/>
          <a:p>
            <a:fld id="{DDAD9ECD-83CD-43C0-9CE6-42BBA5BF42F4}" type="slidenum">
              <a:rPr lang="en-CA" smtClean="0"/>
              <a:t>‹#›</a:t>
            </a:fld>
            <a:endParaRPr lang="en-CA" dirty="0"/>
          </a:p>
        </p:txBody>
      </p:sp>
    </p:spTree>
    <p:extLst>
      <p:ext uri="{BB962C8B-B14F-4D97-AF65-F5344CB8AC3E}">
        <p14:creationId xmlns:p14="http://schemas.microsoft.com/office/powerpoint/2010/main" val="226525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FAC4-F15C-459B-BDAF-FE25334D64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122C7D9-57EE-462C-9C38-69DB1FFCF4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917443-DC4D-4DF4-AAE6-AE435EDAFF53}"/>
              </a:ext>
            </a:extLst>
          </p:cNvPr>
          <p:cNvSpPr>
            <a:spLocks noGrp="1"/>
          </p:cNvSpPr>
          <p:nvPr>
            <p:ph type="dt" sz="half" idx="10"/>
          </p:nvPr>
        </p:nvSpPr>
        <p:spPr/>
        <p:txBody>
          <a:bodyPr/>
          <a:lstStyle/>
          <a:p>
            <a:fld id="{C934BFE5-4B04-41CE-94F2-CDCE4C461C5B}" type="datetimeFigureOut">
              <a:rPr lang="en-CA" smtClean="0"/>
              <a:t>2020-04-21</a:t>
            </a:fld>
            <a:endParaRPr lang="en-CA" dirty="0"/>
          </a:p>
        </p:txBody>
      </p:sp>
      <p:sp>
        <p:nvSpPr>
          <p:cNvPr id="5" name="Footer Placeholder 4">
            <a:extLst>
              <a:ext uri="{FF2B5EF4-FFF2-40B4-BE49-F238E27FC236}">
                <a16:creationId xmlns:a16="http://schemas.microsoft.com/office/drawing/2014/main" id="{1B7A4CD9-00CD-4D35-9F2D-81874F2F105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75FD3B8E-BE7C-46B6-A09B-98BE508CBE90}"/>
              </a:ext>
            </a:extLst>
          </p:cNvPr>
          <p:cNvSpPr>
            <a:spLocks noGrp="1"/>
          </p:cNvSpPr>
          <p:nvPr>
            <p:ph type="sldNum" sz="quarter" idx="12"/>
          </p:nvPr>
        </p:nvSpPr>
        <p:spPr/>
        <p:txBody>
          <a:bodyPr/>
          <a:lstStyle/>
          <a:p>
            <a:fld id="{DDAD9ECD-83CD-43C0-9CE6-42BBA5BF42F4}" type="slidenum">
              <a:rPr lang="en-CA" smtClean="0"/>
              <a:t>‹#›</a:t>
            </a:fld>
            <a:endParaRPr lang="en-CA" dirty="0"/>
          </a:p>
        </p:txBody>
      </p:sp>
    </p:spTree>
    <p:extLst>
      <p:ext uri="{BB962C8B-B14F-4D97-AF65-F5344CB8AC3E}">
        <p14:creationId xmlns:p14="http://schemas.microsoft.com/office/powerpoint/2010/main" val="141620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BE94-0673-47C2-A338-37AE3AACA09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FD00D3D-8EF2-4F3C-853F-80F82973C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06E268C-A796-4359-9723-556D4EBAE0CB}"/>
              </a:ext>
            </a:extLst>
          </p:cNvPr>
          <p:cNvSpPr>
            <a:spLocks noGrp="1"/>
          </p:cNvSpPr>
          <p:nvPr>
            <p:ph type="dt" sz="half" idx="10"/>
          </p:nvPr>
        </p:nvSpPr>
        <p:spPr/>
        <p:txBody>
          <a:bodyPr/>
          <a:lstStyle/>
          <a:p>
            <a:fld id="{C934BFE5-4B04-41CE-94F2-CDCE4C461C5B}" type="datetimeFigureOut">
              <a:rPr lang="en-CA" smtClean="0"/>
              <a:t>2020-04-21</a:t>
            </a:fld>
            <a:endParaRPr lang="en-CA" dirty="0"/>
          </a:p>
        </p:txBody>
      </p:sp>
      <p:sp>
        <p:nvSpPr>
          <p:cNvPr id="5" name="Footer Placeholder 4">
            <a:extLst>
              <a:ext uri="{FF2B5EF4-FFF2-40B4-BE49-F238E27FC236}">
                <a16:creationId xmlns:a16="http://schemas.microsoft.com/office/drawing/2014/main" id="{4B916131-83D0-4534-AE39-7B70957DB598}"/>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439382F-3094-4151-9FB5-F9BF427580FF}"/>
              </a:ext>
            </a:extLst>
          </p:cNvPr>
          <p:cNvSpPr>
            <a:spLocks noGrp="1"/>
          </p:cNvSpPr>
          <p:nvPr>
            <p:ph type="sldNum" sz="quarter" idx="12"/>
          </p:nvPr>
        </p:nvSpPr>
        <p:spPr/>
        <p:txBody>
          <a:bodyPr/>
          <a:lstStyle/>
          <a:p>
            <a:fld id="{DDAD9ECD-83CD-43C0-9CE6-42BBA5BF42F4}" type="slidenum">
              <a:rPr lang="en-CA" smtClean="0"/>
              <a:t>‹#›</a:t>
            </a:fld>
            <a:endParaRPr lang="en-CA" dirty="0"/>
          </a:p>
        </p:txBody>
      </p:sp>
    </p:spTree>
    <p:extLst>
      <p:ext uri="{BB962C8B-B14F-4D97-AF65-F5344CB8AC3E}">
        <p14:creationId xmlns:p14="http://schemas.microsoft.com/office/powerpoint/2010/main" val="52181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F7F3-C0C5-4F1D-8E9D-D2D3CA191F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CAEE90A-9BE4-4BB1-8844-AD949AF1D9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E03F47-2F1C-4C1B-B15B-2DAC7D318413}"/>
              </a:ext>
            </a:extLst>
          </p:cNvPr>
          <p:cNvSpPr>
            <a:spLocks noGrp="1"/>
          </p:cNvSpPr>
          <p:nvPr>
            <p:ph type="dt" sz="half" idx="10"/>
          </p:nvPr>
        </p:nvSpPr>
        <p:spPr/>
        <p:txBody>
          <a:bodyPr/>
          <a:lstStyle/>
          <a:p>
            <a:fld id="{C934BFE5-4B04-41CE-94F2-CDCE4C461C5B}" type="datetimeFigureOut">
              <a:rPr lang="en-CA" smtClean="0"/>
              <a:t>2020-04-21</a:t>
            </a:fld>
            <a:endParaRPr lang="en-CA" dirty="0"/>
          </a:p>
        </p:txBody>
      </p:sp>
      <p:sp>
        <p:nvSpPr>
          <p:cNvPr id="5" name="Footer Placeholder 4">
            <a:extLst>
              <a:ext uri="{FF2B5EF4-FFF2-40B4-BE49-F238E27FC236}">
                <a16:creationId xmlns:a16="http://schemas.microsoft.com/office/drawing/2014/main" id="{84452ABF-540E-4718-8F18-A42B5379C1A3}"/>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565FFF8-5592-43D6-B690-C5C014F16BA4}"/>
              </a:ext>
            </a:extLst>
          </p:cNvPr>
          <p:cNvSpPr>
            <a:spLocks noGrp="1"/>
          </p:cNvSpPr>
          <p:nvPr>
            <p:ph type="sldNum" sz="quarter" idx="12"/>
          </p:nvPr>
        </p:nvSpPr>
        <p:spPr/>
        <p:txBody>
          <a:bodyPr/>
          <a:lstStyle/>
          <a:p>
            <a:fld id="{DDAD9ECD-83CD-43C0-9CE6-42BBA5BF42F4}" type="slidenum">
              <a:rPr lang="en-CA" smtClean="0"/>
              <a:t>‹#›</a:t>
            </a:fld>
            <a:endParaRPr lang="en-CA" dirty="0"/>
          </a:p>
        </p:txBody>
      </p:sp>
    </p:spTree>
    <p:extLst>
      <p:ext uri="{BB962C8B-B14F-4D97-AF65-F5344CB8AC3E}">
        <p14:creationId xmlns:p14="http://schemas.microsoft.com/office/powerpoint/2010/main" val="340560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CC80-4544-4F0D-A5FB-D679DDFB89F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6385F90-6A14-4369-ABD5-3AC2EB287E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9447E9A-D602-4E9C-B1C4-1F37848956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271FDA6-33B4-42AF-ACB4-F047CEDC47D4}"/>
              </a:ext>
            </a:extLst>
          </p:cNvPr>
          <p:cNvSpPr>
            <a:spLocks noGrp="1"/>
          </p:cNvSpPr>
          <p:nvPr>
            <p:ph type="dt" sz="half" idx="10"/>
          </p:nvPr>
        </p:nvSpPr>
        <p:spPr/>
        <p:txBody>
          <a:bodyPr/>
          <a:lstStyle/>
          <a:p>
            <a:fld id="{C934BFE5-4B04-41CE-94F2-CDCE4C461C5B}" type="datetimeFigureOut">
              <a:rPr lang="en-CA" smtClean="0"/>
              <a:t>2020-04-21</a:t>
            </a:fld>
            <a:endParaRPr lang="en-CA" dirty="0"/>
          </a:p>
        </p:txBody>
      </p:sp>
      <p:sp>
        <p:nvSpPr>
          <p:cNvPr id="6" name="Footer Placeholder 5">
            <a:extLst>
              <a:ext uri="{FF2B5EF4-FFF2-40B4-BE49-F238E27FC236}">
                <a16:creationId xmlns:a16="http://schemas.microsoft.com/office/drawing/2014/main" id="{7B90E4ED-0904-4C02-94BD-965F124A3293}"/>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ACFC62F-24D5-4CF7-BEE1-0B64F2B5D611}"/>
              </a:ext>
            </a:extLst>
          </p:cNvPr>
          <p:cNvSpPr>
            <a:spLocks noGrp="1"/>
          </p:cNvSpPr>
          <p:nvPr>
            <p:ph type="sldNum" sz="quarter" idx="12"/>
          </p:nvPr>
        </p:nvSpPr>
        <p:spPr/>
        <p:txBody>
          <a:bodyPr/>
          <a:lstStyle/>
          <a:p>
            <a:fld id="{DDAD9ECD-83CD-43C0-9CE6-42BBA5BF42F4}" type="slidenum">
              <a:rPr lang="en-CA" smtClean="0"/>
              <a:t>‹#›</a:t>
            </a:fld>
            <a:endParaRPr lang="en-CA" dirty="0"/>
          </a:p>
        </p:txBody>
      </p:sp>
    </p:spTree>
    <p:extLst>
      <p:ext uri="{BB962C8B-B14F-4D97-AF65-F5344CB8AC3E}">
        <p14:creationId xmlns:p14="http://schemas.microsoft.com/office/powerpoint/2010/main" val="55530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581C-7A91-437D-9E73-2657C6FF2CB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C4BD1A0-36EE-49E3-BC0A-B29B503529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1B369-A519-4993-BC24-B6FD4F524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34DC17B-5120-4381-B988-D016260CA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30DC86-0433-449F-8217-3483F049BA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F819E7D-BBB2-433C-A23A-D9DCFC768F75}"/>
              </a:ext>
            </a:extLst>
          </p:cNvPr>
          <p:cNvSpPr>
            <a:spLocks noGrp="1"/>
          </p:cNvSpPr>
          <p:nvPr>
            <p:ph type="dt" sz="half" idx="10"/>
          </p:nvPr>
        </p:nvSpPr>
        <p:spPr/>
        <p:txBody>
          <a:bodyPr/>
          <a:lstStyle/>
          <a:p>
            <a:fld id="{C934BFE5-4B04-41CE-94F2-CDCE4C461C5B}" type="datetimeFigureOut">
              <a:rPr lang="en-CA" smtClean="0"/>
              <a:t>2020-04-21</a:t>
            </a:fld>
            <a:endParaRPr lang="en-CA" dirty="0"/>
          </a:p>
        </p:txBody>
      </p:sp>
      <p:sp>
        <p:nvSpPr>
          <p:cNvPr id="8" name="Footer Placeholder 7">
            <a:extLst>
              <a:ext uri="{FF2B5EF4-FFF2-40B4-BE49-F238E27FC236}">
                <a16:creationId xmlns:a16="http://schemas.microsoft.com/office/drawing/2014/main" id="{38C5A73F-B058-4992-BF4B-91D24171B9EA}"/>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AFB61033-E3D5-46B0-A00D-28598A5B830D}"/>
              </a:ext>
            </a:extLst>
          </p:cNvPr>
          <p:cNvSpPr>
            <a:spLocks noGrp="1"/>
          </p:cNvSpPr>
          <p:nvPr>
            <p:ph type="sldNum" sz="quarter" idx="12"/>
          </p:nvPr>
        </p:nvSpPr>
        <p:spPr/>
        <p:txBody>
          <a:bodyPr/>
          <a:lstStyle/>
          <a:p>
            <a:fld id="{DDAD9ECD-83CD-43C0-9CE6-42BBA5BF42F4}" type="slidenum">
              <a:rPr lang="en-CA" smtClean="0"/>
              <a:t>‹#›</a:t>
            </a:fld>
            <a:endParaRPr lang="en-CA" dirty="0"/>
          </a:p>
        </p:txBody>
      </p:sp>
    </p:spTree>
    <p:extLst>
      <p:ext uri="{BB962C8B-B14F-4D97-AF65-F5344CB8AC3E}">
        <p14:creationId xmlns:p14="http://schemas.microsoft.com/office/powerpoint/2010/main" val="19967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CF85-CB2D-44BB-8413-3E70D38BCFF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FB36BAE-983B-40ED-B679-FA2EF7E35747}"/>
              </a:ext>
            </a:extLst>
          </p:cNvPr>
          <p:cNvSpPr>
            <a:spLocks noGrp="1"/>
          </p:cNvSpPr>
          <p:nvPr>
            <p:ph type="dt" sz="half" idx="10"/>
          </p:nvPr>
        </p:nvSpPr>
        <p:spPr/>
        <p:txBody>
          <a:bodyPr/>
          <a:lstStyle/>
          <a:p>
            <a:fld id="{C934BFE5-4B04-41CE-94F2-CDCE4C461C5B}" type="datetimeFigureOut">
              <a:rPr lang="en-CA" smtClean="0"/>
              <a:t>2020-04-21</a:t>
            </a:fld>
            <a:endParaRPr lang="en-CA" dirty="0"/>
          </a:p>
        </p:txBody>
      </p:sp>
      <p:sp>
        <p:nvSpPr>
          <p:cNvPr id="4" name="Footer Placeholder 3">
            <a:extLst>
              <a:ext uri="{FF2B5EF4-FFF2-40B4-BE49-F238E27FC236}">
                <a16:creationId xmlns:a16="http://schemas.microsoft.com/office/drawing/2014/main" id="{E8856284-2759-4C3B-951A-42D4C6DF5D13}"/>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B219EA7-9803-4F4F-A7F6-B6EACA6B4304}"/>
              </a:ext>
            </a:extLst>
          </p:cNvPr>
          <p:cNvSpPr>
            <a:spLocks noGrp="1"/>
          </p:cNvSpPr>
          <p:nvPr>
            <p:ph type="sldNum" sz="quarter" idx="12"/>
          </p:nvPr>
        </p:nvSpPr>
        <p:spPr/>
        <p:txBody>
          <a:bodyPr/>
          <a:lstStyle/>
          <a:p>
            <a:fld id="{DDAD9ECD-83CD-43C0-9CE6-42BBA5BF42F4}" type="slidenum">
              <a:rPr lang="en-CA" smtClean="0"/>
              <a:t>‹#›</a:t>
            </a:fld>
            <a:endParaRPr lang="en-CA" dirty="0"/>
          </a:p>
        </p:txBody>
      </p:sp>
    </p:spTree>
    <p:extLst>
      <p:ext uri="{BB962C8B-B14F-4D97-AF65-F5344CB8AC3E}">
        <p14:creationId xmlns:p14="http://schemas.microsoft.com/office/powerpoint/2010/main" val="63325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10DE9A-8704-4F53-8510-C48342C3F139}"/>
              </a:ext>
            </a:extLst>
          </p:cNvPr>
          <p:cNvSpPr>
            <a:spLocks noGrp="1"/>
          </p:cNvSpPr>
          <p:nvPr>
            <p:ph type="dt" sz="half" idx="10"/>
          </p:nvPr>
        </p:nvSpPr>
        <p:spPr/>
        <p:txBody>
          <a:bodyPr/>
          <a:lstStyle/>
          <a:p>
            <a:fld id="{C934BFE5-4B04-41CE-94F2-CDCE4C461C5B}" type="datetimeFigureOut">
              <a:rPr lang="en-CA" smtClean="0"/>
              <a:t>2020-04-21</a:t>
            </a:fld>
            <a:endParaRPr lang="en-CA" dirty="0"/>
          </a:p>
        </p:txBody>
      </p:sp>
      <p:sp>
        <p:nvSpPr>
          <p:cNvPr id="3" name="Footer Placeholder 2">
            <a:extLst>
              <a:ext uri="{FF2B5EF4-FFF2-40B4-BE49-F238E27FC236}">
                <a16:creationId xmlns:a16="http://schemas.microsoft.com/office/drawing/2014/main" id="{81D199C3-4632-4D5D-96DA-8EF43C7B438A}"/>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2D0507AA-23E2-43D9-9082-BC1E4E5676EE}"/>
              </a:ext>
            </a:extLst>
          </p:cNvPr>
          <p:cNvSpPr>
            <a:spLocks noGrp="1"/>
          </p:cNvSpPr>
          <p:nvPr>
            <p:ph type="sldNum" sz="quarter" idx="12"/>
          </p:nvPr>
        </p:nvSpPr>
        <p:spPr/>
        <p:txBody>
          <a:bodyPr/>
          <a:lstStyle/>
          <a:p>
            <a:fld id="{DDAD9ECD-83CD-43C0-9CE6-42BBA5BF42F4}" type="slidenum">
              <a:rPr lang="en-CA" smtClean="0"/>
              <a:t>‹#›</a:t>
            </a:fld>
            <a:endParaRPr lang="en-CA" dirty="0"/>
          </a:p>
        </p:txBody>
      </p:sp>
    </p:spTree>
    <p:extLst>
      <p:ext uri="{BB962C8B-B14F-4D97-AF65-F5344CB8AC3E}">
        <p14:creationId xmlns:p14="http://schemas.microsoft.com/office/powerpoint/2010/main" val="391605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C7ED-E143-436A-B96F-7C3D1FBE3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BA74775-6AEF-4ECB-96C0-0260B6B8B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8296EC8-363A-46F2-8E3E-CA9C8F0C2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40173-2CE1-4AE6-9E89-E95E08BE541D}"/>
              </a:ext>
            </a:extLst>
          </p:cNvPr>
          <p:cNvSpPr>
            <a:spLocks noGrp="1"/>
          </p:cNvSpPr>
          <p:nvPr>
            <p:ph type="dt" sz="half" idx="10"/>
          </p:nvPr>
        </p:nvSpPr>
        <p:spPr/>
        <p:txBody>
          <a:bodyPr/>
          <a:lstStyle/>
          <a:p>
            <a:fld id="{C934BFE5-4B04-41CE-94F2-CDCE4C461C5B}" type="datetimeFigureOut">
              <a:rPr lang="en-CA" smtClean="0"/>
              <a:t>2020-04-21</a:t>
            </a:fld>
            <a:endParaRPr lang="en-CA" dirty="0"/>
          </a:p>
        </p:txBody>
      </p:sp>
      <p:sp>
        <p:nvSpPr>
          <p:cNvPr id="6" name="Footer Placeholder 5">
            <a:extLst>
              <a:ext uri="{FF2B5EF4-FFF2-40B4-BE49-F238E27FC236}">
                <a16:creationId xmlns:a16="http://schemas.microsoft.com/office/drawing/2014/main" id="{B6DF9397-7C2F-4B22-BC8E-CDF904C89A63}"/>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A6BF2C0-C1C2-4FFA-B18A-65C728D9D4C3}"/>
              </a:ext>
            </a:extLst>
          </p:cNvPr>
          <p:cNvSpPr>
            <a:spLocks noGrp="1"/>
          </p:cNvSpPr>
          <p:nvPr>
            <p:ph type="sldNum" sz="quarter" idx="12"/>
          </p:nvPr>
        </p:nvSpPr>
        <p:spPr/>
        <p:txBody>
          <a:bodyPr/>
          <a:lstStyle/>
          <a:p>
            <a:fld id="{DDAD9ECD-83CD-43C0-9CE6-42BBA5BF42F4}" type="slidenum">
              <a:rPr lang="en-CA" smtClean="0"/>
              <a:t>‹#›</a:t>
            </a:fld>
            <a:endParaRPr lang="en-CA" dirty="0"/>
          </a:p>
        </p:txBody>
      </p:sp>
    </p:spTree>
    <p:extLst>
      <p:ext uri="{BB962C8B-B14F-4D97-AF65-F5344CB8AC3E}">
        <p14:creationId xmlns:p14="http://schemas.microsoft.com/office/powerpoint/2010/main" val="90976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F4A8-CEFF-4FE7-BE98-EB780CA31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5312E13-C478-4EC9-9A64-18657F055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29EEA5EC-F6F1-4874-88BE-6367B99C4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9EF96-7E5E-42AA-8261-EF098C3A727A}"/>
              </a:ext>
            </a:extLst>
          </p:cNvPr>
          <p:cNvSpPr>
            <a:spLocks noGrp="1"/>
          </p:cNvSpPr>
          <p:nvPr>
            <p:ph type="dt" sz="half" idx="10"/>
          </p:nvPr>
        </p:nvSpPr>
        <p:spPr/>
        <p:txBody>
          <a:bodyPr/>
          <a:lstStyle/>
          <a:p>
            <a:fld id="{C934BFE5-4B04-41CE-94F2-CDCE4C461C5B}" type="datetimeFigureOut">
              <a:rPr lang="en-CA" smtClean="0"/>
              <a:t>2020-04-21</a:t>
            </a:fld>
            <a:endParaRPr lang="en-CA" dirty="0"/>
          </a:p>
        </p:txBody>
      </p:sp>
      <p:sp>
        <p:nvSpPr>
          <p:cNvPr id="6" name="Footer Placeholder 5">
            <a:extLst>
              <a:ext uri="{FF2B5EF4-FFF2-40B4-BE49-F238E27FC236}">
                <a16:creationId xmlns:a16="http://schemas.microsoft.com/office/drawing/2014/main" id="{B486931A-CBFF-4013-A4D6-490A11FD7E51}"/>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35F9F47C-2217-4DB4-8E81-B34DD9A0C85C}"/>
              </a:ext>
            </a:extLst>
          </p:cNvPr>
          <p:cNvSpPr>
            <a:spLocks noGrp="1"/>
          </p:cNvSpPr>
          <p:nvPr>
            <p:ph type="sldNum" sz="quarter" idx="12"/>
          </p:nvPr>
        </p:nvSpPr>
        <p:spPr/>
        <p:txBody>
          <a:bodyPr/>
          <a:lstStyle/>
          <a:p>
            <a:fld id="{DDAD9ECD-83CD-43C0-9CE6-42BBA5BF42F4}" type="slidenum">
              <a:rPr lang="en-CA" smtClean="0"/>
              <a:t>‹#›</a:t>
            </a:fld>
            <a:endParaRPr lang="en-CA" dirty="0"/>
          </a:p>
        </p:txBody>
      </p:sp>
    </p:spTree>
    <p:extLst>
      <p:ext uri="{BB962C8B-B14F-4D97-AF65-F5344CB8AC3E}">
        <p14:creationId xmlns:p14="http://schemas.microsoft.com/office/powerpoint/2010/main" val="204947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6BF8C-A8DC-497A-8AC0-C87012640D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D29E201C-240B-4B30-8FA4-5ACF41CED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C44D4C14-E8F4-4D0D-842E-5A77D0FDB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4BFE5-4B04-41CE-94F2-CDCE4C461C5B}" type="datetimeFigureOut">
              <a:rPr lang="en-CA" smtClean="0"/>
              <a:t>2020-04-21</a:t>
            </a:fld>
            <a:endParaRPr lang="en-CA" dirty="0"/>
          </a:p>
        </p:txBody>
      </p:sp>
      <p:sp>
        <p:nvSpPr>
          <p:cNvPr id="5" name="Footer Placeholder 4">
            <a:extLst>
              <a:ext uri="{FF2B5EF4-FFF2-40B4-BE49-F238E27FC236}">
                <a16:creationId xmlns:a16="http://schemas.microsoft.com/office/drawing/2014/main" id="{CACD763D-C77E-41F6-A85C-21277D785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206F4C16-F054-4DEE-A8DD-EA34516CFB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D9ECD-83CD-43C0-9CE6-42BBA5BF42F4}" type="slidenum">
              <a:rPr lang="en-CA" smtClean="0"/>
              <a:t>‹#›</a:t>
            </a:fld>
            <a:endParaRPr lang="en-CA" dirty="0"/>
          </a:p>
        </p:txBody>
      </p:sp>
    </p:spTree>
    <p:extLst>
      <p:ext uri="{BB962C8B-B14F-4D97-AF65-F5344CB8AC3E}">
        <p14:creationId xmlns:p14="http://schemas.microsoft.com/office/powerpoint/2010/main" val="3097285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08DB-1D26-47D9-9C46-C41D9E7B4F78}"/>
              </a:ext>
            </a:extLst>
          </p:cNvPr>
          <p:cNvSpPr>
            <a:spLocks noGrp="1"/>
          </p:cNvSpPr>
          <p:nvPr>
            <p:ph type="title"/>
          </p:nvPr>
        </p:nvSpPr>
        <p:spPr>
          <a:xfrm>
            <a:off x="8639175" y="276225"/>
            <a:ext cx="3276600" cy="6324599"/>
          </a:xfrm>
          <a:solidFill>
            <a:srgbClr val="4E344D"/>
          </a:solidFill>
          <a:ln>
            <a:solidFill>
              <a:srgbClr val="262626"/>
            </a:solidFill>
          </a:ln>
        </p:spPr>
        <p:txBody>
          <a:bodyPr/>
          <a:lstStyle/>
          <a:p>
            <a:pPr algn="ctr"/>
            <a:r>
              <a:rPr lang="en-CA" dirty="0">
                <a:solidFill>
                  <a:schemeClr val="bg1"/>
                </a:solidFill>
              </a:rPr>
              <a:t>  </a:t>
            </a:r>
          </a:p>
        </p:txBody>
      </p:sp>
      <p:sp>
        <p:nvSpPr>
          <p:cNvPr id="3" name="Content Placeholder 2">
            <a:extLst>
              <a:ext uri="{FF2B5EF4-FFF2-40B4-BE49-F238E27FC236}">
                <a16:creationId xmlns:a16="http://schemas.microsoft.com/office/drawing/2014/main" id="{B63A7185-4FB1-4E96-9BAE-24FF8AE9D048}"/>
              </a:ext>
            </a:extLst>
          </p:cNvPr>
          <p:cNvSpPr>
            <a:spLocks noGrp="1"/>
          </p:cNvSpPr>
          <p:nvPr>
            <p:ph idx="1"/>
          </p:nvPr>
        </p:nvSpPr>
        <p:spPr>
          <a:xfrm>
            <a:off x="276225" y="257176"/>
            <a:ext cx="5753095" cy="4533899"/>
          </a:xfrm>
          <a:solidFill>
            <a:srgbClr val="6C486A"/>
          </a:solidFill>
          <a:ln>
            <a:solidFill>
              <a:srgbClr val="404040"/>
            </a:solidFill>
          </a:ln>
        </p:spPr>
        <p:txBody>
          <a:bodyPr anchor="ctr">
            <a:normAutofit/>
          </a:bodyPr>
          <a:lstStyle/>
          <a:p>
            <a:pPr marL="0" indent="0" algn="ctr">
              <a:buNone/>
            </a:pPr>
            <a:r>
              <a:rPr lang="en-CA" sz="3600" dirty="0">
                <a:solidFill>
                  <a:schemeClr val="bg1"/>
                </a:solidFill>
              </a:rPr>
              <a:t>How many work side-by-side with a colleague who wears </a:t>
            </a:r>
          </a:p>
          <a:p>
            <a:pPr marL="0" indent="0" algn="ctr">
              <a:buNone/>
            </a:pPr>
            <a:r>
              <a:rPr lang="en-CA" sz="3600" dirty="0">
                <a:solidFill>
                  <a:schemeClr val="bg1"/>
                </a:solidFill>
              </a:rPr>
              <a:t>a hijab?</a:t>
            </a:r>
          </a:p>
        </p:txBody>
      </p:sp>
      <p:sp>
        <p:nvSpPr>
          <p:cNvPr id="4" name="Content Placeholder 2">
            <a:extLst>
              <a:ext uri="{FF2B5EF4-FFF2-40B4-BE49-F238E27FC236}">
                <a16:creationId xmlns:a16="http://schemas.microsoft.com/office/drawing/2014/main" id="{A8D6DAF4-01C8-4A41-AE7A-B1859F530A88}"/>
              </a:ext>
            </a:extLst>
          </p:cNvPr>
          <p:cNvSpPr txBox="1">
            <a:spLocks/>
          </p:cNvSpPr>
          <p:nvPr/>
        </p:nvSpPr>
        <p:spPr>
          <a:xfrm>
            <a:off x="276225" y="5076823"/>
            <a:ext cx="8172451" cy="1524001"/>
          </a:xfrm>
          <a:prstGeom prst="rect">
            <a:avLst/>
          </a:prstGeom>
          <a:solidFill>
            <a:srgbClr val="A77BA5"/>
          </a:solidFill>
          <a:ln>
            <a:solidFill>
              <a:schemeClr val="bg1">
                <a:lumMod val="5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dirty="0"/>
          </a:p>
        </p:txBody>
      </p:sp>
      <p:sp>
        <p:nvSpPr>
          <p:cNvPr id="5" name="Content Placeholder 2">
            <a:extLst>
              <a:ext uri="{FF2B5EF4-FFF2-40B4-BE49-F238E27FC236}">
                <a16:creationId xmlns:a16="http://schemas.microsoft.com/office/drawing/2014/main" id="{6B8B9A2C-BD18-4C07-A7B4-6AD2BBFAF639}"/>
              </a:ext>
            </a:extLst>
          </p:cNvPr>
          <p:cNvSpPr txBox="1">
            <a:spLocks/>
          </p:cNvSpPr>
          <p:nvPr/>
        </p:nvSpPr>
        <p:spPr>
          <a:xfrm>
            <a:off x="6248397" y="257176"/>
            <a:ext cx="2171700" cy="2438400"/>
          </a:xfrm>
          <a:prstGeom prst="rect">
            <a:avLst/>
          </a:prstGeom>
          <a:solidFill>
            <a:srgbClr val="D2BCD1"/>
          </a:solidFill>
          <a:ln>
            <a:solidFill>
              <a:srgbClr val="D9D9D9"/>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dirty="0"/>
          </a:p>
        </p:txBody>
      </p:sp>
      <p:pic>
        <p:nvPicPr>
          <p:cNvPr id="7" name="Graphic 6" descr="Questions">
            <a:extLst>
              <a:ext uri="{FF2B5EF4-FFF2-40B4-BE49-F238E27FC236}">
                <a16:creationId xmlns:a16="http://schemas.microsoft.com/office/drawing/2014/main" id="{12C8CE56-587C-47DC-A26E-DA1E457F87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48398" y="2800350"/>
            <a:ext cx="2171699" cy="2171699"/>
          </a:xfrm>
          <a:prstGeom prst="rect">
            <a:avLst/>
          </a:prstGeom>
        </p:spPr>
      </p:pic>
      <p:pic>
        <p:nvPicPr>
          <p:cNvPr id="8" name="Picture 2" descr="See the source image">
            <a:extLst>
              <a:ext uri="{FF2B5EF4-FFF2-40B4-BE49-F238E27FC236}">
                <a16:creationId xmlns:a16="http://schemas.microsoft.com/office/drawing/2014/main" id="{F12264A8-E46E-46C3-9DC4-8E0474A13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1816" y="1148466"/>
            <a:ext cx="2751318" cy="275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64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0CCAB"/>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E144BC9-3668-420B-9561-56FCA1FBABF5}"/>
              </a:ext>
            </a:extLst>
          </p:cNvPr>
          <p:cNvSpPr/>
          <p:nvPr/>
        </p:nvSpPr>
        <p:spPr>
          <a:xfrm>
            <a:off x="262647" y="243191"/>
            <a:ext cx="5813890" cy="1885697"/>
          </a:xfrm>
          <a:prstGeom prst="roundRect">
            <a:avLst/>
          </a:prstGeom>
          <a:solidFill>
            <a:srgbClr val="255139"/>
          </a:solidFill>
          <a:ln>
            <a:solidFill>
              <a:srgbClr val="255139"/>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tx1"/>
                </a:solidFill>
                <a:latin typeface="Times New Roman" panose="02020603050405020304" pitchFamily="18" charset="0"/>
                <a:ea typeface="+mj-ea"/>
                <a:cs typeface="Times New Roman" panose="02020603050405020304" pitchFamily="18" charset="0"/>
              </a:rPr>
              <a:t>Discrimination in Canada</a:t>
            </a:r>
          </a:p>
        </p:txBody>
      </p:sp>
      <p:sp>
        <p:nvSpPr>
          <p:cNvPr id="3" name="Content Placeholder 2">
            <a:extLst>
              <a:ext uri="{FF2B5EF4-FFF2-40B4-BE49-F238E27FC236}">
                <a16:creationId xmlns:a16="http://schemas.microsoft.com/office/drawing/2014/main" id="{45E8BCF0-30BC-4C5C-B910-8A452B5430FE}"/>
              </a:ext>
            </a:extLst>
          </p:cNvPr>
          <p:cNvSpPr>
            <a:spLocks noGrp="1"/>
          </p:cNvSpPr>
          <p:nvPr>
            <p:ph idx="1"/>
          </p:nvPr>
        </p:nvSpPr>
        <p:spPr>
          <a:xfrm>
            <a:off x="262647" y="2237361"/>
            <a:ext cx="5813897" cy="4377447"/>
          </a:xfrm>
        </p:spPr>
        <p:txBody>
          <a:bodyPr vert="horz" lIns="91440" tIns="45720" rIns="91440" bIns="45720" rtlCol="0" anchor="ctr">
            <a:normAutofit/>
          </a:bodyPr>
          <a:lstStyle/>
          <a:p>
            <a:pPr marL="0" indent="0" algn="ctr">
              <a:buNone/>
            </a:pPr>
            <a:r>
              <a:rPr lang="en-US" sz="3600" dirty="0">
                <a:solidFill>
                  <a:schemeClr val="bg1"/>
                </a:solidFill>
              </a:rPr>
              <a:t>Quebec banned public employees from covering their faces, reducing employment opportunities for women who wear hijabs (Bilefsky, 2019).</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See the source image">
            <a:extLst>
              <a:ext uri="{FF2B5EF4-FFF2-40B4-BE49-F238E27FC236}">
                <a16:creationId xmlns:a16="http://schemas.microsoft.com/office/drawing/2014/main" id="{6C219D86-BFF7-43F2-A2B4-E5929AD96F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84"/>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720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0CCA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5840-62AD-4DF0-A743-4C80AB6A490D}"/>
              </a:ext>
            </a:extLst>
          </p:cNvPr>
          <p:cNvSpPr>
            <a:spLocks noGrp="1"/>
          </p:cNvSpPr>
          <p:nvPr>
            <p:ph type="title"/>
          </p:nvPr>
        </p:nvSpPr>
        <p:spPr>
          <a:xfrm>
            <a:off x="0" y="368711"/>
            <a:ext cx="6076537" cy="1356850"/>
          </a:xfrm>
          <a:solidFill>
            <a:srgbClr val="255139"/>
          </a:solidFill>
        </p:spPr>
        <p:txBody>
          <a:bodyPr vert="horz" lIns="91440" tIns="45720" rIns="91440" bIns="45720" rtlCol="0" anchor="ctr">
            <a:normAutofit/>
          </a:bodyPr>
          <a:lstStyle/>
          <a:p>
            <a:r>
              <a:rPr lang="en-US" sz="6600" dirty="0"/>
              <a:t>Narrative 1</a:t>
            </a:r>
          </a:p>
        </p:txBody>
      </p:sp>
      <p:sp>
        <p:nvSpPr>
          <p:cNvPr id="3" name="Content Placeholder 2">
            <a:extLst>
              <a:ext uri="{FF2B5EF4-FFF2-40B4-BE49-F238E27FC236}">
                <a16:creationId xmlns:a16="http://schemas.microsoft.com/office/drawing/2014/main" id="{05015094-857A-4D65-B4E6-C308A433894B}"/>
              </a:ext>
            </a:extLst>
          </p:cNvPr>
          <p:cNvSpPr>
            <a:spLocks noGrp="1"/>
          </p:cNvSpPr>
          <p:nvPr>
            <p:ph idx="1"/>
          </p:nvPr>
        </p:nvSpPr>
        <p:spPr>
          <a:xfrm>
            <a:off x="0" y="1917290"/>
            <a:ext cx="6582780" cy="4940710"/>
          </a:xfrm>
          <a:solidFill>
            <a:srgbClr val="90CCAB"/>
          </a:solidFill>
        </p:spPr>
        <p:txBody>
          <a:bodyPr vert="horz" lIns="91440" tIns="45720" rIns="91440" bIns="45720" rtlCol="0" anchor="t">
            <a:noAutofit/>
          </a:bodyPr>
          <a:lstStyle/>
          <a:p>
            <a:pPr marL="0" indent="0">
              <a:buNone/>
            </a:pPr>
            <a:r>
              <a:rPr lang="en-US" sz="4000" dirty="0">
                <a:solidFill>
                  <a:schemeClr val="bg1"/>
                </a:solidFill>
              </a:rPr>
              <a:t>Eleven of twenty people in charge of hiring educators and health care workers expressed fears of Muslims and associated the hijab with Islamic fundamentalism and being un-American. </a:t>
            </a:r>
          </a:p>
        </p:txBody>
      </p:sp>
      <p:sp>
        <p:nvSpPr>
          <p:cNvPr id="24" name="Freeform: Shape 2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group of people standing in front of a sign&#10;&#10;Description automatically generated">
            <a:extLst>
              <a:ext uri="{FF2B5EF4-FFF2-40B4-BE49-F238E27FC236}">
                <a16:creationId xmlns:a16="http://schemas.microsoft.com/office/drawing/2014/main" id="{CD373E40-D375-4A3F-A215-053145F2A4C7}"/>
              </a:ext>
            </a:extLst>
          </p:cNvPr>
          <p:cNvPicPr>
            <a:picLocks noChangeAspect="1"/>
          </p:cNvPicPr>
          <p:nvPr/>
        </p:nvPicPr>
        <p:blipFill rotWithShape="1">
          <a:blip r:embed="rId2"/>
          <a:srcRect l="10806" r="35064"/>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6563744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C3E9-5A92-4632-AB27-0AA8B9AA016B}"/>
              </a:ext>
            </a:extLst>
          </p:cNvPr>
          <p:cNvSpPr>
            <a:spLocks noGrp="1"/>
          </p:cNvSpPr>
          <p:nvPr>
            <p:ph type="title"/>
          </p:nvPr>
        </p:nvSpPr>
        <p:spPr>
          <a:xfrm>
            <a:off x="466344" y="458921"/>
            <a:ext cx="3414368" cy="3790391"/>
          </a:xfrm>
          <a:solidFill>
            <a:srgbClr val="255139"/>
          </a:solidFill>
        </p:spPr>
        <p:txBody>
          <a:bodyPr vert="horz" lIns="91440" tIns="45720" rIns="91440" bIns="45720" rtlCol="0" anchor="ctr">
            <a:normAutofit/>
          </a:bodyPr>
          <a:lstStyle/>
          <a:p>
            <a:pPr algn="ctr"/>
            <a:r>
              <a:rPr lang="en-US" sz="3800" dirty="0">
                <a:solidFill>
                  <a:srgbClr val="FFFFFF"/>
                </a:solidFill>
              </a:rPr>
              <a:t>Narratives</a:t>
            </a:r>
          </a:p>
        </p:txBody>
      </p:sp>
      <p:sp>
        <p:nvSpPr>
          <p:cNvPr id="3" name="Content Placeholder 2">
            <a:extLst>
              <a:ext uri="{FF2B5EF4-FFF2-40B4-BE49-F238E27FC236}">
                <a16:creationId xmlns:a16="http://schemas.microsoft.com/office/drawing/2014/main" id="{111AFA3D-3E2B-4492-93B9-C7E04E233634}"/>
              </a:ext>
            </a:extLst>
          </p:cNvPr>
          <p:cNvSpPr>
            <a:spLocks noGrp="1"/>
          </p:cNvSpPr>
          <p:nvPr>
            <p:ph sz="half" idx="1"/>
          </p:nvPr>
        </p:nvSpPr>
        <p:spPr>
          <a:xfrm>
            <a:off x="4044603" y="4416552"/>
            <a:ext cx="7680450" cy="1993392"/>
          </a:xfrm>
          <a:solidFill>
            <a:srgbClr val="C6E4D4"/>
          </a:solidFill>
        </p:spPr>
        <p:txBody>
          <a:bodyPr vert="horz" lIns="91440" tIns="45720" rIns="91440" bIns="45720" rtlCol="0" anchor="ctr">
            <a:normAutofit/>
          </a:bodyPr>
          <a:lstStyle/>
          <a:p>
            <a:pPr marL="0" indent="0">
              <a:buNone/>
            </a:pPr>
            <a:r>
              <a:rPr lang="en-US" dirty="0"/>
              <a:t>Three employers of seven hired Muslim women without Hijab described their fears in largely “anti-Muslim workplaces” (</a:t>
            </a:r>
            <a:r>
              <a:rPr lang="en-US" sz="2400" dirty="0"/>
              <a:t>Hana-Meksem, 2012; Ireiqat, 2014; Tariq and Syed, 2017</a:t>
            </a:r>
            <a:r>
              <a:rPr lang="en-US" dirty="0"/>
              <a:t>).</a:t>
            </a:r>
          </a:p>
        </p:txBody>
      </p:sp>
      <p:sp>
        <p:nvSpPr>
          <p:cNvPr id="6" name="Rectangle 5">
            <a:extLst>
              <a:ext uri="{FF2B5EF4-FFF2-40B4-BE49-F238E27FC236}">
                <a16:creationId xmlns:a16="http://schemas.microsoft.com/office/drawing/2014/main" id="{517CD33A-65BF-464A-BE10-D7E1863B752C}"/>
              </a:ext>
            </a:extLst>
          </p:cNvPr>
          <p:cNvSpPr/>
          <p:nvPr/>
        </p:nvSpPr>
        <p:spPr>
          <a:xfrm>
            <a:off x="466342" y="4416552"/>
            <a:ext cx="3414368" cy="1979852"/>
          </a:xfrm>
          <a:prstGeom prst="rect">
            <a:avLst/>
          </a:prstGeom>
          <a:solidFill>
            <a:srgbClr val="90CCAB"/>
          </a:solidFill>
          <a:ln>
            <a:solidFill>
              <a:srgbClr val="90C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2" descr="See the source image">
            <a:extLst>
              <a:ext uri="{FF2B5EF4-FFF2-40B4-BE49-F238E27FC236}">
                <a16:creationId xmlns:a16="http://schemas.microsoft.com/office/drawing/2014/main" id="{3888DA46-B109-47CF-B296-A2528F5875C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7752" r="-1" b="17310"/>
          <a:stretch/>
        </p:blipFill>
        <p:spPr bwMode="auto">
          <a:xfrm>
            <a:off x="4044603" y="448056"/>
            <a:ext cx="7680450" cy="380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60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C3E9-5A92-4632-AB27-0AA8B9AA016B}"/>
              </a:ext>
            </a:extLst>
          </p:cNvPr>
          <p:cNvSpPr>
            <a:spLocks noGrp="1"/>
          </p:cNvSpPr>
          <p:nvPr>
            <p:ph type="title"/>
          </p:nvPr>
        </p:nvSpPr>
        <p:spPr>
          <a:xfrm>
            <a:off x="466344" y="458921"/>
            <a:ext cx="3414368" cy="3790391"/>
          </a:xfrm>
          <a:solidFill>
            <a:srgbClr val="255139"/>
          </a:solidFill>
        </p:spPr>
        <p:txBody>
          <a:bodyPr vert="horz" lIns="91440" tIns="45720" rIns="91440" bIns="45720" rtlCol="0" anchor="ctr">
            <a:normAutofit/>
          </a:bodyPr>
          <a:lstStyle/>
          <a:p>
            <a:pPr algn="ctr"/>
            <a:r>
              <a:rPr lang="en-US" sz="3800" dirty="0">
                <a:solidFill>
                  <a:srgbClr val="FFFFFF"/>
                </a:solidFill>
              </a:rPr>
              <a:t>Narratives</a:t>
            </a:r>
          </a:p>
        </p:txBody>
      </p:sp>
      <p:sp>
        <p:nvSpPr>
          <p:cNvPr id="3" name="Content Placeholder 2">
            <a:extLst>
              <a:ext uri="{FF2B5EF4-FFF2-40B4-BE49-F238E27FC236}">
                <a16:creationId xmlns:a16="http://schemas.microsoft.com/office/drawing/2014/main" id="{111AFA3D-3E2B-4492-93B9-C7E04E233634}"/>
              </a:ext>
            </a:extLst>
          </p:cNvPr>
          <p:cNvSpPr>
            <a:spLocks noGrp="1"/>
          </p:cNvSpPr>
          <p:nvPr>
            <p:ph sz="half" idx="1"/>
          </p:nvPr>
        </p:nvSpPr>
        <p:spPr>
          <a:xfrm>
            <a:off x="4044603" y="4416552"/>
            <a:ext cx="7680450" cy="1993392"/>
          </a:xfrm>
          <a:solidFill>
            <a:srgbClr val="C6E4D4"/>
          </a:solidFill>
        </p:spPr>
        <p:txBody>
          <a:bodyPr vert="horz" lIns="91440" tIns="45720" rIns="91440" bIns="45720" rtlCol="0" anchor="ctr">
            <a:normAutofit/>
          </a:bodyPr>
          <a:lstStyle/>
          <a:p>
            <a:pPr marL="0" indent="0">
              <a:buNone/>
            </a:pPr>
            <a:r>
              <a:rPr lang="en-US" dirty="0"/>
              <a:t>Similarly selected Hijabies described their consistent experiences of discrimination in employment, academia and travel (</a:t>
            </a:r>
            <a:r>
              <a:rPr lang="en-US" sz="2400" dirty="0"/>
              <a:t>Hana-Meksem, 2012; Ireiqat, 2014; Tariq and Syed, 2017</a:t>
            </a:r>
            <a:r>
              <a:rPr lang="en-US" dirty="0"/>
              <a:t>).</a:t>
            </a:r>
          </a:p>
          <a:p>
            <a:endParaRPr lang="en-US" sz="1800" dirty="0">
              <a:latin typeface="+mn-lt"/>
              <a:cs typeface="+mn-cs"/>
            </a:endParaRPr>
          </a:p>
        </p:txBody>
      </p:sp>
      <p:sp>
        <p:nvSpPr>
          <p:cNvPr id="6" name="Rectangle 5">
            <a:extLst>
              <a:ext uri="{FF2B5EF4-FFF2-40B4-BE49-F238E27FC236}">
                <a16:creationId xmlns:a16="http://schemas.microsoft.com/office/drawing/2014/main" id="{517CD33A-65BF-464A-BE10-D7E1863B752C}"/>
              </a:ext>
            </a:extLst>
          </p:cNvPr>
          <p:cNvSpPr/>
          <p:nvPr/>
        </p:nvSpPr>
        <p:spPr>
          <a:xfrm>
            <a:off x="466342" y="4416552"/>
            <a:ext cx="3414368" cy="1979852"/>
          </a:xfrm>
          <a:prstGeom prst="rect">
            <a:avLst/>
          </a:prstGeom>
          <a:solidFill>
            <a:srgbClr val="90CCAB"/>
          </a:solidFill>
          <a:ln>
            <a:solidFill>
              <a:srgbClr val="90C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2" descr="See the source image">
            <a:extLst>
              <a:ext uri="{FF2B5EF4-FFF2-40B4-BE49-F238E27FC236}">
                <a16:creationId xmlns:a16="http://schemas.microsoft.com/office/drawing/2014/main" id="{A61A5E57-3263-4196-8706-5D2A171CB2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0" r="-1" b="23581"/>
          <a:stretch/>
        </p:blipFill>
        <p:spPr bwMode="auto">
          <a:xfrm>
            <a:off x="4044603" y="419776"/>
            <a:ext cx="7680450" cy="380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448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C3E9-5A92-4632-AB27-0AA8B9AA016B}"/>
              </a:ext>
            </a:extLst>
          </p:cNvPr>
          <p:cNvSpPr>
            <a:spLocks noGrp="1"/>
          </p:cNvSpPr>
          <p:nvPr>
            <p:ph type="title"/>
          </p:nvPr>
        </p:nvSpPr>
        <p:spPr>
          <a:xfrm>
            <a:off x="466344" y="458921"/>
            <a:ext cx="3414368" cy="3790391"/>
          </a:xfrm>
          <a:solidFill>
            <a:srgbClr val="255139"/>
          </a:solidFill>
        </p:spPr>
        <p:txBody>
          <a:bodyPr vert="horz" lIns="91440" tIns="45720" rIns="91440" bIns="45720" rtlCol="0" anchor="ctr">
            <a:normAutofit/>
          </a:bodyPr>
          <a:lstStyle/>
          <a:p>
            <a:pPr algn="ctr"/>
            <a:r>
              <a:rPr lang="en-US" sz="3800" dirty="0">
                <a:solidFill>
                  <a:srgbClr val="FFFFFF"/>
                </a:solidFill>
              </a:rPr>
              <a:t>Narratives</a:t>
            </a:r>
          </a:p>
        </p:txBody>
      </p:sp>
      <p:sp>
        <p:nvSpPr>
          <p:cNvPr id="3" name="Content Placeholder 2">
            <a:extLst>
              <a:ext uri="{FF2B5EF4-FFF2-40B4-BE49-F238E27FC236}">
                <a16:creationId xmlns:a16="http://schemas.microsoft.com/office/drawing/2014/main" id="{111AFA3D-3E2B-4492-93B9-C7E04E233634}"/>
              </a:ext>
            </a:extLst>
          </p:cNvPr>
          <p:cNvSpPr>
            <a:spLocks noGrp="1"/>
          </p:cNvSpPr>
          <p:nvPr>
            <p:ph sz="half" idx="1"/>
          </p:nvPr>
        </p:nvSpPr>
        <p:spPr>
          <a:xfrm>
            <a:off x="4044603" y="4416552"/>
            <a:ext cx="7680450" cy="1993392"/>
          </a:xfrm>
          <a:solidFill>
            <a:srgbClr val="C6E4D4"/>
          </a:solidFill>
        </p:spPr>
        <p:txBody>
          <a:bodyPr vert="horz" lIns="91440" tIns="45720" rIns="91440" bIns="45720" rtlCol="0" anchor="ctr">
            <a:normAutofit fontScale="92500"/>
          </a:bodyPr>
          <a:lstStyle/>
          <a:p>
            <a:pPr marL="0" indent="0">
              <a:buNone/>
            </a:pPr>
            <a:r>
              <a:rPr lang="en-US" dirty="0"/>
              <a:t>Twenty hijab-wearing Muslim women executives, supervisors, and managers told stories about much greater workplace challenges than those of their colleagues who chose more Western or mainstream appearances (</a:t>
            </a:r>
            <a:r>
              <a:rPr lang="en-US" sz="1900" dirty="0"/>
              <a:t>Hana-Meksem, 2012; Ireiqat, 2014; Tariq and Syed, 2017</a:t>
            </a:r>
            <a:r>
              <a:rPr lang="en-US" dirty="0"/>
              <a:t>).</a:t>
            </a:r>
          </a:p>
        </p:txBody>
      </p:sp>
      <p:sp>
        <p:nvSpPr>
          <p:cNvPr id="6" name="Rectangle 5">
            <a:extLst>
              <a:ext uri="{FF2B5EF4-FFF2-40B4-BE49-F238E27FC236}">
                <a16:creationId xmlns:a16="http://schemas.microsoft.com/office/drawing/2014/main" id="{517CD33A-65BF-464A-BE10-D7E1863B752C}"/>
              </a:ext>
            </a:extLst>
          </p:cNvPr>
          <p:cNvSpPr/>
          <p:nvPr/>
        </p:nvSpPr>
        <p:spPr>
          <a:xfrm>
            <a:off x="466342" y="4416552"/>
            <a:ext cx="3414368" cy="1979852"/>
          </a:xfrm>
          <a:prstGeom prst="rect">
            <a:avLst/>
          </a:prstGeom>
          <a:solidFill>
            <a:srgbClr val="90CCAB"/>
          </a:solidFill>
          <a:ln>
            <a:solidFill>
              <a:srgbClr val="90C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074" name="Picture 2" descr="Image result for hijab discrimination">
            <a:extLst>
              <a:ext uri="{FF2B5EF4-FFF2-40B4-BE49-F238E27FC236}">
                <a16:creationId xmlns:a16="http://schemas.microsoft.com/office/drawing/2014/main" id="{FA19839D-1737-42CE-8871-93D3EB4414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9" b="12269"/>
          <a:stretch/>
        </p:blipFill>
        <p:spPr bwMode="auto">
          <a:xfrm>
            <a:off x="4044603" y="458921"/>
            <a:ext cx="7680450" cy="379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527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0CCA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60D2-81AB-4F6A-A0D9-69B08F4A4F53}"/>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B6ED726E-A7EF-41C6-9890-4A4B911A7A83}"/>
              </a:ext>
            </a:extLst>
          </p:cNvPr>
          <p:cNvSpPr>
            <a:spLocks noGrp="1"/>
          </p:cNvSpPr>
          <p:nvPr>
            <p:ph idx="1"/>
          </p:nvPr>
        </p:nvSpPr>
        <p:spPr/>
        <p:txBody>
          <a:bodyPr/>
          <a:lstStyle/>
          <a:p>
            <a:pPr marL="0" indent="0">
              <a:buNone/>
            </a:pPr>
            <a:r>
              <a:rPr lang="en-US" sz="4800" dirty="0"/>
              <a:t>Muslim women who wear the hijab are disadvantaged in employment processes relative to their counterparts who do not wear the hijab.</a:t>
            </a:r>
          </a:p>
          <a:p>
            <a:endParaRPr lang="en-CA" dirty="0"/>
          </a:p>
        </p:txBody>
      </p:sp>
      <p:pic>
        <p:nvPicPr>
          <p:cNvPr id="5" name="Picture 4">
            <a:extLst>
              <a:ext uri="{FF2B5EF4-FFF2-40B4-BE49-F238E27FC236}">
                <a16:creationId xmlns:a16="http://schemas.microsoft.com/office/drawing/2014/main" id="{BAFE894F-F6FF-40C8-A066-1E985A267DC7}"/>
              </a:ext>
            </a:extLst>
          </p:cNvPr>
          <p:cNvPicPr>
            <a:picLocks noChangeAspect="1"/>
          </p:cNvPicPr>
          <p:nvPr/>
        </p:nvPicPr>
        <p:blipFill>
          <a:blip r:embed="rId2"/>
          <a:stretch>
            <a:fillRect/>
          </a:stretch>
        </p:blipFill>
        <p:spPr>
          <a:xfrm>
            <a:off x="836612" y="457200"/>
            <a:ext cx="3932237" cy="1600199"/>
          </a:xfrm>
          <a:prstGeom prst="rect">
            <a:avLst/>
          </a:prstGeom>
          <a:solidFill>
            <a:srgbClr val="C6E4D4"/>
          </a:solidFill>
        </p:spPr>
      </p:pic>
      <p:pic>
        <p:nvPicPr>
          <p:cNvPr id="6" name="Picture 5">
            <a:extLst>
              <a:ext uri="{FF2B5EF4-FFF2-40B4-BE49-F238E27FC236}">
                <a16:creationId xmlns:a16="http://schemas.microsoft.com/office/drawing/2014/main" id="{0BFFD117-9766-4BDD-989F-8032CDEE1600}"/>
              </a:ext>
            </a:extLst>
          </p:cNvPr>
          <p:cNvPicPr>
            <a:picLocks noChangeAspect="1"/>
          </p:cNvPicPr>
          <p:nvPr/>
        </p:nvPicPr>
        <p:blipFill>
          <a:blip r:embed="rId3"/>
          <a:stretch>
            <a:fillRect/>
          </a:stretch>
        </p:blipFill>
        <p:spPr>
          <a:xfrm>
            <a:off x="836612" y="2368484"/>
            <a:ext cx="3935412" cy="3803650"/>
          </a:xfrm>
          <a:prstGeom prst="rect">
            <a:avLst/>
          </a:prstGeom>
        </p:spPr>
      </p:pic>
    </p:spTree>
    <p:extLst>
      <p:ext uri="{BB962C8B-B14F-4D97-AF65-F5344CB8AC3E}">
        <p14:creationId xmlns:p14="http://schemas.microsoft.com/office/powerpoint/2010/main" val="869156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C692F0-646B-472C-AEE6-2EEA47250C2F}"/>
              </a:ext>
            </a:extLst>
          </p:cNvPr>
          <p:cNvSpPr/>
          <p:nvPr/>
        </p:nvSpPr>
        <p:spPr>
          <a:xfrm>
            <a:off x="247676" y="227243"/>
            <a:ext cx="8946658" cy="4247614"/>
          </a:xfrm>
          <a:prstGeom prst="rect">
            <a:avLst/>
          </a:prstGeom>
          <a:solidFill>
            <a:srgbClr val="253455"/>
          </a:solidFill>
          <a:ln>
            <a:solidFill>
              <a:srgbClr val="253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2EC0FCD5-B99C-4431-8BA1-DC41E220019C}"/>
              </a:ext>
            </a:extLst>
          </p:cNvPr>
          <p:cNvSpPr/>
          <p:nvPr/>
        </p:nvSpPr>
        <p:spPr>
          <a:xfrm>
            <a:off x="247676" y="4752946"/>
            <a:ext cx="11681469" cy="1877811"/>
          </a:xfrm>
          <a:prstGeom prst="rect">
            <a:avLst/>
          </a:prstGeom>
          <a:solidFill>
            <a:srgbClr val="97A9D1"/>
          </a:solidFill>
          <a:ln>
            <a:solidFill>
              <a:srgbClr val="909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r"/>
            <a:r>
              <a:rPr lang="en-CA" sz="7200" dirty="0">
                <a:solidFill>
                  <a:srgbClr val="151E31"/>
                </a:solidFill>
                <a:latin typeface="Times New Roman" panose="02020603050405020304" pitchFamily="18" charset="0"/>
                <a:cs typeface="Times New Roman" panose="02020603050405020304" pitchFamily="18" charset="0"/>
              </a:rPr>
              <a:t>Methods &amp; Results 	</a:t>
            </a:r>
          </a:p>
        </p:txBody>
      </p:sp>
      <p:sp>
        <p:nvSpPr>
          <p:cNvPr id="6" name="Rectangle 5">
            <a:extLst>
              <a:ext uri="{FF2B5EF4-FFF2-40B4-BE49-F238E27FC236}">
                <a16:creationId xmlns:a16="http://schemas.microsoft.com/office/drawing/2014/main" id="{6EA3A138-6D40-4C65-9C44-D439C11AA271}"/>
              </a:ext>
            </a:extLst>
          </p:cNvPr>
          <p:cNvSpPr/>
          <p:nvPr/>
        </p:nvSpPr>
        <p:spPr>
          <a:xfrm>
            <a:off x="9370502" y="240496"/>
            <a:ext cx="2573821" cy="2301368"/>
          </a:xfrm>
          <a:prstGeom prst="rect">
            <a:avLst/>
          </a:prstGeom>
          <a:solidFill>
            <a:srgbClr val="3E578E"/>
          </a:solidFill>
          <a:ln>
            <a:solidFill>
              <a:srgbClr val="3E5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Graphic 6" descr="Newspaper">
            <a:extLst>
              <a:ext uri="{FF2B5EF4-FFF2-40B4-BE49-F238E27FC236}">
                <a16:creationId xmlns:a16="http://schemas.microsoft.com/office/drawing/2014/main" id="{794E82D2-48C4-429E-BBD4-F89AF23D68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4392" y="2508221"/>
            <a:ext cx="2231472" cy="2231472"/>
          </a:xfrm>
          <a:prstGeom prst="rect">
            <a:avLst/>
          </a:prstGeom>
        </p:spPr>
      </p:pic>
      <p:sp>
        <p:nvSpPr>
          <p:cNvPr id="8" name="Title 3">
            <a:extLst>
              <a:ext uri="{FF2B5EF4-FFF2-40B4-BE49-F238E27FC236}">
                <a16:creationId xmlns:a16="http://schemas.microsoft.com/office/drawing/2014/main" id="{4450AB47-F27B-4CC8-A64A-9A3184A6E6BB}"/>
              </a:ext>
            </a:extLst>
          </p:cNvPr>
          <p:cNvSpPr txBox="1">
            <a:spLocks/>
          </p:cNvSpPr>
          <p:nvPr/>
        </p:nvSpPr>
        <p:spPr>
          <a:xfrm>
            <a:off x="506136" y="528506"/>
            <a:ext cx="8319082" cy="367437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a:lstStyle>
          <a:p>
            <a:pPr marL="685800" indent="-685800">
              <a:buFont typeface="Arial" panose="020B0604020202020204" pitchFamily="34" charset="0"/>
              <a:buChar char="•"/>
            </a:pPr>
            <a:endParaRPr lang="en-CA" sz="4800" dirty="0">
              <a:solidFill>
                <a:srgbClr val="FFFFFF"/>
              </a:solidFill>
            </a:endParaRPr>
          </a:p>
          <a:p>
            <a:pPr marL="685800" indent="-685800">
              <a:buFont typeface="Arial" panose="020B0604020202020204" pitchFamily="34" charset="0"/>
              <a:buChar char="•"/>
            </a:pPr>
            <a:r>
              <a:rPr lang="en-CA" sz="4300" dirty="0">
                <a:solidFill>
                  <a:srgbClr val="FFFFFF"/>
                </a:solidFill>
                <a:latin typeface="Times New Roman" panose="02020603050405020304" pitchFamily="18" charset="0"/>
                <a:cs typeface="Times New Roman" panose="02020603050405020304" pitchFamily="18" charset="0"/>
              </a:rPr>
              <a:t>Meta-Analytic Methods</a:t>
            </a:r>
          </a:p>
          <a:p>
            <a:pPr marL="685800" indent="-685800">
              <a:buFont typeface="Arial" panose="020B0604020202020204" pitchFamily="34" charset="0"/>
              <a:buChar char="•"/>
            </a:pPr>
            <a:endParaRPr lang="en-CA" sz="4300" dirty="0">
              <a:solidFill>
                <a:srgbClr val="FFFFFF"/>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pPr>
            <a:endParaRPr lang="en-CA" sz="4300" dirty="0">
              <a:solidFill>
                <a:srgbClr val="FFFFFF"/>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pPr>
            <a:r>
              <a:rPr lang="en-CA" sz="4300" dirty="0">
                <a:solidFill>
                  <a:srgbClr val="FFFFFF"/>
                </a:solidFill>
                <a:latin typeface="Times New Roman" panose="02020603050405020304" pitchFamily="18" charset="0"/>
                <a:cs typeface="Times New Roman" panose="02020603050405020304" pitchFamily="18" charset="0"/>
              </a:rPr>
              <a:t>Sample Description</a:t>
            </a:r>
          </a:p>
          <a:p>
            <a:pPr marL="685800" indent="-685800">
              <a:buFont typeface="Arial" panose="020B0604020202020204" pitchFamily="34" charset="0"/>
              <a:buChar char="•"/>
            </a:pPr>
            <a:endParaRPr lang="en-CA" sz="4300" dirty="0">
              <a:solidFill>
                <a:srgbClr val="FFFFFF"/>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pPr>
            <a:endParaRPr lang="en-CA" sz="4300" dirty="0">
              <a:solidFill>
                <a:srgbClr val="FFFFFF"/>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pPr>
            <a:r>
              <a:rPr lang="en-CA" sz="4300" dirty="0">
                <a:solidFill>
                  <a:srgbClr val="FFFFFF"/>
                </a:solidFill>
                <a:latin typeface="Times New Roman" panose="02020603050405020304" pitchFamily="18" charset="0"/>
                <a:cs typeface="Times New Roman" panose="02020603050405020304" pitchFamily="18" charset="0"/>
              </a:rPr>
              <a:t>Meta-Analytic Findings</a:t>
            </a:r>
          </a:p>
          <a:p>
            <a:endParaRPr lang="en-CA" sz="2800" dirty="0">
              <a:solidFill>
                <a:srgbClr val="FFFFFF"/>
              </a:solidFill>
            </a:endParaRPr>
          </a:p>
          <a:p>
            <a:pPr marL="685800" indent="-685800">
              <a:buFont typeface="Arial" panose="020B0604020202020204" pitchFamily="34" charset="0"/>
              <a:buChar char="•"/>
            </a:pPr>
            <a:endParaRPr lang="en-CA" sz="4800" dirty="0">
              <a:solidFill>
                <a:srgbClr val="FFFFFF"/>
              </a:solidFill>
            </a:endParaRPr>
          </a:p>
        </p:txBody>
      </p:sp>
    </p:spTree>
    <p:extLst>
      <p:ext uri="{BB962C8B-B14F-4D97-AF65-F5344CB8AC3E}">
        <p14:creationId xmlns:p14="http://schemas.microsoft.com/office/powerpoint/2010/main" val="910529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9E15-29A1-4692-8A0F-5075486EEFD4}"/>
              </a:ext>
            </a:extLst>
          </p:cNvPr>
          <p:cNvSpPr>
            <a:spLocks noGrp="1"/>
          </p:cNvSpPr>
          <p:nvPr>
            <p:ph type="title"/>
          </p:nvPr>
        </p:nvSpPr>
        <p:spPr>
          <a:xfrm>
            <a:off x="340167" y="287518"/>
            <a:ext cx="3932237" cy="1600200"/>
          </a:xfrm>
          <a:solidFill>
            <a:schemeClr val="accent1">
              <a:lumMod val="50000"/>
            </a:schemeClr>
          </a:solidFill>
        </p:spPr>
        <p:txBody>
          <a:bodyPr anchor="ctr">
            <a:normAutofit/>
          </a:bodyPr>
          <a:lstStyle/>
          <a:p>
            <a:pPr algn="ctr"/>
            <a:r>
              <a:rPr lang="en-CA" sz="4400" dirty="0">
                <a:solidFill>
                  <a:schemeClr val="bg1"/>
                </a:solidFill>
              </a:rPr>
              <a:t>Meta-Analytic Methods</a:t>
            </a:r>
            <a:endParaRPr lang="en-CA" dirty="0"/>
          </a:p>
        </p:txBody>
      </p:sp>
      <p:sp>
        <p:nvSpPr>
          <p:cNvPr id="3" name="Content Placeholder 2">
            <a:extLst>
              <a:ext uri="{FF2B5EF4-FFF2-40B4-BE49-F238E27FC236}">
                <a16:creationId xmlns:a16="http://schemas.microsoft.com/office/drawing/2014/main" id="{FB0062D8-1A13-471E-B88C-614BFE897648}"/>
              </a:ext>
            </a:extLst>
          </p:cNvPr>
          <p:cNvSpPr>
            <a:spLocks noGrp="1"/>
          </p:cNvSpPr>
          <p:nvPr>
            <p:ph idx="1"/>
          </p:nvPr>
        </p:nvSpPr>
        <p:spPr>
          <a:xfrm>
            <a:off x="4675695" y="2143567"/>
            <a:ext cx="7340091" cy="4351501"/>
          </a:xfrm>
          <a:solidFill>
            <a:srgbClr val="BCCCEA"/>
          </a:solidFill>
        </p:spPr>
        <p:txBody>
          <a:bodyPr anchor="ctr">
            <a:normAutofit/>
          </a:bodyPr>
          <a:lstStyle/>
          <a:p>
            <a:r>
              <a:rPr lang="en-US" sz="3600" dirty="0"/>
              <a:t>EconLit </a:t>
            </a:r>
          </a:p>
          <a:p>
            <a:r>
              <a:rPr lang="en-US" sz="3600" dirty="0"/>
              <a:t>Labour Source</a:t>
            </a:r>
          </a:p>
          <a:p>
            <a:r>
              <a:rPr lang="en-US" sz="3600" dirty="0"/>
              <a:t>ProQuest Sociology Collection</a:t>
            </a:r>
          </a:p>
          <a:p>
            <a:r>
              <a:rPr lang="en-US" sz="3600" dirty="0"/>
              <a:t>PsycINFO</a:t>
            </a:r>
          </a:p>
          <a:p>
            <a:r>
              <a:rPr lang="en-US" sz="3600" dirty="0"/>
              <a:t>Social Work Abstracts</a:t>
            </a:r>
          </a:p>
          <a:p>
            <a:r>
              <a:rPr lang="en-US" sz="3600" dirty="0"/>
              <a:t>ProQuest Dissertations </a:t>
            </a:r>
          </a:p>
          <a:p>
            <a:r>
              <a:rPr lang="en-US" sz="3600" dirty="0"/>
              <a:t>Theses and Google Scholar</a:t>
            </a:r>
          </a:p>
        </p:txBody>
      </p:sp>
      <p:pic>
        <p:nvPicPr>
          <p:cNvPr id="5" name="Picture 4">
            <a:extLst>
              <a:ext uri="{FF2B5EF4-FFF2-40B4-BE49-F238E27FC236}">
                <a16:creationId xmlns:a16="http://schemas.microsoft.com/office/drawing/2014/main" id="{23B8634B-FED6-4BF2-88C8-C1157FB17DEC}"/>
              </a:ext>
            </a:extLst>
          </p:cNvPr>
          <p:cNvPicPr>
            <a:picLocks noChangeAspect="1"/>
          </p:cNvPicPr>
          <p:nvPr/>
        </p:nvPicPr>
        <p:blipFill>
          <a:blip r:embed="rId2"/>
          <a:stretch>
            <a:fillRect/>
          </a:stretch>
        </p:blipFill>
        <p:spPr>
          <a:xfrm>
            <a:off x="340166" y="2143567"/>
            <a:ext cx="3932237" cy="4426915"/>
          </a:xfrm>
          <a:prstGeom prst="rect">
            <a:avLst/>
          </a:prstGeom>
        </p:spPr>
      </p:pic>
      <p:sp>
        <p:nvSpPr>
          <p:cNvPr id="6" name="Content Placeholder 2">
            <a:extLst>
              <a:ext uri="{FF2B5EF4-FFF2-40B4-BE49-F238E27FC236}">
                <a16:creationId xmlns:a16="http://schemas.microsoft.com/office/drawing/2014/main" id="{52B7244D-5580-4528-A2B3-B53CEB9B5B54}"/>
              </a:ext>
            </a:extLst>
          </p:cNvPr>
          <p:cNvSpPr txBox="1">
            <a:spLocks/>
          </p:cNvSpPr>
          <p:nvPr/>
        </p:nvSpPr>
        <p:spPr>
          <a:xfrm>
            <a:off x="4675696" y="287518"/>
            <a:ext cx="7340092" cy="1600200"/>
          </a:xfrm>
          <a:prstGeom prst="rect">
            <a:avLst/>
          </a:prstGeom>
          <a:solidFill>
            <a:srgbClr val="203864"/>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800" dirty="0">
                <a:solidFill>
                  <a:schemeClr val="bg1"/>
                </a:solidFill>
              </a:rPr>
              <a:t>DATABASES</a:t>
            </a:r>
            <a:endParaRPr lang="en-US" sz="3600" dirty="0">
              <a:solidFill>
                <a:schemeClr val="bg1"/>
              </a:solidFill>
            </a:endParaRPr>
          </a:p>
        </p:txBody>
      </p:sp>
    </p:spTree>
    <p:extLst>
      <p:ext uri="{BB962C8B-B14F-4D97-AF65-F5344CB8AC3E}">
        <p14:creationId xmlns:p14="http://schemas.microsoft.com/office/powerpoint/2010/main" val="1797845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DB5E-13FF-409F-A2A0-6209DDB55D19}"/>
              </a:ext>
            </a:extLst>
          </p:cNvPr>
          <p:cNvSpPr>
            <a:spLocks noGrp="1"/>
          </p:cNvSpPr>
          <p:nvPr>
            <p:ph type="title"/>
          </p:nvPr>
        </p:nvSpPr>
        <p:spPr>
          <a:xfrm>
            <a:off x="6739103" y="249811"/>
            <a:ext cx="5084713" cy="1758098"/>
          </a:xfrm>
          <a:solidFill>
            <a:srgbClr val="203864"/>
          </a:solidFill>
        </p:spPr>
        <p:txBody>
          <a:bodyPr anchor="ctr">
            <a:normAutofit/>
          </a:bodyPr>
          <a:lstStyle/>
          <a:p>
            <a:r>
              <a:rPr lang="en-CA" sz="4000" dirty="0">
                <a:solidFill>
                  <a:schemeClr val="bg1"/>
                </a:solidFill>
              </a:rPr>
              <a:t>Meta-Analytic Methods </a:t>
            </a:r>
          </a:p>
        </p:txBody>
      </p:sp>
      <p:sp>
        <p:nvSpPr>
          <p:cNvPr id="3" name="Content Placeholder 2">
            <a:extLst>
              <a:ext uri="{FF2B5EF4-FFF2-40B4-BE49-F238E27FC236}">
                <a16:creationId xmlns:a16="http://schemas.microsoft.com/office/drawing/2014/main" id="{58E04EEF-F8ED-49AF-9438-30C4D96FE25C}"/>
              </a:ext>
            </a:extLst>
          </p:cNvPr>
          <p:cNvSpPr>
            <a:spLocks noGrp="1"/>
          </p:cNvSpPr>
          <p:nvPr>
            <p:ph idx="1"/>
          </p:nvPr>
        </p:nvSpPr>
        <p:spPr>
          <a:xfrm>
            <a:off x="131974" y="552047"/>
            <a:ext cx="6461567" cy="6056142"/>
          </a:xfrm>
        </p:spPr>
        <p:txBody>
          <a:bodyPr anchor="ctr">
            <a:normAutofit/>
          </a:bodyPr>
          <a:lstStyle/>
          <a:p>
            <a:r>
              <a:rPr lang="en-US" dirty="0"/>
              <a:t>Employment rate ratios </a:t>
            </a:r>
          </a:p>
          <a:p>
            <a:r>
              <a:rPr lang="en-US" dirty="0"/>
              <a:t>Odds ratios or relative risks (RR). </a:t>
            </a:r>
          </a:p>
          <a:p>
            <a:r>
              <a:rPr lang="en-US" dirty="0"/>
              <a:t>Natural logarithms of study RRs weighted by inverse variances</a:t>
            </a:r>
          </a:p>
          <a:p>
            <a:r>
              <a:rPr lang="en-US" dirty="0"/>
              <a:t>Computed standard errors (1/SE</a:t>
            </a:r>
            <a:r>
              <a:rPr lang="en-US" baseline="30000" dirty="0"/>
              <a:t>2</a:t>
            </a:r>
            <a:r>
              <a:rPr lang="en-US" dirty="0"/>
              <a:t>) </a:t>
            </a:r>
          </a:p>
          <a:p>
            <a:r>
              <a:rPr lang="en-US" dirty="0"/>
              <a:t>Standard estimated by statistics. </a:t>
            </a:r>
          </a:p>
          <a:p>
            <a:r>
              <a:rPr lang="en-US" dirty="0"/>
              <a:t>Pooled by weighted regression models.</a:t>
            </a:r>
          </a:p>
        </p:txBody>
      </p:sp>
      <p:pic>
        <p:nvPicPr>
          <p:cNvPr id="6" name="Picture 5">
            <a:extLst>
              <a:ext uri="{FF2B5EF4-FFF2-40B4-BE49-F238E27FC236}">
                <a16:creationId xmlns:a16="http://schemas.microsoft.com/office/drawing/2014/main" id="{001FDC64-8B01-4C19-B70B-7EFF650573E4}"/>
              </a:ext>
            </a:extLst>
          </p:cNvPr>
          <p:cNvPicPr>
            <a:picLocks noChangeAspect="1"/>
          </p:cNvPicPr>
          <p:nvPr/>
        </p:nvPicPr>
        <p:blipFill>
          <a:blip r:embed="rId2"/>
          <a:stretch>
            <a:fillRect/>
          </a:stretch>
        </p:blipFill>
        <p:spPr>
          <a:xfrm>
            <a:off x="6739103" y="2293657"/>
            <a:ext cx="5084713" cy="4314532"/>
          </a:xfrm>
          <a:prstGeom prst="rect">
            <a:avLst/>
          </a:prstGeom>
        </p:spPr>
      </p:pic>
    </p:spTree>
    <p:extLst>
      <p:ext uri="{BB962C8B-B14F-4D97-AF65-F5344CB8AC3E}">
        <p14:creationId xmlns:p14="http://schemas.microsoft.com/office/powerpoint/2010/main" val="20805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8976A9-8D86-4A33-B303-A7FED236E1A9}"/>
              </a:ext>
            </a:extLst>
          </p:cNvPr>
          <p:cNvSpPr/>
          <p:nvPr/>
        </p:nvSpPr>
        <p:spPr>
          <a:xfrm>
            <a:off x="304800" y="2123389"/>
            <a:ext cx="4951826" cy="4449534"/>
          </a:xfrm>
          <a:prstGeom prst="rect">
            <a:avLst/>
          </a:prstGeom>
          <a:solidFill>
            <a:srgbClr val="E7E1D3"/>
          </a:solidFill>
          <a:ln>
            <a:solidFill>
              <a:srgbClr val="E7E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3F8464-DA4C-41ED-949D-6E7CE8022C90}"/>
              </a:ext>
            </a:extLst>
          </p:cNvPr>
          <p:cNvSpPr>
            <a:spLocks noGrp="1"/>
          </p:cNvSpPr>
          <p:nvPr>
            <p:ph type="title"/>
          </p:nvPr>
        </p:nvSpPr>
        <p:spPr>
          <a:xfrm>
            <a:off x="304800" y="351066"/>
            <a:ext cx="4951827" cy="1470074"/>
          </a:xfrm>
          <a:solidFill>
            <a:srgbClr val="203864"/>
          </a:solidFill>
        </p:spPr>
        <p:txBody>
          <a:bodyPr>
            <a:normAutofit/>
          </a:bodyPr>
          <a:lstStyle/>
          <a:p>
            <a:pPr algn="ctr"/>
            <a:r>
              <a:rPr lang="en-CA" sz="4400" dirty="0">
                <a:solidFill>
                  <a:schemeClr val="bg1"/>
                </a:solidFill>
              </a:rPr>
              <a:t>How it is conducted</a:t>
            </a:r>
            <a:br>
              <a:rPr lang="en-CA" dirty="0"/>
            </a:br>
            <a:endParaRPr lang="en-CA" dirty="0"/>
          </a:p>
        </p:txBody>
      </p:sp>
      <p:sp>
        <p:nvSpPr>
          <p:cNvPr id="3" name="Content Placeholder 2">
            <a:extLst>
              <a:ext uri="{FF2B5EF4-FFF2-40B4-BE49-F238E27FC236}">
                <a16:creationId xmlns:a16="http://schemas.microsoft.com/office/drawing/2014/main" id="{B49AFD3A-FBB4-49BC-8A74-AE9647666DC5}"/>
              </a:ext>
            </a:extLst>
          </p:cNvPr>
          <p:cNvSpPr>
            <a:spLocks noGrp="1"/>
          </p:cNvSpPr>
          <p:nvPr>
            <p:ph idx="1"/>
          </p:nvPr>
        </p:nvSpPr>
        <p:spPr>
          <a:xfrm>
            <a:off x="5674936" y="377072"/>
            <a:ext cx="6212264" cy="6023728"/>
          </a:xfrm>
          <a:solidFill>
            <a:schemeClr val="accent1">
              <a:lumMod val="60000"/>
              <a:lumOff val="40000"/>
            </a:schemeClr>
          </a:solidFill>
        </p:spPr>
        <p:txBody>
          <a:bodyPr>
            <a:normAutofit/>
          </a:bodyPr>
          <a:lstStyle/>
          <a:p>
            <a:pPr marL="0" indent="0">
              <a:buNone/>
            </a:pPr>
            <a:endParaRPr lang="en-US" dirty="0"/>
          </a:p>
          <a:p>
            <a:r>
              <a:rPr lang="en-US" sz="4000" dirty="0"/>
              <a:t>The meta-analytic hypothesis tested and cross-validated by two analysts.</a:t>
            </a:r>
          </a:p>
          <a:p>
            <a:r>
              <a:rPr lang="en-US" sz="4000" dirty="0"/>
              <a:t>The seven independent primary study outcomes demonstrated substantial heterogeneity                    (</a:t>
            </a:r>
            <a:r>
              <a:rPr lang="en-US" sz="4000" i="1" dirty="0">
                <a:latin typeface="Symbol" panose="05050102010706020507" pitchFamily="18" charset="2"/>
              </a:rPr>
              <a:t>c</a:t>
            </a:r>
            <a:r>
              <a:rPr lang="en-US" sz="4000" baseline="30000" dirty="0"/>
              <a:t>2</a:t>
            </a:r>
            <a:r>
              <a:rPr lang="en-US" sz="4000" dirty="0"/>
              <a:t> [6] = 82.60, </a:t>
            </a:r>
            <a:r>
              <a:rPr lang="en-US" sz="4000" i="1" dirty="0"/>
              <a:t>p</a:t>
            </a:r>
            <a:r>
              <a:rPr lang="en-US" sz="4000" dirty="0"/>
              <a:t> &lt; .05).</a:t>
            </a:r>
          </a:p>
          <a:p>
            <a:endParaRPr lang="en-CA" sz="2800" dirty="0"/>
          </a:p>
        </p:txBody>
      </p:sp>
      <p:pic>
        <p:nvPicPr>
          <p:cNvPr id="9" name="Picture 2" descr="See the source image">
            <a:extLst>
              <a:ext uri="{FF2B5EF4-FFF2-40B4-BE49-F238E27FC236}">
                <a16:creationId xmlns:a16="http://schemas.microsoft.com/office/drawing/2014/main" id="{33C732F6-9354-4F8B-8E6C-DC37992110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41" t="69" r="10728" b="3814"/>
          <a:stretch/>
        </p:blipFill>
        <p:spPr bwMode="auto">
          <a:xfrm>
            <a:off x="304800" y="2581177"/>
            <a:ext cx="4951827" cy="329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7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08DB-1D26-47D9-9C46-C41D9E7B4F78}"/>
              </a:ext>
            </a:extLst>
          </p:cNvPr>
          <p:cNvSpPr>
            <a:spLocks noGrp="1"/>
          </p:cNvSpPr>
          <p:nvPr>
            <p:ph type="title"/>
          </p:nvPr>
        </p:nvSpPr>
        <p:spPr>
          <a:xfrm>
            <a:off x="276225" y="257176"/>
            <a:ext cx="3276600" cy="6324599"/>
          </a:xfrm>
          <a:solidFill>
            <a:srgbClr val="4E344D"/>
          </a:solidFill>
          <a:ln>
            <a:solidFill>
              <a:srgbClr val="262626"/>
            </a:solidFill>
          </a:ln>
        </p:spPr>
        <p:txBody>
          <a:bodyPr/>
          <a:lstStyle/>
          <a:p>
            <a:pPr algn="ctr"/>
            <a:r>
              <a:rPr lang="en-CA" dirty="0">
                <a:solidFill>
                  <a:schemeClr val="bg1"/>
                </a:solidFill>
              </a:rPr>
              <a:t>  </a:t>
            </a:r>
          </a:p>
        </p:txBody>
      </p:sp>
      <p:sp>
        <p:nvSpPr>
          <p:cNvPr id="3" name="Content Placeholder 2">
            <a:extLst>
              <a:ext uri="{FF2B5EF4-FFF2-40B4-BE49-F238E27FC236}">
                <a16:creationId xmlns:a16="http://schemas.microsoft.com/office/drawing/2014/main" id="{B63A7185-4FB1-4E96-9BAE-24FF8AE9D048}"/>
              </a:ext>
            </a:extLst>
          </p:cNvPr>
          <p:cNvSpPr>
            <a:spLocks noGrp="1"/>
          </p:cNvSpPr>
          <p:nvPr>
            <p:ph idx="1"/>
          </p:nvPr>
        </p:nvSpPr>
        <p:spPr>
          <a:xfrm>
            <a:off x="6162680" y="276225"/>
            <a:ext cx="5753095" cy="4533899"/>
          </a:xfrm>
          <a:solidFill>
            <a:srgbClr val="6C486A"/>
          </a:solidFill>
          <a:ln>
            <a:solidFill>
              <a:srgbClr val="404040"/>
            </a:solidFill>
          </a:ln>
        </p:spPr>
        <p:txBody>
          <a:bodyPr anchor="ctr">
            <a:normAutofit/>
          </a:bodyPr>
          <a:lstStyle/>
          <a:p>
            <a:pPr marL="0" indent="0" algn="ctr">
              <a:buNone/>
            </a:pPr>
            <a:r>
              <a:rPr lang="en-CA" sz="3600" dirty="0">
                <a:solidFill>
                  <a:schemeClr val="bg1"/>
                </a:solidFill>
              </a:rPr>
              <a:t>How many women who wear hijabs have you worked with</a:t>
            </a:r>
            <a:r>
              <a:rPr lang="en-CA" sz="2400" dirty="0">
                <a:solidFill>
                  <a:schemeClr val="bg1"/>
                </a:solidFill>
              </a:rPr>
              <a:t>?</a:t>
            </a:r>
          </a:p>
        </p:txBody>
      </p:sp>
      <p:sp>
        <p:nvSpPr>
          <p:cNvPr id="4" name="Content Placeholder 2">
            <a:extLst>
              <a:ext uri="{FF2B5EF4-FFF2-40B4-BE49-F238E27FC236}">
                <a16:creationId xmlns:a16="http://schemas.microsoft.com/office/drawing/2014/main" id="{A8D6DAF4-01C8-4A41-AE7A-B1859F530A88}"/>
              </a:ext>
            </a:extLst>
          </p:cNvPr>
          <p:cNvSpPr txBox="1">
            <a:spLocks/>
          </p:cNvSpPr>
          <p:nvPr/>
        </p:nvSpPr>
        <p:spPr>
          <a:xfrm>
            <a:off x="3743324" y="5057774"/>
            <a:ext cx="8172451" cy="1524001"/>
          </a:xfrm>
          <a:prstGeom prst="rect">
            <a:avLst/>
          </a:prstGeom>
          <a:solidFill>
            <a:srgbClr val="A77BA5"/>
          </a:solidFill>
          <a:ln>
            <a:solidFill>
              <a:schemeClr val="bg1">
                <a:lumMod val="5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dirty="0"/>
          </a:p>
        </p:txBody>
      </p:sp>
      <p:sp>
        <p:nvSpPr>
          <p:cNvPr id="5" name="Content Placeholder 2">
            <a:extLst>
              <a:ext uri="{FF2B5EF4-FFF2-40B4-BE49-F238E27FC236}">
                <a16:creationId xmlns:a16="http://schemas.microsoft.com/office/drawing/2014/main" id="{6B8B9A2C-BD18-4C07-A7B4-6AD2BBFAF639}"/>
              </a:ext>
            </a:extLst>
          </p:cNvPr>
          <p:cNvSpPr txBox="1">
            <a:spLocks/>
          </p:cNvSpPr>
          <p:nvPr/>
        </p:nvSpPr>
        <p:spPr>
          <a:xfrm>
            <a:off x="3743324" y="276225"/>
            <a:ext cx="2171700" cy="2438400"/>
          </a:xfrm>
          <a:prstGeom prst="rect">
            <a:avLst/>
          </a:prstGeom>
          <a:solidFill>
            <a:srgbClr val="D2BCD1"/>
          </a:solidFill>
          <a:ln>
            <a:solidFill>
              <a:srgbClr val="D9D9D9"/>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dirty="0"/>
          </a:p>
        </p:txBody>
      </p:sp>
      <p:pic>
        <p:nvPicPr>
          <p:cNvPr id="7" name="Graphic 6" descr="Questions">
            <a:extLst>
              <a:ext uri="{FF2B5EF4-FFF2-40B4-BE49-F238E27FC236}">
                <a16:creationId xmlns:a16="http://schemas.microsoft.com/office/drawing/2014/main" id="{12C8CE56-587C-47DC-A26E-DA1E457F87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57622" y="2762250"/>
            <a:ext cx="2171699" cy="2171699"/>
          </a:xfrm>
          <a:prstGeom prst="rect">
            <a:avLst/>
          </a:prstGeom>
        </p:spPr>
      </p:pic>
      <p:pic>
        <p:nvPicPr>
          <p:cNvPr id="8" name="Picture 2" descr="See the source image">
            <a:extLst>
              <a:ext uri="{FF2B5EF4-FFF2-40B4-BE49-F238E27FC236}">
                <a16:creationId xmlns:a16="http://schemas.microsoft.com/office/drawing/2014/main" id="{F12264A8-E46E-46C3-9DC4-8E0474A13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66" y="828870"/>
            <a:ext cx="2751318" cy="275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5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6C852-CA73-47F0-AA90-DD918BAAA506}"/>
              </a:ext>
            </a:extLst>
          </p:cNvPr>
          <p:cNvSpPr>
            <a:spLocks noGrp="1"/>
          </p:cNvSpPr>
          <p:nvPr>
            <p:ph type="title"/>
          </p:nvPr>
        </p:nvSpPr>
        <p:spPr>
          <a:xfrm>
            <a:off x="7008813" y="300332"/>
            <a:ext cx="4854574" cy="1415346"/>
          </a:xfrm>
          <a:solidFill>
            <a:srgbClr val="203864"/>
          </a:solidFill>
        </p:spPr>
        <p:txBody>
          <a:bodyPr anchor="ctr">
            <a:normAutofit/>
          </a:bodyPr>
          <a:lstStyle/>
          <a:p>
            <a:pPr algn="ctr"/>
            <a:r>
              <a:rPr lang="en-CA" sz="6000" dirty="0">
                <a:solidFill>
                  <a:schemeClr val="bg1"/>
                </a:solidFill>
              </a:rPr>
              <a:t>Finding</a:t>
            </a:r>
          </a:p>
        </p:txBody>
      </p:sp>
      <p:sp>
        <p:nvSpPr>
          <p:cNvPr id="3" name="Content Placeholder 2">
            <a:extLst>
              <a:ext uri="{FF2B5EF4-FFF2-40B4-BE49-F238E27FC236}">
                <a16:creationId xmlns:a16="http://schemas.microsoft.com/office/drawing/2014/main" id="{FCB8514B-66A3-44A2-8A5A-A1C82853D487}"/>
              </a:ext>
            </a:extLst>
          </p:cNvPr>
          <p:cNvSpPr>
            <a:spLocks noGrp="1"/>
          </p:cNvSpPr>
          <p:nvPr>
            <p:ph idx="1"/>
          </p:nvPr>
        </p:nvSpPr>
        <p:spPr>
          <a:xfrm>
            <a:off x="328613" y="447110"/>
            <a:ext cx="6131889" cy="5963779"/>
          </a:xfrm>
          <a:noFill/>
        </p:spPr>
        <p:txBody>
          <a:bodyPr anchor="ctr">
            <a:normAutofit/>
          </a:bodyPr>
          <a:lstStyle/>
          <a:p>
            <a:pPr marL="0" indent="0">
              <a:buNone/>
            </a:pPr>
            <a:r>
              <a:rPr lang="en-US" sz="5400" dirty="0"/>
              <a:t>All RRs less than 1.00 indicated that Muslim women with hijabs are disadvantages in hiring process </a:t>
            </a:r>
            <a:endParaRPr lang="en-CA" sz="5400" dirty="0"/>
          </a:p>
        </p:txBody>
      </p:sp>
      <p:pic>
        <p:nvPicPr>
          <p:cNvPr id="6" name="Picture 5">
            <a:extLst>
              <a:ext uri="{FF2B5EF4-FFF2-40B4-BE49-F238E27FC236}">
                <a16:creationId xmlns:a16="http://schemas.microsoft.com/office/drawing/2014/main" id="{AC2FFDC7-7459-4395-9858-F617F17F4E88}"/>
              </a:ext>
            </a:extLst>
          </p:cNvPr>
          <p:cNvPicPr>
            <a:picLocks noChangeAspect="1"/>
          </p:cNvPicPr>
          <p:nvPr/>
        </p:nvPicPr>
        <p:blipFill>
          <a:blip r:embed="rId2"/>
          <a:stretch>
            <a:fillRect/>
          </a:stretch>
        </p:blipFill>
        <p:spPr>
          <a:xfrm>
            <a:off x="7008812" y="2085680"/>
            <a:ext cx="4854575" cy="4471988"/>
          </a:xfrm>
          <a:prstGeom prst="rect">
            <a:avLst/>
          </a:prstGeom>
        </p:spPr>
      </p:pic>
    </p:spTree>
    <p:extLst>
      <p:ext uri="{BB962C8B-B14F-4D97-AF65-F5344CB8AC3E}">
        <p14:creationId xmlns:p14="http://schemas.microsoft.com/office/powerpoint/2010/main" val="244989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6BA5-F43D-446D-8A30-6D266C214CDD}"/>
              </a:ext>
            </a:extLst>
          </p:cNvPr>
          <p:cNvSpPr>
            <a:spLocks noGrp="1"/>
          </p:cNvSpPr>
          <p:nvPr>
            <p:ph type="title"/>
          </p:nvPr>
        </p:nvSpPr>
        <p:spPr>
          <a:xfrm>
            <a:off x="302360" y="315797"/>
            <a:ext cx="4543424" cy="1550709"/>
          </a:xfrm>
          <a:solidFill>
            <a:srgbClr val="203864"/>
          </a:solidFill>
        </p:spPr>
        <p:txBody>
          <a:bodyPr anchor="ctr">
            <a:normAutofit/>
          </a:bodyPr>
          <a:lstStyle/>
          <a:p>
            <a:pPr algn="ctr"/>
            <a:r>
              <a:rPr lang="en-CA" sz="7200" dirty="0">
                <a:solidFill>
                  <a:schemeClr val="bg1"/>
                </a:solidFill>
              </a:rPr>
              <a:t>Data</a:t>
            </a:r>
          </a:p>
        </p:txBody>
      </p:sp>
      <p:sp>
        <p:nvSpPr>
          <p:cNvPr id="3" name="Content Placeholder 2">
            <a:extLst>
              <a:ext uri="{FF2B5EF4-FFF2-40B4-BE49-F238E27FC236}">
                <a16:creationId xmlns:a16="http://schemas.microsoft.com/office/drawing/2014/main" id="{D63A54FF-B925-46A6-8B3F-D7C1AA393077}"/>
              </a:ext>
            </a:extLst>
          </p:cNvPr>
          <p:cNvSpPr>
            <a:spLocks noGrp="1"/>
          </p:cNvSpPr>
          <p:nvPr>
            <p:ph idx="1"/>
          </p:nvPr>
        </p:nvSpPr>
        <p:spPr>
          <a:xfrm>
            <a:off x="5183188" y="176981"/>
            <a:ext cx="7008812" cy="6681019"/>
          </a:xfrm>
          <a:solidFill>
            <a:schemeClr val="accent1">
              <a:lumMod val="60000"/>
              <a:lumOff val="40000"/>
            </a:schemeClr>
          </a:solidFill>
        </p:spPr>
        <p:txBody>
          <a:bodyPr anchor="ctr">
            <a:normAutofit/>
          </a:bodyPr>
          <a:lstStyle/>
          <a:p>
            <a:pPr marL="0" indent="0">
              <a:buNone/>
            </a:pPr>
            <a:r>
              <a:rPr lang="en-US" sz="4800" dirty="0"/>
              <a:t>A meta-analysis synthesized the findings of seven studies published between 2010 and 2019in the USA (4) or Germany (3).</a:t>
            </a:r>
          </a:p>
        </p:txBody>
      </p:sp>
      <p:pic>
        <p:nvPicPr>
          <p:cNvPr id="5" name="Picture 4">
            <a:extLst>
              <a:ext uri="{FF2B5EF4-FFF2-40B4-BE49-F238E27FC236}">
                <a16:creationId xmlns:a16="http://schemas.microsoft.com/office/drawing/2014/main" id="{49BAF077-7094-4FF2-9BFF-1BBCE511900C}"/>
              </a:ext>
            </a:extLst>
          </p:cNvPr>
          <p:cNvPicPr>
            <a:picLocks noChangeAspect="1"/>
          </p:cNvPicPr>
          <p:nvPr/>
        </p:nvPicPr>
        <p:blipFill>
          <a:blip r:embed="rId2"/>
          <a:stretch>
            <a:fillRect/>
          </a:stretch>
        </p:blipFill>
        <p:spPr>
          <a:xfrm>
            <a:off x="376119" y="2321351"/>
            <a:ext cx="4469665" cy="4079449"/>
          </a:xfrm>
          <a:prstGeom prst="rect">
            <a:avLst/>
          </a:prstGeom>
        </p:spPr>
      </p:pic>
    </p:spTree>
    <p:extLst>
      <p:ext uri="{BB962C8B-B14F-4D97-AF65-F5344CB8AC3E}">
        <p14:creationId xmlns:p14="http://schemas.microsoft.com/office/powerpoint/2010/main" val="3255142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CDB7-BA31-454B-B122-A7CCFB96E112}"/>
              </a:ext>
            </a:extLst>
          </p:cNvPr>
          <p:cNvSpPr>
            <a:spLocks noGrp="1"/>
          </p:cNvSpPr>
          <p:nvPr>
            <p:ph type="title"/>
          </p:nvPr>
        </p:nvSpPr>
        <p:spPr>
          <a:xfrm>
            <a:off x="7068947" y="334651"/>
            <a:ext cx="4772025" cy="1600200"/>
          </a:xfrm>
          <a:solidFill>
            <a:srgbClr val="203864"/>
          </a:solidFill>
        </p:spPr>
        <p:txBody>
          <a:bodyPr/>
          <a:lstStyle/>
          <a:p>
            <a:r>
              <a:rPr lang="en-CA" sz="4400" dirty="0">
                <a:solidFill>
                  <a:schemeClr val="bg1"/>
                </a:solidFill>
              </a:rPr>
              <a:t>Sample Description </a:t>
            </a:r>
            <a:br>
              <a:rPr lang="en-CA" dirty="0"/>
            </a:br>
            <a:endParaRPr lang="en-CA" dirty="0"/>
          </a:p>
        </p:txBody>
      </p:sp>
      <p:sp>
        <p:nvSpPr>
          <p:cNvPr id="3" name="Content Placeholder 2">
            <a:extLst>
              <a:ext uri="{FF2B5EF4-FFF2-40B4-BE49-F238E27FC236}">
                <a16:creationId xmlns:a16="http://schemas.microsoft.com/office/drawing/2014/main" id="{E73E4435-244F-406D-94D1-E692E10F1B77}"/>
              </a:ext>
            </a:extLst>
          </p:cNvPr>
          <p:cNvSpPr>
            <a:spLocks noGrp="1"/>
          </p:cNvSpPr>
          <p:nvPr>
            <p:ph idx="1"/>
          </p:nvPr>
        </p:nvSpPr>
        <p:spPr>
          <a:xfrm>
            <a:off x="200199" y="221531"/>
            <a:ext cx="6717924" cy="6636469"/>
          </a:xfrm>
          <a:noFill/>
        </p:spPr>
        <p:txBody>
          <a:bodyPr anchor="ctr">
            <a:normAutofit/>
          </a:bodyPr>
          <a:lstStyle/>
          <a:p>
            <a:r>
              <a:rPr lang="en-US" sz="4400" dirty="0"/>
              <a:t>Two studies were surveys (n = 2,083)</a:t>
            </a:r>
          </a:p>
          <a:p>
            <a:r>
              <a:rPr lang="en-US" sz="4400" dirty="0"/>
              <a:t>Two in laboratories, Three in the field (n = 1,474)</a:t>
            </a:r>
          </a:p>
          <a:p>
            <a:r>
              <a:rPr lang="en-US" sz="4400" dirty="0"/>
              <a:t>The jobs in question</a:t>
            </a:r>
          </a:p>
          <a:p>
            <a:r>
              <a:rPr lang="en-US" sz="4400" dirty="0"/>
              <a:t>Fictitious in 3 studies</a:t>
            </a:r>
          </a:p>
          <a:p>
            <a:r>
              <a:rPr lang="en-US" sz="4400" dirty="0"/>
              <a:t>Real in 4 studies.</a:t>
            </a:r>
          </a:p>
          <a:p>
            <a:pPr marL="0" indent="0">
              <a:buNone/>
            </a:pPr>
            <a:endParaRPr lang="en-CA" dirty="0"/>
          </a:p>
        </p:txBody>
      </p:sp>
      <p:pic>
        <p:nvPicPr>
          <p:cNvPr id="5" name="Picture 4">
            <a:extLst>
              <a:ext uri="{FF2B5EF4-FFF2-40B4-BE49-F238E27FC236}">
                <a16:creationId xmlns:a16="http://schemas.microsoft.com/office/drawing/2014/main" id="{DECC0011-7E2C-4A40-8EDC-6AB4B11168B0}"/>
              </a:ext>
            </a:extLst>
          </p:cNvPr>
          <p:cNvPicPr>
            <a:picLocks noChangeAspect="1"/>
          </p:cNvPicPr>
          <p:nvPr/>
        </p:nvPicPr>
        <p:blipFill rotWithShape="1">
          <a:blip r:embed="rId2"/>
          <a:srcRect b="9158"/>
          <a:stretch/>
        </p:blipFill>
        <p:spPr>
          <a:xfrm>
            <a:off x="7138324" y="2408991"/>
            <a:ext cx="4772025" cy="4114358"/>
          </a:xfrm>
          <a:prstGeom prst="rect">
            <a:avLst/>
          </a:prstGeom>
        </p:spPr>
      </p:pic>
    </p:spTree>
    <p:extLst>
      <p:ext uri="{BB962C8B-B14F-4D97-AF65-F5344CB8AC3E}">
        <p14:creationId xmlns:p14="http://schemas.microsoft.com/office/powerpoint/2010/main" val="2175874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676F-0A07-4958-AFB9-C84A525830A4}"/>
              </a:ext>
            </a:extLst>
          </p:cNvPr>
          <p:cNvSpPr>
            <a:spLocks noGrp="1"/>
          </p:cNvSpPr>
          <p:nvPr>
            <p:ph type="title"/>
          </p:nvPr>
        </p:nvSpPr>
        <p:spPr>
          <a:xfrm>
            <a:off x="454026" y="285751"/>
            <a:ext cx="4729162" cy="1600200"/>
          </a:xfrm>
          <a:solidFill>
            <a:srgbClr val="203864"/>
          </a:solidFill>
        </p:spPr>
        <p:txBody>
          <a:bodyPr anchor="ctr">
            <a:normAutofit/>
          </a:bodyPr>
          <a:lstStyle/>
          <a:p>
            <a:pPr algn="ctr"/>
            <a:r>
              <a:rPr lang="en-US" sz="3600" dirty="0">
                <a:solidFill>
                  <a:schemeClr val="bg1"/>
                </a:solidFill>
              </a:rPr>
              <a:t>The sample-weighted pooled estimate suggested </a:t>
            </a:r>
            <a:endParaRPr lang="en-CA" sz="4400" dirty="0">
              <a:solidFill>
                <a:schemeClr val="bg1"/>
              </a:solidFill>
            </a:endParaRPr>
          </a:p>
        </p:txBody>
      </p:sp>
      <p:sp>
        <p:nvSpPr>
          <p:cNvPr id="3" name="Content Placeholder 2">
            <a:extLst>
              <a:ext uri="{FF2B5EF4-FFF2-40B4-BE49-F238E27FC236}">
                <a16:creationId xmlns:a16="http://schemas.microsoft.com/office/drawing/2014/main" id="{EECA271D-B4D4-4CAB-8E18-C0F5FDEB2DA5}"/>
              </a:ext>
            </a:extLst>
          </p:cNvPr>
          <p:cNvSpPr>
            <a:spLocks noGrp="1"/>
          </p:cNvSpPr>
          <p:nvPr>
            <p:ph idx="1"/>
          </p:nvPr>
        </p:nvSpPr>
        <p:spPr>
          <a:xfrm>
            <a:off x="5719864" y="437746"/>
            <a:ext cx="6353074" cy="6134504"/>
          </a:xfrm>
          <a:solidFill>
            <a:schemeClr val="accent1">
              <a:lumMod val="60000"/>
              <a:lumOff val="40000"/>
            </a:schemeClr>
          </a:solidFill>
        </p:spPr>
        <p:txBody>
          <a:bodyPr>
            <a:normAutofit/>
          </a:bodyPr>
          <a:lstStyle/>
          <a:p>
            <a:r>
              <a:rPr lang="en-US" sz="4000" dirty="0"/>
              <a:t>Chances of getting hired/ employed were 47% lower among Muslim women with hijab than not wearing the hijab                     </a:t>
            </a:r>
          </a:p>
          <a:p>
            <a:r>
              <a:rPr lang="en-US" sz="3600" dirty="0"/>
              <a:t>(RR = 0.53, 95% CI 0.48, 0.58). </a:t>
            </a:r>
          </a:p>
          <a:p>
            <a:r>
              <a:rPr lang="en-US" sz="4000" dirty="0"/>
              <a:t>4 study findings statistically significant </a:t>
            </a:r>
          </a:p>
          <a:p>
            <a:r>
              <a:rPr lang="en-US" sz="4000" dirty="0"/>
              <a:t>3 approached statistical significance (</a:t>
            </a:r>
            <a:r>
              <a:rPr lang="en-US" sz="4000" i="1" dirty="0"/>
              <a:t>p</a:t>
            </a:r>
            <a:r>
              <a:rPr lang="en-US" sz="4000" dirty="0"/>
              <a:t> &lt; .10).</a:t>
            </a:r>
          </a:p>
          <a:p>
            <a:endParaRPr lang="en-US" dirty="0"/>
          </a:p>
          <a:p>
            <a:pPr marL="0" indent="0">
              <a:buNone/>
            </a:pPr>
            <a:endParaRPr lang="en-CA" dirty="0"/>
          </a:p>
        </p:txBody>
      </p:sp>
      <p:pic>
        <p:nvPicPr>
          <p:cNvPr id="5" name="Picture 4">
            <a:extLst>
              <a:ext uri="{FF2B5EF4-FFF2-40B4-BE49-F238E27FC236}">
                <a16:creationId xmlns:a16="http://schemas.microsoft.com/office/drawing/2014/main" id="{D6128126-1C32-45D9-B61F-4D2536C4C175}"/>
              </a:ext>
            </a:extLst>
          </p:cNvPr>
          <p:cNvPicPr>
            <a:picLocks noChangeAspect="1"/>
          </p:cNvPicPr>
          <p:nvPr/>
        </p:nvPicPr>
        <p:blipFill rotWithShape="1">
          <a:blip r:embed="rId2"/>
          <a:srcRect l="3122" t="-2266" r="-3122"/>
          <a:stretch/>
        </p:blipFill>
        <p:spPr>
          <a:xfrm>
            <a:off x="454026" y="2101174"/>
            <a:ext cx="4881564" cy="4471075"/>
          </a:xfrm>
          <a:prstGeom prst="rect">
            <a:avLst/>
          </a:prstGeom>
        </p:spPr>
      </p:pic>
    </p:spTree>
    <p:extLst>
      <p:ext uri="{BB962C8B-B14F-4D97-AF65-F5344CB8AC3E}">
        <p14:creationId xmlns:p14="http://schemas.microsoft.com/office/powerpoint/2010/main" val="282080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1F41-E59D-40F5-9200-7EEBE69BD73E}"/>
              </a:ext>
            </a:extLst>
          </p:cNvPr>
          <p:cNvSpPr>
            <a:spLocks noGrp="1"/>
          </p:cNvSpPr>
          <p:nvPr>
            <p:ph type="title"/>
          </p:nvPr>
        </p:nvSpPr>
        <p:spPr>
          <a:xfrm>
            <a:off x="7090625" y="353506"/>
            <a:ext cx="4786312" cy="1484721"/>
          </a:xfrm>
          <a:solidFill>
            <a:srgbClr val="203864"/>
          </a:solidFill>
        </p:spPr>
        <p:txBody>
          <a:bodyPr anchor="ctr"/>
          <a:lstStyle/>
          <a:p>
            <a:pPr algn="ctr"/>
            <a:r>
              <a:rPr lang="en-CA" sz="4000" dirty="0">
                <a:solidFill>
                  <a:schemeClr val="bg1"/>
                </a:solidFill>
              </a:rPr>
              <a:t>Meta-Analytic Findings</a:t>
            </a:r>
            <a:endParaRPr lang="en-CA" dirty="0">
              <a:solidFill>
                <a:schemeClr val="bg1"/>
              </a:solidFill>
            </a:endParaRPr>
          </a:p>
        </p:txBody>
      </p:sp>
      <p:sp>
        <p:nvSpPr>
          <p:cNvPr id="3" name="Content Placeholder 2">
            <a:extLst>
              <a:ext uri="{FF2B5EF4-FFF2-40B4-BE49-F238E27FC236}">
                <a16:creationId xmlns:a16="http://schemas.microsoft.com/office/drawing/2014/main" id="{3FAF89D7-925D-45E4-AD30-D9C6916EBD6C}"/>
              </a:ext>
            </a:extLst>
          </p:cNvPr>
          <p:cNvSpPr>
            <a:spLocks noGrp="1"/>
          </p:cNvSpPr>
          <p:nvPr>
            <p:ph idx="1"/>
          </p:nvPr>
        </p:nvSpPr>
        <p:spPr>
          <a:xfrm>
            <a:off x="224689" y="353506"/>
            <a:ext cx="6279806" cy="6275893"/>
          </a:xfrm>
          <a:noFill/>
        </p:spPr>
        <p:txBody>
          <a:bodyPr>
            <a:normAutofit/>
          </a:bodyPr>
          <a:lstStyle/>
          <a:p>
            <a:r>
              <a:rPr lang="en-US" sz="4000" dirty="0"/>
              <a:t>Only one study characteristic, research design, significantly moderated study outcomes. </a:t>
            </a:r>
          </a:p>
          <a:p>
            <a:r>
              <a:rPr lang="en-US" sz="4000" dirty="0"/>
              <a:t>Hijab disadvantage was smaller among experiments</a:t>
            </a:r>
          </a:p>
          <a:p>
            <a:r>
              <a:rPr lang="en-US" dirty="0"/>
              <a:t>(RR = 0.60, 95% CI 0.54, 0.67) </a:t>
            </a:r>
            <a:r>
              <a:rPr lang="en-US" sz="4000" dirty="0"/>
              <a:t>than the surveys </a:t>
            </a:r>
          </a:p>
          <a:p>
            <a:r>
              <a:rPr lang="en-US" sz="2800" dirty="0"/>
              <a:t>(RR = 0.40, 95% CI 0.34, 0.47);                            </a:t>
            </a:r>
            <a:r>
              <a:rPr lang="en-US" sz="2800" i="1" dirty="0"/>
              <a:t>z</a:t>
            </a:r>
            <a:r>
              <a:rPr lang="en-US" sz="2800" dirty="0"/>
              <a:t> = 12.11, </a:t>
            </a:r>
            <a:r>
              <a:rPr lang="en-US" sz="2800" i="1" dirty="0"/>
              <a:t>p</a:t>
            </a:r>
            <a:r>
              <a:rPr lang="en-US" sz="2800" dirty="0"/>
              <a:t> &lt; .05.</a:t>
            </a:r>
          </a:p>
          <a:p>
            <a:pPr marL="0" indent="0">
              <a:buNone/>
            </a:pPr>
            <a:endParaRPr lang="en-CA" dirty="0"/>
          </a:p>
        </p:txBody>
      </p:sp>
      <p:pic>
        <p:nvPicPr>
          <p:cNvPr id="5" name="Picture 4">
            <a:extLst>
              <a:ext uri="{FF2B5EF4-FFF2-40B4-BE49-F238E27FC236}">
                <a16:creationId xmlns:a16="http://schemas.microsoft.com/office/drawing/2014/main" id="{88731893-F859-4EB4-88E9-682EC89829CD}"/>
              </a:ext>
            </a:extLst>
          </p:cNvPr>
          <p:cNvPicPr>
            <a:picLocks noChangeAspect="1"/>
          </p:cNvPicPr>
          <p:nvPr/>
        </p:nvPicPr>
        <p:blipFill>
          <a:blip r:embed="rId2"/>
          <a:stretch>
            <a:fillRect/>
          </a:stretch>
        </p:blipFill>
        <p:spPr>
          <a:xfrm>
            <a:off x="7090625" y="2161096"/>
            <a:ext cx="4786312" cy="4343398"/>
          </a:xfrm>
          <a:prstGeom prst="rect">
            <a:avLst/>
          </a:prstGeom>
        </p:spPr>
      </p:pic>
    </p:spTree>
    <p:extLst>
      <p:ext uri="{BB962C8B-B14F-4D97-AF65-F5344CB8AC3E}">
        <p14:creationId xmlns:p14="http://schemas.microsoft.com/office/powerpoint/2010/main" val="937560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C692F0-646B-472C-AEE6-2EEA47250C2F}"/>
              </a:ext>
            </a:extLst>
          </p:cNvPr>
          <p:cNvSpPr/>
          <p:nvPr/>
        </p:nvSpPr>
        <p:spPr>
          <a:xfrm>
            <a:off x="293815" y="223675"/>
            <a:ext cx="8946658" cy="4247614"/>
          </a:xfrm>
          <a:prstGeom prst="rect">
            <a:avLst/>
          </a:prstGeom>
          <a:solidFill>
            <a:srgbClr val="392448"/>
          </a:solidFill>
          <a:ln>
            <a:solidFill>
              <a:srgbClr val="392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2EC0FCD5-B99C-4431-8BA1-DC41E220019C}"/>
              </a:ext>
            </a:extLst>
          </p:cNvPr>
          <p:cNvSpPr/>
          <p:nvPr/>
        </p:nvSpPr>
        <p:spPr>
          <a:xfrm>
            <a:off x="247675" y="4739693"/>
            <a:ext cx="11681469" cy="1877811"/>
          </a:xfrm>
          <a:prstGeom prst="rect">
            <a:avLst/>
          </a:prstGeom>
          <a:solidFill>
            <a:srgbClr val="9166B2"/>
          </a:solidFill>
          <a:ln>
            <a:solidFill>
              <a:srgbClr val="9166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0" dirty="0">
                <a:latin typeface="Times New Roman" panose="02020603050405020304" pitchFamily="18" charset="0"/>
                <a:cs typeface="Times New Roman" panose="02020603050405020304" pitchFamily="18" charset="0"/>
              </a:rPr>
              <a:t>Conclusions	</a:t>
            </a:r>
          </a:p>
        </p:txBody>
      </p:sp>
      <p:sp>
        <p:nvSpPr>
          <p:cNvPr id="6" name="Rectangle 5">
            <a:extLst>
              <a:ext uri="{FF2B5EF4-FFF2-40B4-BE49-F238E27FC236}">
                <a16:creationId xmlns:a16="http://schemas.microsoft.com/office/drawing/2014/main" id="{6EA3A138-6D40-4C65-9C44-D439C11AA271}"/>
              </a:ext>
            </a:extLst>
          </p:cNvPr>
          <p:cNvSpPr/>
          <p:nvPr/>
        </p:nvSpPr>
        <p:spPr>
          <a:xfrm>
            <a:off x="9370502" y="240496"/>
            <a:ext cx="2573821" cy="2301368"/>
          </a:xfrm>
          <a:prstGeom prst="rect">
            <a:avLst/>
          </a:prstGeom>
          <a:solidFill>
            <a:srgbClr val="55366C"/>
          </a:solidFill>
          <a:ln>
            <a:solidFill>
              <a:srgbClr val="553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Graphic 6" descr="Newspaper">
            <a:extLst>
              <a:ext uri="{FF2B5EF4-FFF2-40B4-BE49-F238E27FC236}">
                <a16:creationId xmlns:a16="http://schemas.microsoft.com/office/drawing/2014/main" id="{794E82D2-48C4-429E-BBD4-F89AF23D68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4392" y="2508221"/>
            <a:ext cx="2231472" cy="2231472"/>
          </a:xfrm>
          <a:prstGeom prst="rect">
            <a:avLst/>
          </a:prstGeom>
        </p:spPr>
      </p:pic>
      <p:sp>
        <p:nvSpPr>
          <p:cNvPr id="8" name="Title 3">
            <a:extLst>
              <a:ext uri="{FF2B5EF4-FFF2-40B4-BE49-F238E27FC236}">
                <a16:creationId xmlns:a16="http://schemas.microsoft.com/office/drawing/2014/main" id="{4450AB47-F27B-4CC8-A64A-9A3184A6E6BB}"/>
              </a:ext>
            </a:extLst>
          </p:cNvPr>
          <p:cNvSpPr txBox="1">
            <a:spLocks/>
          </p:cNvSpPr>
          <p:nvPr/>
        </p:nvSpPr>
        <p:spPr>
          <a:xfrm>
            <a:off x="506136" y="528506"/>
            <a:ext cx="8319082" cy="3674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a:lstStyle>
          <a:p>
            <a:r>
              <a:rPr lang="en-CA" sz="7200" dirty="0">
                <a:solidFill>
                  <a:srgbClr val="FFFFFF"/>
                </a:solidFill>
                <a:latin typeface="Times New Roman" panose="02020603050405020304" pitchFamily="18" charset="0"/>
                <a:cs typeface="Times New Roman" panose="02020603050405020304" pitchFamily="18" charset="0"/>
              </a:rPr>
              <a:t>Discussion</a:t>
            </a:r>
          </a:p>
          <a:p>
            <a:r>
              <a:rPr lang="en-CA" sz="7200" dirty="0">
                <a:solidFill>
                  <a:srgbClr val="FFFFFF"/>
                </a:solidFill>
                <a:latin typeface="Times New Roman" panose="02020603050405020304" pitchFamily="18" charset="0"/>
                <a:cs typeface="Times New Roman" panose="02020603050405020304" pitchFamily="18" charset="0"/>
              </a:rPr>
              <a:t>&amp;</a:t>
            </a:r>
          </a:p>
          <a:p>
            <a:r>
              <a:rPr lang="en-CA" sz="7200" dirty="0">
                <a:solidFill>
                  <a:srgbClr val="FFFFFF"/>
                </a:solidFill>
                <a:latin typeface="Times New Roman" panose="02020603050405020304" pitchFamily="18" charset="0"/>
                <a:cs typeface="Times New Roman" panose="02020603050405020304" pitchFamily="18" charset="0"/>
              </a:rPr>
              <a:t>Implications</a:t>
            </a:r>
          </a:p>
          <a:p>
            <a:endParaRPr lang="en-CA" dirty="0">
              <a:solidFill>
                <a:srgbClr val="FFFFFF"/>
              </a:solidFill>
            </a:endParaRPr>
          </a:p>
        </p:txBody>
      </p:sp>
      <p:pic>
        <p:nvPicPr>
          <p:cNvPr id="9" name="Picture 2" descr="See the source image">
            <a:extLst>
              <a:ext uri="{FF2B5EF4-FFF2-40B4-BE49-F238E27FC236}">
                <a16:creationId xmlns:a16="http://schemas.microsoft.com/office/drawing/2014/main" id="{E9B7FB67-1CED-4259-8301-0CCDEB31B3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1871" y="382310"/>
            <a:ext cx="2053993" cy="205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08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166B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501B6F-2839-4F4F-BE89-1F2ADD684169}"/>
              </a:ext>
            </a:extLst>
          </p:cNvPr>
          <p:cNvSpPr>
            <a:spLocks noGrp="1"/>
          </p:cNvSpPr>
          <p:nvPr>
            <p:ph type="title"/>
          </p:nvPr>
        </p:nvSpPr>
        <p:spPr>
          <a:xfrm>
            <a:off x="321732" y="4571999"/>
            <a:ext cx="7058306" cy="1964265"/>
          </a:xfrm>
          <a:solidFill>
            <a:srgbClr val="322040"/>
          </a:solidFill>
        </p:spPr>
        <p:txBody>
          <a:bodyPr vert="horz" lIns="91440" tIns="45720" rIns="91440" bIns="45720" rtlCol="0" anchor="ctr">
            <a:normAutofit/>
          </a:bodyPr>
          <a:lstStyle/>
          <a:p>
            <a:pPr algn="ctr"/>
            <a:r>
              <a:rPr lang="en-US" sz="6000" dirty="0">
                <a:solidFill>
                  <a:srgbClr val="FFFFFF"/>
                </a:solidFill>
              </a:rPr>
              <a:t>To our knowledge </a:t>
            </a:r>
          </a:p>
        </p:txBody>
      </p:sp>
      <p:pic>
        <p:nvPicPr>
          <p:cNvPr id="5" name="Picture 4">
            <a:extLst>
              <a:ext uri="{FF2B5EF4-FFF2-40B4-BE49-F238E27FC236}">
                <a16:creationId xmlns:a16="http://schemas.microsoft.com/office/drawing/2014/main" id="{FCF4835E-0746-4752-9FBF-DC313475A27F}"/>
              </a:ext>
            </a:extLst>
          </p:cNvPr>
          <p:cNvPicPr>
            <a:picLocks noChangeAspect="1"/>
          </p:cNvPicPr>
          <p:nvPr/>
        </p:nvPicPr>
        <p:blipFill rotWithShape="1">
          <a:blip r:embed="rId2"/>
          <a:srcRect l="3767"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C1AA1BA-6CAC-4BE6-97FC-AE9D51662D98}"/>
              </a:ext>
            </a:extLst>
          </p:cNvPr>
          <p:cNvSpPr>
            <a:spLocks noGrp="1"/>
          </p:cNvSpPr>
          <p:nvPr>
            <p:ph idx="1"/>
          </p:nvPr>
        </p:nvSpPr>
        <p:spPr>
          <a:xfrm>
            <a:off x="7534655" y="321732"/>
            <a:ext cx="4329798" cy="6214534"/>
          </a:xfrm>
          <a:solidFill>
            <a:srgbClr val="9166B2"/>
          </a:solidFill>
        </p:spPr>
        <p:txBody>
          <a:bodyPr vert="horz" lIns="91440" tIns="45720" rIns="91440" bIns="45720" rtlCol="0" anchor="ctr">
            <a:normAutofit/>
          </a:bodyPr>
          <a:lstStyle/>
          <a:p>
            <a:pPr marL="0" indent="0">
              <a:buNone/>
            </a:pPr>
            <a:r>
              <a:rPr lang="en-US" sz="4000" dirty="0">
                <a:solidFill>
                  <a:srgbClr val="FFFFFF"/>
                </a:solidFill>
              </a:rPr>
              <a:t>This is the first synthetic study to specifically examine the influence of wearing the hijab among Muslim women seeking employment.</a:t>
            </a:r>
          </a:p>
          <a:p>
            <a:endParaRPr lang="en-US" sz="2000" dirty="0">
              <a:solidFill>
                <a:srgbClr val="FFFFFF"/>
              </a:solidFill>
              <a:latin typeface="+mn-lt"/>
              <a:cs typeface="+mn-cs"/>
            </a:endParaRPr>
          </a:p>
        </p:txBody>
      </p:sp>
    </p:spTree>
    <p:extLst>
      <p:ext uri="{BB962C8B-B14F-4D97-AF65-F5344CB8AC3E}">
        <p14:creationId xmlns:p14="http://schemas.microsoft.com/office/powerpoint/2010/main" val="179825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166B2"/>
        </a:solidFill>
        <a:effectLst/>
      </p:bgPr>
    </p:bg>
    <p:spTree>
      <p:nvGrpSpPr>
        <p:cNvPr id="1" name=""/>
        <p:cNvGrpSpPr/>
        <p:nvPr/>
      </p:nvGrpSpPr>
      <p:grpSpPr>
        <a:xfrm>
          <a:off x="0" y="0"/>
          <a:ext cx="0" cy="0"/>
          <a:chOff x="0" y="0"/>
          <a:chExt cx="0" cy="0"/>
        </a:xfrm>
      </p:grpSpPr>
      <p:pic>
        <p:nvPicPr>
          <p:cNvPr id="7" name="Picture 6" descr="A person wearing a red hat&#10;&#10;Description automatically generated">
            <a:extLst>
              <a:ext uri="{FF2B5EF4-FFF2-40B4-BE49-F238E27FC236}">
                <a16:creationId xmlns:a16="http://schemas.microsoft.com/office/drawing/2014/main" id="{D57E9DB2-5A6E-43B9-93D9-B55E8BBFE876}"/>
              </a:ext>
            </a:extLst>
          </p:cNvPr>
          <p:cNvPicPr>
            <a:picLocks noChangeAspect="1"/>
          </p:cNvPicPr>
          <p:nvPr/>
        </p:nvPicPr>
        <p:blipFill rotWithShape="1">
          <a:blip r:embed="rId2">
            <a:extLst>
              <a:ext uri="{28A0092B-C50C-407E-A947-70E740481C1C}">
                <a14:useLocalDpi xmlns:a14="http://schemas.microsoft.com/office/drawing/2010/main" val="0"/>
              </a:ext>
            </a:extLst>
          </a:blip>
          <a:srcRect l="11850" r="3872"/>
          <a:stretch/>
        </p:blipFill>
        <p:spPr>
          <a:xfrm>
            <a:off x="238764" y="2057400"/>
            <a:ext cx="4944424" cy="4564378"/>
          </a:xfrm>
          <a:prstGeom prst="rect">
            <a:avLst/>
          </a:prstGeom>
        </p:spPr>
      </p:pic>
      <p:sp>
        <p:nvSpPr>
          <p:cNvPr id="2" name="Title 1">
            <a:extLst>
              <a:ext uri="{FF2B5EF4-FFF2-40B4-BE49-F238E27FC236}">
                <a16:creationId xmlns:a16="http://schemas.microsoft.com/office/drawing/2014/main" id="{DDC25933-1A9A-4880-B593-5788A0B37F2A}"/>
              </a:ext>
            </a:extLst>
          </p:cNvPr>
          <p:cNvSpPr>
            <a:spLocks noGrp="1"/>
          </p:cNvSpPr>
          <p:nvPr>
            <p:ph type="title"/>
          </p:nvPr>
        </p:nvSpPr>
        <p:spPr>
          <a:xfrm>
            <a:off x="228600" y="457200"/>
            <a:ext cx="4954588" cy="1214438"/>
          </a:xfrm>
          <a:solidFill>
            <a:srgbClr val="322040"/>
          </a:solidFill>
        </p:spPr>
        <p:txBody>
          <a:bodyPr>
            <a:normAutofit fontScale="90000"/>
          </a:bodyPr>
          <a:lstStyle/>
          <a:p>
            <a:r>
              <a:rPr lang="en-CA" sz="4800" dirty="0">
                <a:solidFill>
                  <a:schemeClr val="bg1"/>
                </a:solidFill>
              </a:rPr>
              <a:t>Barriers to employment</a:t>
            </a:r>
          </a:p>
        </p:txBody>
      </p:sp>
      <p:sp>
        <p:nvSpPr>
          <p:cNvPr id="3" name="Content Placeholder 2">
            <a:extLst>
              <a:ext uri="{FF2B5EF4-FFF2-40B4-BE49-F238E27FC236}">
                <a16:creationId xmlns:a16="http://schemas.microsoft.com/office/drawing/2014/main" id="{D6EFD248-C776-4EDD-8A03-4A447AF76CA8}"/>
              </a:ext>
            </a:extLst>
          </p:cNvPr>
          <p:cNvSpPr>
            <a:spLocks noGrp="1"/>
          </p:cNvSpPr>
          <p:nvPr>
            <p:ph idx="1"/>
          </p:nvPr>
        </p:nvSpPr>
        <p:spPr>
          <a:xfrm>
            <a:off x="5329238" y="457200"/>
            <a:ext cx="6862762" cy="6400799"/>
          </a:xfrm>
          <a:solidFill>
            <a:srgbClr val="9166B2"/>
          </a:solidFill>
        </p:spPr>
        <p:txBody>
          <a:bodyPr/>
          <a:lstStyle/>
          <a:p>
            <a:r>
              <a:rPr lang="en-US" sz="4400" dirty="0"/>
              <a:t>Economic dependency on their spouses makes them vulnerable to</a:t>
            </a:r>
          </a:p>
          <a:p>
            <a:r>
              <a:rPr lang="en-US" sz="4400" dirty="0"/>
              <a:t>Economic abuse</a:t>
            </a:r>
          </a:p>
          <a:p>
            <a:r>
              <a:rPr lang="en-US" sz="4400" dirty="0"/>
              <a:t>Sexual/physical abuse</a:t>
            </a:r>
          </a:p>
          <a:p>
            <a:r>
              <a:rPr lang="en-US" sz="4400" dirty="0"/>
              <a:t>Anxiety </a:t>
            </a:r>
          </a:p>
          <a:p>
            <a:r>
              <a:rPr lang="en-US" sz="4400" dirty="0"/>
              <a:t>Depression </a:t>
            </a:r>
          </a:p>
          <a:p>
            <a:r>
              <a:rPr lang="en-US" sz="4400" dirty="0"/>
              <a:t>Post-traumatic stress disorder.</a:t>
            </a:r>
          </a:p>
          <a:p>
            <a:endParaRPr lang="en-CA" dirty="0"/>
          </a:p>
        </p:txBody>
      </p:sp>
      <p:sp>
        <p:nvSpPr>
          <p:cNvPr id="4" name="Text Placeholder 3">
            <a:extLst>
              <a:ext uri="{FF2B5EF4-FFF2-40B4-BE49-F238E27FC236}">
                <a16:creationId xmlns:a16="http://schemas.microsoft.com/office/drawing/2014/main" id="{2FD77A5B-D861-4957-A637-C5CC0D760E6A}"/>
              </a:ext>
            </a:extLst>
          </p:cNvPr>
          <p:cNvSpPr>
            <a:spLocks noGrp="1"/>
          </p:cNvSpPr>
          <p:nvPr>
            <p:ph type="body" sz="half" idx="2"/>
          </p:nvPr>
        </p:nvSpPr>
        <p:spPr>
          <a:xfrm>
            <a:off x="228600" y="2057400"/>
            <a:ext cx="4944424" cy="4475375"/>
          </a:xfrm>
        </p:spPr>
        <p:txBody>
          <a:bodyPr anchor="b">
            <a:normAutofit/>
          </a:bodyPr>
          <a:lstStyle/>
          <a:p>
            <a:pPr algn="r"/>
            <a:r>
              <a:rPr lang="en-CA" sz="3200" dirty="0"/>
              <a:t>I am done…</a:t>
            </a:r>
          </a:p>
        </p:txBody>
      </p:sp>
    </p:spTree>
    <p:extLst>
      <p:ext uri="{BB962C8B-B14F-4D97-AF65-F5344CB8AC3E}">
        <p14:creationId xmlns:p14="http://schemas.microsoft.com/office/powerpoint/2010/main" val="2312893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166B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C9F3-C836-4832-85DB-FE0924496761}"/>
              </a:ext>
            </a:extLst>
          </p:cNvPr>
          <p:cNvSpPr>
            <a:spLocks noGrp="1"/>
          </p:cNvSpPr>
          <p:nvPr>
            <p:ph type="title"/>
          </p:nvPr>
        </p:nvSpPr>
        <p:spPr>
          <a:xfrm>
            <a:off x="7246069" y="373537"/>
            <a:ext cx="4629149" cy="1600200"/>
          </a:xfrm>
          <a:solidFill>
            <a:srgbClr val="322040"/>
          </a:solidFill>
        </p:spPr>
        <p:txBody>
          <a:bodyPr anchor="ctr">
            <a:noAutofit/>
          </a:bodyPr>
          <a:lstStyle/>
          <a:p>
            <a:pPr algn="ctr"/>
            <a:r>
              <a:rPr lang="en-CA" sz="4000" dirty="0">
                <a:solidFill>
                  <a:schemeClr val="bg1"/>
                </a:solidFill>
              </a:rPr>
              <a:t>Practice and Policy Implications</a:t>
            </a:r>
          </a:p>
        </p:txBody>
      </p:sp>
      <p:sp>
        <p:nvSpPr>
          <p:cNvPr id="3" name="Content Placeholder 2">
            <a:extLst>
              <a:ext uri="{FF2B5EF4-FFF2-40B4-BE49-F238E27FC236}">
                <a16:creationId xmlns:a16="http://schemas.microsoft.com/office/drawing/2014/main" id="{FA9A836B-948B-4879-A772-1246946465B5}"/>
              </a:ext>
            </a:extLst>
          </p:cNvPr>
          <p:cNvSpPr>
            <a:spLocks noGrp="1"/>
          </p:cNvSpPr>
          <p:nvPr>
            <p:ph idx="1"/>
          </p:nvPr>
        </p:nvSpPr>
        <p:spPr>
          <a:xfrm>
            <a:off x="235671" y="490194"/>
            <a:ext cx="5860330" cy="6070862"/>
          </a:xfrm>
          <a:noFill/>
        </p:spPr>
        <p:txBody>
          <a:bodyPr>
            <a:normAutofit/>
          </a:bodyPr>
          <a:lstStyle/>
          <a:p>
            <a:r>
              <a:rPr lang="en-US" sz="3600" dirty="0"/>
              <a:t>Social workers/mental health professionals should learn how Muslim women feels for Hijab. People assumes, </a:t>
            </a:r>
          </a:p>
          <a:p>
            <a:pPr marL="0" indent="0">
              <a:buNone/>
            </a:pPr>
            <a:endParaRPr lang="en-US" sz="3600" dirty="0"/>
          </a:p>
          <a:p>
            <a:r>
              <a:rPr lang="en-US" sz="4000" dirty="0"/>
              <a:t>Hijab makes them</a:t>
            </a:r>
          </a:p>
          <a:p>
            <a:r>
              <a:rPr lang="en-US" sz="4000" dirty="0"/>
              <a:t>oppressed</a:t>
            </a:r>
          </a:p>
          <a:p>
            <a:r>
              <a:rPr lang="en-US" sz="4000" dirty="0"/>
              <a:t>vulnerable</a:t>
            </a:r>
          </a:p>
          <a:p>
            <a:r>
              <a:rPr lang="en-US" sz="4000" dirty="0"/>
              <a:t>It’s a reason of male dominance</a:t>
            </a:r>
          </a:p>
        </p:txBody>
      </p:sp>
      <p:pic>
        <p:nvPicPr>
          <p:cNvPr id="6" name="Picture 4" descr="See the source image">
            <a:extLst>
              <a:ext uri="{FF2B5EF4-FFF2-40B4-BE49-F238E27FC236}">
                <a16:creationId xmlns:a16="http://schemas.microsoft.com/office/drawing/2014/main" id="{64431B52-D1D6-4808-8193-CC8F13504D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6" t="-611" r="34435" b="7937"/>
          <a:stretch/>
        </p:blipFill>
        <p:spPr bwMode="auto">
          <a:xfrm>
            <a:off x="7246068" y="2194973"/>
            <a:ext cx="4629149" cy="428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32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166B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D671-56DB-464C-8913-9F5967B9384B}"/>
              </a:ext>
            </a:extLst>
          </p:cNvPr>
          <p:cNvSpPr>
            <a:spLocks noGrp="1"/>
          </p:cNvSpPr>
          <p:nvPr>
            <p:ph type="title"/>
          </p:nvPr>
        </p:nvSpPr>
        <p:spPr>
          <a:xfrm>
            <a:off x="239205" y="263951"/>
            <a:ext cx="4700588" cy="1357314"/>
          </a:xfrm>
          <a:solidFill>
            <a:srgbClr val="322040"/>
          </a:solidFill>
        </p:spPr>
        <p:txBody>
          <a:bodyPr anchor="ctr">
            <a:normAutofit/>
          </a:bodyPr>
          <a:lstStyle/>
          <a:p>
            <a:pPr algn="ctr"/>
            <a:r>
              <a:rPr lang="en-CA" sz="6600" dirty="0">
                <a:solidFill>
                  <a:schemeClr val="bg1"/>
                </a:solidFill>
              </a:rPr>
              <a:t>Reality</a:t>
            </a:r>
          </a:p>
        </p:txBody>
      </p:sp>
      <p:sp>
        <p:nvSpPr>
          <p:cNvPr id="3" name="Content Placeholder 2">
            <a:extLst>
              <a:ext uri="{FF2B5EF4-FFF2-40B4-BE49-F238E27FC236}">
                <a16:creationId xmlns:a16="http://schemas.microsoft.com/office/drawing/2014/main" id="{82C5843D-F80C-4E1F-B296-BB919750F38D}"/>
              </a:ext>
            </a:extLst>
          </p:cNvPr>
          <p:cNvSpPr>
            <a:spLocks noGrp="1"/>
          </p:cNvSpPr>
          <p:nvPr>
            <p:ph idx="1"/>
          </p:nvPr>
        </p:nvSpPr>
        <p:spPr>
          <a:xfrm>
            <a:off x="5561814" y="263951"/>
            <a:ext cx="6496836" cy="6330098"/>
          </a:xfrm>
          <a:solidFill>
            <a:srgbClr val="9166B2"/>
          </a:solidFill>
        </p:spPr>
        <p:txBody>
          <a:bodyPr anchor="ctr"/>
          <a:lstStyle/>
          <a:p>
            <a:pPr marL="0" indent="0">
              <a:buNone/>
            </a:pPr>
            <a:r>
              <a:rPr lang="en-US" sz="3600" dirty="0"/>
              <a:t>Cross-validating qualitative and quantitative studies of Muslim women in the contemporary west reported that many feel empowered in wearing the hijab.</a:t>
            </a:r>
          </a:p>
          <a:p>
            <a:pPr marL="0" indent="0">
              <a:buNone/>
            </a:pPr>
            <a:r>
              <a:rPr lang="en-US" sz="3600" dirty="0"/>
              <a:t> </a:t>
            </a:r>
          </a:p>
          <a:p>
            <a:pPr marL="0" indent="0">
              <a:buNone/>
            </a:pPr>
            <a:r>
              <a:rPr lang="en-US" sz="3600" dirty="0"/>
              <a:t>It may even provide them with some measure of protection against depression </a:t>
            </a:r>
            <a:r>
              <a:rPr lang="en-US" sz="2800" dirty="0"/>
              <a:t>(Hodge et al., 2017).</a:t>
            </a:r>
          </a:p>
          <a:p>
            <a:pPr marL="0" indent="0">
              <a:buNone/>
            </a:pPr>
            <a:endParaRPr lang="en-CA" dirty="0"/>
          </a:p>
        </p:txBody>
      </p:sp>
      <p:pic>
        <p:nvPicPr>
          <p:cNvPr id="5" name="Picture 4">
            <a:extLst>
              <a:ext uri="{FF2B5EF4-FFF2-40B4-BE49-F238E27FC236}">
                <a16:creationId xmlns:a16="http://schemas.microsoft.com/office/drawing/2014/main" id="{43DE9A0E-AF29-41EA-B867-B19380ACEAD3}"/>
              </a:ext>
            </a:extLst>
          </p:cNvPr>
          <p:cNvPicPr>
            <a:picLocks noChangeAspect="1"/>
          </p:cNvPicPr>
          <p:nvPr/>
        </p:nvPicPr>
        <p:blipFill>
          <a:blip r:embed="rId2"/>
          <a:stretch>
            <a:fillRect/>
          </a:stretch>
        </p:blipFill>
        <p:spPr>
          <a:xfrm>
            <a:off x="239205" y="1793451"/>
            <a:ext cx="4700588" cy="4800598"/>
          </a:xfrm>
          <a:prstGeom prst="rect">
            <a:avLst/>
          </a:prstGeom>
        </p:spPr>
      </p:pic>
    </p:spTree>
    <p:extLst>
      <p:ext uri="{BB962C8B-B14F-4D97-AF65-F5344CB8AC3E}">
        <p14:creationId xmlns:p14="http://schemas.microsoft.com/office/powerpoint/2010/main" val="1350039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a:extLst>
              <a:ext uri="{FF2B5EF4-FFF2-40B4-BE49-F238E27FC236}">
                <a16:creationId xmlns:a16="http://schemas.microsoft.com/office/drawing/2014/main" id="{DF5C9E83-842F-404D-9CB3-2D62FDDB6B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38" t="229" b="-1"/>
          <a:stretch/>
        </p:blipFill>
        <p:spPr bwMode="auto">
          <a:xfrm flipH="1">
            <a:off x="4796669" y="-31669"/>
            <a:ext cx="7409896" cy="6921328"/>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a:extLst>
              <a:ext uri="{FF2B5EF4-FFF2-40B4-BE49-F238E27FC236}">
                <a16:creationId xmlns:a16="http://schemas.microsoft.com/office/drawing/2014/main" id="{F10269BC-9518-40FE-840A-79B7B3C3E7D8}"/>
              </a:ext>
            </a:extLst>
          </p:cNvPr>
          <p:cNvSpPr/>
          <p:nvPr/>
        </p:nvSpPr>
        <p:spPr>
          <a:xfrm>
            <a:off x="4674638" y="-1"/>
            <a:ext cx="3741394" cy="6889660"/>
          </a:xfrm>
          <a:prstGeom prst="triangle">
            <a:avLst/>
          </a:prstGeom>
          <a:solidFill>
            <a:srgbClr val="FF8BA1"/>
          </a:solidFill>
          <a:ln>
            <a:solidFill>
              <a:srgbClr val="FF8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A92351F5-EBC3-452D-945A-CF1B20ABBEA2}"/>
              </a:ext>
            </a:extLst>
          </p:cNvPr>
          <p:cNvSpPr/>
          <p:nvPr/>
        </p:nvSpPr>
        <p:spPr>
          <a:xfrm>
            <a:off x="8888" y="-39606"/>
            <a:ext cx="6540759" cy="6858001"/>
          </a:xfrm>
          <a:prstGeom prst="rect">
            <a:avLst/>
          </a:prstGeom>
          <a:solidFill>
            <a:srgbClr val="FF8BA1"/>
          </a:solidFill>
          <a:ln>
            <a:solidFill>
              <a:srgbClr val="FF8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Isosceles Triangle 35">
            <a:extLst>
              <a:ext uri="{FF2B5EF4-FFF2-40B4-BE49-F238E27FC236}">
                <a16:creationId xmlns:a16="http://schemas.microsoft.com/office/drawing/2014/main" id="{5CC128AC-5F65-49B6-9A4D-920E01DE99A1}"/>
              </a:ext>
            </a:extLst>
          </p:cNvPr>
          <p:cNvSpPr/>
          <p:nvPr/>
        </p:nvSpPr>
        <p:spPr>
          <a:xfrm>
            <a:off x="3773010" y="-39606"/>
            <a:ext cx="3935524" cy="6960933"/>
          </a:xfrm>
          <a:prstGeom prst="triangle">
            <a:avLst/>
          </a:prstGeom>
          <a:solidFill>
            <a:srgbClr val="6C0015"/>
          </a:solidFill>
          <a:ln>
            <a:solidFill>
              <a:srgbClr val="6C0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766AED03-BE97-4430-9D08-D2FCE7F9C469}"/>
              </a:ext>
            </a:extLst>
          </p:cNvPr>
          <p:cNvSpPr/>
          <p:nvPr/>
        </p:nvSpPr>
        <p:spPr>
          <a:xfrm>
            <a:off x="0" y="-22798"/>
            <a:ext cx="5728828" cy="6937209"/>
          </a:xfrm>
          <a:prstGeom prst="rect">
            <a:avLst/>
          </a:prstGeom>
          <a:solidFill>
            <a:srgbClr val="6C0015"/>
          </a:solidFill>
          <a:ln>
            <a:solidFill>
              <a:srgbClr val="6C0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Title 1">
            <a:extLst>
              <a:ext uri="{FF2B5EF4-FFF2-40B4-BE49-F238E27FC236}">
                <a16:creationId xmlns:a16="http://schemas.microsoft.com/office/drawing/2014/main" id="{1ED38BE9-59B7-494D-834E-87CAED85280F}"/>
              </a:ext>
            </a:extLst>
          </p:cNvPr>
          <p:cNvSpPr txBox="1">
            <a:spLocks/>
          </p:cNvSpPr>
          <p:nvPr/>
        </p:nvSpPr>
        <p:spPr>
          <a:xfrm>
            <a:off x="155510" y="130629"/>
            <a:ext cx="5517502" cy="1325563"/>
          </a:xfrm>
          <a:prstGeom prst="rect">
            <a:avLst/>
          </a:prstGeom>
          <a:no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n-CA" sz="5400" b="1" dirty="0">
                <a:solidFill>
                  <a:schemeClr val="bg1"/>
                </a:solidFill>
              </a:rPr>
              <a:t>The Numbers</a:t>
            </a:r>
          </a:p>
        </p:txBody>
      </p:sp>
      <p:sp>
        <p:nvSpPr>
          <p:cNvPr id="43" name="Content Placeholder 2">
            <a:extLst>
              <a:ext uri="{FF2B5EF4-FFF2-40B4-BE49-F238E27FC236}">
                <a16:creationId xmlns:a16="http://schemas.microsoft.com/office/drawing/2014/main" id="{31717E4E-2846-4D7F-8375-C6D811203934}"/>
              </a:ext>
            </a:extLst>
          </p:cNvPr>
          <p:cNvSpPr txBox="1">
            <a:spLocks/>
          </p:cNvSpPr>
          <p:nvPr/>
        </p:nvSpPr>
        <p:spPr>
          <a:xfrm>
            <a:off x="155510" y="1821318"/>
            <a:ext cx="5517502" cy="48059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3600" dirty="0">
                <a:solidFill>
                  <a:schemeClr val="bg1"/>
                </a:solidFill>
              </a:rPr>
              <a:t>There are over 1 million Muslims in Canada (Statistics Canada, 2017).</a:t>
            </a:r>
          </a:p>
          <a:p>
            <a:pPr marL="0" indent="0" algn="ctr">
              <a:buNone/>
            </a:pPr>
            <a:endParaRPr lang="en-CA" sz="3600" dirty="0">
              <a:solidFill>
                <a:schemeClr val="bg1"/>
              </a:solidFill>
            </a:endParaRPr>
          </a:p>
          <a:p>
            <a:pPr marL="0" indent="0" algn="ctr">
              <a:buNone/>
            </a:pPr>
            <a:r>
              <a:rPr lang="en-CA" sz="3600" dirty="0">
                <a:solidFill>
                  <a:schemeClr val="bg1"/>
                </a:solidFill>
              </a:rPr>
              <a:t>Forty-two percent reported experiencing discrimination in the past five years </a:t>
            </a:r>
          </a:p>
          <a:p>
            <a:pPr marL="0" indent="0" algn="ctr">
              <a:buNone/>
            </a:pPr>
            <a:r>
              <a:rPr lang="en-CA" sz="3600" dirty="0">
                <a:solidFill>
                  <a:schemeClr val="bg1"/>
                </a:solidFill>
              </a:rPr>
              <a:t>(Khan, 2018).</a:t>
            </a:r>
          </a:p>
          <a:p>
            <a:pPr marL="0" indent="0" algn="ctr">
              <a:buNone/>
            </a:pPr>
            <a:endParaRPr lang="en-CA" dirty="0"/>
          </a:p>
        </p:txBody>
      </p:sp>
    </p:spTree>
    <p:extLst>
      <p:ext uri="{BB962C8B-B14F-4D97-AF65-F5344CB8AC3E}">
        <p14:creationId xmlns:p14="http://schemas.microsoft.com/office/powerpoint/2010/main" val="3952762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166B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30387-6232-4055-B15A-FC81EEFEB9CE}"/>
              </a:ext>
            </a:extLst>
          </p:cNvPr>
          <p:cNvSpPr>
            <a:spLocks noGrp="1"/>
          </p:cNvSpPr>
          <p:nvPr>
            <p:ph type="title"/>
          </p:nvPr>
        </p:nvSpPr>
        <p:spPr>
          <a:xfrm>
            <a:off x="257174" y="803325"/>
            <a:ext cx="6215063" cy="1325563"/>
          </a:xfrm>
          <a:solidFill>
            <a:srgbClr val="322040"/>
          </a:solidFill>
        </p:spPr>
        <p:txBody>
          <a:bodyPr vert="horz" lIns="91440" tIns="45720" rIns="91440" bIns="45720" rtlCol="0" anchor="ctr">
            <a:normAutofit/>
          </a:bodyPr>
          <a:lstStyle/>
          <a:p>
            <a:r>
              <a:rPr lang="en-US" sz="6600" dirty="0"/>
              <a:t>Suggestion</a:t>
            </a:r>
          </a:p>
        </p:txBody>
      </p:sp>
      <p:sp>
        <p:nvSpPr>
          <p:cNvPr id="4" name="Text Placeholder 3">
            <a:extLst>
              <a:ext uri="{FF2B5EF4-FFF2-40B4-BE49-F238E27FC236}">
                <a16:creationId xmlns:a16="http://schemas.microsoft.com/office/drawing/2014/main" id="{87E2B9B3-16EA-42E5-88A8-7A0882ED172C}"/>
              </a:ext>
            </a:extLst>
          </p:cNvPr>
          <p:cNvSpPr>
            <a:spLocks noGrp="1"/>
          </p:cNvSpPr>
          <p:nvPr>
            <p:ph type="body" sz="half" idx="2"/>
          </p:nvPr>
        </p:nvSpPr>
        <p:spPr>
          <a:xfrm>
            <a:off x="257175" y="2279018"/>
            <a:ext cx="6215063" cy="4421820"/>
          </a:xfrm>
          <a:solidFill>
            <a:srgbClr val="9166B2"/>
          </a:solidFill>
        </p:spPr>
        <p:txBody>
          <a:bodyPr vert="horz" lIns="91440" tIns="45720" rIns="91440" bIns="45720" rtlCol="0" anchor="t">
            <a:normAutofit fontScale="92500"/>
          </a:bodyPr>
          <a:lstStyle/>
          <a:p>
            <a:r>
              <a:rPr lang="en-US" sz="6000" dirty="0"/>
              <a:t>Muslim feminist and Muslim feminists' framework is crucial for Muslim clients. </a:t>
            </a:r>
          </a:p>
          <a:p>
            <a:pPr indent="-228600">
              <a:buFont typeface="Arial" panose="020B0604020202020204" pitchFamily="34" charset="0"/>
              <a:buChar char="•"/>
            </a:pPr>
            <a:endParaRPr lang="en-US" sz="1800" dirty="0">
              <a:latin typeface="+mn-lt"/>
              <a:cs typeface="+mn-cs"/>
            </a:endParaRPr>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6" descr="A person wearing a white shirt and black hair&#10;&#10;Description automatically generated">
            <a:extLst>
              <a:ext uri="{FF2B5EF4-FFF2-40B4-BE49-F238E27FC236}">
                <a16:creationId xmlns:a16="http://schemas.microsoft.com/office/drawing/2014/main" id="{148C96D1-30FB-45AA-BD1D-BA694BC5F1A4}"/>
              </a:ext>
            </a:extLst>
          </p:cNvPr>
          <p:cNvPicPr>
            <a:picLocks noGrp="1" noChangeAspect="1"/>
          </p:cNvPicPr>
          <p:nvPr>
            <p:ph idx="1"/>
          </p:nvPr>
        </p:nvPicPr>
        <p:blipFill rotWithShape="1">
          <a:blip r:embed="rId2"/>
          <a:srcRect l="1158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9632377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166B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5E280-3658-48F6-83FD-06FFC21142C3}"/>
              </a:ext>
            </a:extLst>
          </p:cNvPr>
          <p:cNvSpPr>
            <a:spLocks noGrp="1"/>
          </p:cNvSpPr>
          <p:nvPr>
            <p:ph type="title"/>
          </p:nvPr>
        </p:nvSpPr>
        <p:spPr>
          <a:xfrm>
            <a:off x="200025" y="457200"/>
            <a:ext cx="4814887" cy="1600200"/>
          </a:xfrm>
          <a:solidFill>
            <a:srgbClr val="322040"/>
          </a:solidFill>
        </p:spPr>
        <p:txBody>
          <a:bodyPr>
            <a:normAutofit/>
          </a:bodyPr>
          <a:lstStyle/>
          <a:p>
            <a:pPr algn="ctr"/>
            <a:r>
              <a:rPr lang="en-CA" sz="6000" dirty="0">
                <a:solidFill>
                  <a:schemeClr val="bg1"/>
                </a:solidFill>
              </a:rPr>
              <a:t>Limitations</a:t>
            </a:r>
          </a:p>
        </p:txBody>
      </p:sp>
      <p:sp>
        <p:nvSpPr>
          <p:cNvPr id="3" name="Content Placeholder 2">
            <a:extLst>
              <a:ext uri="{FF2B5EF4-FFF2-40B4-BE49-F238E27FC236}">
                <a16:creationId xmlns:a16="http://schemas.microsoft.com/office/drawing/2014/main" id="{AE62BFAA-2C4D-48C6-9919-F50D0AB4FE3E}"/>
              </a:ext>
            </a:extLst>
          </p:cNvPr>
          <p:cNvSpPr>
            <a:spLocks noGrp="1"/>
          </p:cNvSpPr>
          <p:nvPr>
            <p:ph idx="1"/>
          </p:nvPr>
        </p:nvSpPr>
        <p:spPr>
          <a:xfrm>
            <a:off x="5183188" y="457200"/>
            <a:ext cx="6808786" cy="6157911"/>
          </a:xfrm>
          <a:solidFill>
            <a:srgbClr val="9166B2"/>
          </a:solidFill>
        </p:spPr>
        <p:txBody>
          <a:bodyPr>
            <a:normAutofit/>
          </a:bodyPr>
          <a:lstStyle/>
          <a:p>
            <a:r>
              <a:rPr lang="en-US" sz="4800" dirty="0"/>
              <a:t>First, the data is from USA and Germany, it glaringly omitted any studies in Canada</a:t>
            </a:r>
          </a:p>
          <a:p>
            <a:pPr marL="0" indent="0">
              <a:buNone/>
            </a:pPr>
            <a:endParaRPr lang="en-US" sz="4800" dirty="0"/>
          </a:p>
          <a:p>
            <a:r>
              <a:rPr lang="en-US" sz="4800" dirty="0"/>
              <a:t>Second, it primarily relied on relatively small surveys and experiments.</a:t>
            </a:r>
          </a:p>
          <a:p>
            <a:pPr marL="0" indent="0">
              <a:buNone/>
            </a:pPr>
            <a:endParaRPr lang="en-US" dirty="0"/>
          </a:p>
          <a:p>
            <a:pPr marL="0" indent="0">
              <a:buNone/>
            </a:pPr>
            <a:endParaRPr lang="en-CA" dirty="0"/>
          </a:p>
        </p:txBody>
      </p:sp>
      <p:pic>
        <p:nvPicPr>
          <p:cNvPr id="5" name="Picture 4">
            <a:extLst>
              <a:ext uri="{FF2B5EF4-FFF2-40B4-BE49-F238E27FC236}">
                <a16:creationId xmlns:a16="http://schemas.microsoft.com/office/drawing/2014/main" id="{090A20C3-6AD6-4413-9CFF-C3C0D32210FF}"/>
              </a:ext>
            </a:extLst>
          </p:cNvPr>
          <p:cNvPicPr>
            <a:picLocks noChangeAspect="1"/>
          </p:cNvPicPr>
          <p:nvPr/>
        </p:nvPicPr>
        <p:blipFill>
          <a:blip r:embed="rId2"/>
          <a:stretch>
            <a:fillRect/>
          </a:stretch>
        </p:blipFill>
        <p:spPr>
          <a:xfrm>
            <a:off x="200025" y="2185987"/>
            <a:ext cx="4814887" cy="4429123"/>
          </a:xfrm>
          <a:prstGeom prst="rect">
            <a:avLst/>
          </a:prstGeom>
        </p:spPr>
      </p:pic>
      <p:sp>
        <p:nvSpPr>
          <p:cNvPr id="4" name="Text Placeholder 3">
            <a:extLst>
              <a:ext uri="{FF2B5EF4-FFF2-40B4-BE49-F238E27FC236}">
                <a16:creationId xmlns:a16="http://schemas.microsoft.com/office/drawing/2014/main" id="{9C0D5918-BF1D-4292-8EE4-59C8901B1F2A}"/>
              </a:ext>
            </a:extLst>
          </p:cNvPr>
          <p:cNvSpPr>
            <a:spLocks noGrp="1"/>
          </p:cNvSpPr>
          <p:nvPr>
            <p:ph type="body" sz="half" idx="2"/>
          </p:nvPr>
        </p:nvSpPr>
        <p:spPr>
          <a:xfrm>
            <a:off x="200026" y="2185987"/>
            <a:ext cx="4814886" cy="4429125"/>
          </a:xfrm>
        </p:spPr>
        <p:txBody>
          <a:bodyPr>
            <a:normAutofit/>
          </a:bodyPr>
          <a:lstStyle/>
          <a:p>
            <a:r>
              <a:rPr lang="en-CA" sz="3200" dirty="0"/>
              <a:t>More study needed….</a:t>
            </a:r>
          </a:p>
        </p:txBody>
      </p:sp>
    </p:spTree>
    <p:extLst>
      <p:ext uri="{BB962C8B-B14F-4D97-AF65-F5344CB8AC3E}">
        <p14:creationId xmlns:p14="http://schemas.microsoft.com/office/powerpoint/2010/main" val="2682592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166B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C3A6-9979-49C2-85C6-8CF495CA4996}"/>
              </a:ext>
            </a:extLst>
          </p:cNvPr>
          <p:cNvSpPr>
            <a:spLocks noGrp="1"/>
          </p:cNvSpPr>
          <p:nvPr>
            <p:ph type="title"/>
          </p:nvPr>
        </p:nvSpPr>
        <p:spPr>
          <a:xfrm>
            <a:off x="762001" y="803325"/>
            <a:ext cx="5314536" cy="1325563"/>
          </a:xfrm>
        </p:spPr>
        <p:txBody>
          <a:bodyPr>
            <a:normAutofit/>
          </a:bodyPr>
          <a:lstStyle/>
          <a:p>
            <a:r>
              <a:rPr lang="en-CA" dirty="0">
                <a:solidFill>
                  <a:schemeClr val="bg1"/>
                </a:solidFill>
              </a:rPr>
              <a:t>Conclusions</a:t>
            </a:r>
          </a:p>
        </p:txBody>
      </p:sp>
      <p:sp>
        <p:nvSpPr>
          <p:cNvPr id="3" name="Content Placeholder 2">
            <a:extLst>
              <a:ext uri="{FF2B5EF4-FFF2-40B4-BE49-F238E27FC236}">
                <a16:creationId xmlns:a16="http://schemas.microsoft.com/office/drawing/2014/main" id="{710D0888-74CE-4363-9E7A-B3E8EA429432}"/>
              </a:ext>
            </a:extLst>
          </p:cNvPr>
          <p:cNvSpPr>
            <a:spLocks noGrp="1"/>
          </p:cNvSpPr>
          <p:nvPr>
            <p:ph idx="1"/>
          </p:nvPr>
        </p:nvSpPr>
        <p:spPr>
          <a:xfrm>
            <a:off x="587300" y="2128888"/>
            <a:ext cx="5609219" cy="4203818"/>
          </a:xfrm>
        </p:spPr>
        <p:txBody>
          <a:bodyPr anchor="t">
            <a:normAutofit/>
          </a:bodyPr>
          <a:lstStyle/>
          <a:p>
            <a:pPr marL="0" indent="0">
              <a:buNone/>
            </a:pPr>
            <a:endParaRPr lang="en-US" dirty="0">
              <a:solidFill>
                <a:schemeClr val="bg1"/>
              </a:solidFill>
            </a:endParaRPr>
          </a:p>
          <a:p>
            <a:pPr marL="0" indent="0">
              <a:buNone/>
            </a:pPr>
            <a:r>
              <a:rPr lang="en-US" dirty="0">
                <a:solidFill>
                  <a:schemeClr val="bg1"/>
                </a:solidFill>
              </a:rPr>
              <a:t>Millions of Muslim women in the west likely experienced such employment discrimination over the past generations and will suffer over the next generation if policy status quos are retained and not examined the relative risks or protections of diverse national, regional and local policies.</a:t>
            </a:r>
          </a:p>
          <a:p>
            <a:endParaRPr lang="en-CA" sz="1800" dirty="0"/>
          </a:p>
        </p:txBody>
      </p:sp>
      <p:sp>
        <p:nvSpPr>
          <p:cNvPr id="33" name="Freeform: Shape 3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C171666-1BD2-4412-9317-0317B14EA5C9}"/>
              </a:ext>
            </a:extLst>
          </p:cNvPr>
          <p:cNvPicPr>
            <a:picLocks noChangeAspect="1"/>
          </p:cNvPicPr>
          <p:nvPr/>
        </p:nvPicPr>
        <p:blipFill rotWithShape="1">
          <a:blip r:embed="rId2"/>
          <a:srcRect r="4247"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82356880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166B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8E3B-589F-4D7F-BA13-F67FCEC7AFA6}"/>
              </a:ext>
            </a:extLst>
          </p:cNvPr>
          <p:cNvSpPr>
            <a:spLocks noGrp="1"/>
          </p:cNvSpPr>
          <p:nvPr>
            <p:ph type="title"/>
          </p:nvPr>
        </p:nvSpPr>
        <p:spPr>
          <a:xfrm>
            <a:off x="230626" y="251703"/>
            <a:ext cx="4895850" cy="985838"/>
          </a:xfrm>
          <a:solidFill>
            <a:srgbClr val="322040"/>
          </a:solidFill>
        </p:spPr>
        <p:txBody>
          <a:bodyPr anchor="ctr">
            <a:normAutofit/>
          </a:bodyPr>
          <a:lstStyle/>
          <a:p>
            <a:pPr algn="ctr"/>
            <a:r>
              <a:rPr lang="en-US" sz="2700" dirty="0">
                <a:solidFill>
                  <a:schemeClr val="bg1"/>
                </a:solidFill>
              </a:rPr>
              <a:t>No conflicts of interest were declared.</a:t>
            </a:r>
            <a:endParaRPr lang="en-CA" dirty="0">
              <a:solidFill>
                <a:schemeClr val="bg1"/>
              </a:solidFill>
            </a:endParaRPr>
          </a:p>
        </p:txBody>
      </p:sp>
      <p:sp>
        <p:nvSpPr>
          <p:cNvPr id="3" name="Content Placeholder 2">
            <a:extLst>
              <a:ext uri="{FF2B5EF4-FFF2-40B4-BE49-F238E27FC236}">
                <a16:creationId xmlns:a16="http://schemas.microsoft.com/office/drawing/2014/main" id="{FE6151B2-29BE-4B93-8FF4-99CEDC9A4DE5}"/>
              </a:ext>
            </a:extLst>
          </p:cNvPr>
          <p:cNvSpPr>
            <a:spLocks noGrp="1"/>
          </p:cNvSpPr>
          <p:nvPr>
            <p:ph idx="1"/>
          </p:nvPr>
        </p:nvSpPr>
        <p:spPr>
          <a:xfrm>
            <a:off x="5389122" y="107005"/>
            <a:ext cx="6669528" cy="6402016"/>
          </a:xfrm>
          <a:solidFill>
            <a:srgbClr val="9166B2"/>
          </a:solidFill>
        </p:spPr>
        <p:txBody>
          <a:bodyPr>
            <a:normAutofit fontScale="77500" lnSpcReduction="20000"/>
          </a:bodyPr>
          <a:lstStyle/>
          <a:p>
            <a:pPr marL="0" indent="0">
              <a:buNone/>
            </a:pPr>
            <a:endParaRPr lang="en-US" dirty="0"/>
          </a:p>
          <a:p>
            <a:pPr marL="0" indent="0">
              <a:buNone/>
            </a:pPr>
            <a:r>
              <a:rPr lang="en-US" dirty="0"/>
              <a:t>Conference presentation:</a:t>
            </a:r>
          </a:p>
          <a:p>
            <a:pPr marL="0" indent="0">
              <a:buNone/>
            </a:pPr>
            <a:r>
              <a:rPr lang="en-US" dirty="0"/>
              <a:t>Ahmed, S., &amp; Gorey, K. M. (April, 2020). Employment discrimination faced by Muslim women wearing the hijab: Exploratory meta-analysis. </a:t>
            </a:r>
          </a:p>
          <a:p>
            <a:pPr marL="0" indent="0">
              <a:buNone/>
            </a:pPr>
            <a:r>
              <a:rPr lang="en-US" dirty="0"/>
              <a:t>Paper accepted for presentation at the 6th annual UWill Discover undergraduate research conference at the University of Windsor, ON (Conference canceled).</a:t>
            </a:r>
          </a:p>
          <a:p>
            <a:pPr marL="0" indent="0">
              <a:buNone/>
            </a:pPr>
            <a:endParaRPr lang="en-US" dirty="0"/>
          </a:p>
          <a:p>
            <a:pPr marL="0" indent="0">
              <a:buNone/>
            </a:pPr>
            <a:r>
              <a:rPr lang="en-US" dirty="0"/>
              <a:t>Manuscript status:</a:t>
            </a:r>
          </a:p>
          <a:p>
            <a:pPr marL="0" indent="0">
              <a:buNone/>
            </a:pPr>
            <a:r>
              <a:rPr lang="en-US" dirty="0"/>
              <a:t>Journal of Ethnic &amp; Cultural Diversity in Social Work, in review</a:t>
            </a:r>
          </a:p>
          <a:p>
            <a:pPr marL="0" indent="0">
              <a:buNone/>
            </a:pPr>
            <a:endParaRPr lang="en-US" dirty="0"/>
          </a:p>
          <a:p>
            <a:pPr marL="0" indent="0">
              <a:buNone/>
            </a:pPr>
            <a:r>
              <a:rPr lang="en-US" dirty="0"/>
              <a:t>Acknowledgements:</a:t>
            </a:r>
          </a:p>
          <a:p>
            <a:pPr marL="0" indent="0">
              <a:buNone/>
            </a:pPr>
            <a:r>
              <a:rPr lang="en-US" dirty="0"/>
              <a:t>We are grateful for the library science support of Sharon Munro, Leddy Library, University of Windsor. </a:t>
            </a:r>
          </a:p>
          <a:p>
            <a:pPr marL="0" indent="0">
              <a:buNone/>
            </a:pPr>
            <a:endParaRPr lang="en-CA" dirty="0"/>
          </a:p>
        </p:txBody>
      </p:sp>
      <p:pic>
        <p:nvPicPr>
          <p:cNvPr id="6" name="Picture 5">
            <a:extLst>
              <a:ext uri="{FF2B5EF4-FFF2-40B4-BE49-F238E27FC236}">
                <a16:creationId xmlns:a16="http://schemas.microsoft.com/office/drawing/2014/main" id="{1BE36F82-6657-4851-9259-6C247181EC6C}"/>
              </a:ext>
            </a:extLst>
          </p:cNvPr>
          <p:cNvPicPr>
            <a:picLocks noChangeAspect="1"/>
          </p:cNvPicPr>
          <p:nvPr/>
        </p:nvPicPr>
        <p:blipFill>
          <a:blip r:embed="rId2"/>
          <a:stretch>
            <a:fillRect/>
          </a:stretch>
        </p:blipFill>
        <p:spPr>
          <a:xfrm>
            <a:off x="230626" y="1591385"/>
            <a:ext cx="4895851" cy="5014912"/>
          </a:xfrm>
          <a:prstGeom prst="rect">
            <a:avLst/>
          </a:prstGeom>
        </p:spPr>
      </p:pic>
    </p:spTree>
    <p:extLst>
      <p:ext uri="{BB962C8B-B14F-4D97-AF65-F5344CB8AC3E}">
        <p14:creationId xmlns:p14="http://schemas.microsoft.com/office/powerpoint/2010/main" val="1441930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See the source image">
            <a:extLst>
              <a:ext uri="{FF2B5EF4-FFF2-40B4-BE49-F238E27FC236}">
                <a16:creationId xmlns:a16="http://schemas.microsoft.com/office/drawing/2014/main" id="{EC436552-755E-406F-82FB-D0700A96939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426" b="1125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90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id="{2630DEAC-102C-4680-B661-C3B7E8827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6"/>
            <a:ext cx="10295262" cy="6858026"/>
          </a:xfrm>
          <a:prstGeom prst="rect">
            <a:avLst/>
          </a:prstGeom>
          <a:noFill/>
          <a:extLst>
            <a:ext uri="{909E8E84-426E-40DD-AFC4-6F175D3DCCD1}">
              <a14:hiddenFill xmlns:a14="http://schemas.microsoft.com/office/drawing/2010/main">
                <a:solidFill>
                  <a:srgbClr val="FFFFFF"/>
                </a:solidFill>
              </a14:hiddenFill>
            </a:ext>
          </a:extLst>
        </p:spPr>
      </p:pic>
      <p:sp>
        <p:nvSpPr>
          <p:cNvPr id="11" name="Isosceles Triangle 10">
            <a:extLst>
              <a:ext uri="{FF2B5EF4-FFF2-40B4-BE49-F238E27FC236}">
                <a16:creationId xmlns:a16="http://schemas.microsoft.com/office/drawing/2014/main" id="{5EE8DC0C-66E4-4F20-9A68-16258B6099B5}"/>
              </a:ext>
            </a:extLst>
          </p:cNvPr>
          <p:cNvSpPr/>
          <p:nvPr/>
        </p:nvSpPr>
        <p:spPr>
          <a:xfrm>
            <a:off x="3848764" y="1"/>
            <a:ext cx="3741575" cy="6858000"/>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Isosceles Triangle 5">
            <a:extLst>
              <a:ext uri="{FF2B5EF4-FFF2-40B4-BE49-F238E27FC236}">
                <a16:creationId xmlns:a16="http://schemas.microsoft.com/office/drawing/2014/main" id="{F10269BC-9518-40FE-840A-79B7B3C3E7D8}"/>
              </a:ext>
            </a:extLst>
          </p:cNvPr>
          <p:cNvSpPr/>
          <p:nvPr/>
        </p:nvSpPr>
        <p:spPr>
          <a:xfrm>
            <a:off x="4674637" y="-1"/>
            <a:ext cx="3741575" cy="6857999"/>
          </a:xfrm>
          <a:prstGeom prst="triangle">
            <a:avLst/>
          </a:prstGeom>
          <a:solidFill>
            <a:srgbClr val="B89BCD"/>
          </a:solidFill>
          <a:ln>
            <a:solidFill>
              <a:srgbClr val="B89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A92351F5-EBC3-452D-945A-CF1B20ABBEA2}"/>
              </a:ext>
            </a:extLst>
          </p:cNvPr>
          <p:cNvSpPr/>
          <p:nvPr/>
        </p:nvSpPr>
        <p:spPr>
          <a:xfrm>
            <a:off x="5719552" y="0"/>
            <a:ext cx="6540759" cy="685800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Isosceles Triangle 35">
            <a:extLst>
              <a:ext uri="{FF2B5EF4-FFF2-40B4-BE49-F238E27FC236}">
                <a16:creationId xmlns:a16="http://schemas.microsoft.com/office/drawing/2014/main" id="{5CC128AC-5F65-49B6-9A4D-920E01DE99A1}"/>
              </a:ext>
            </a:extLst>
          </p:cNvPr>
          <p:cNvSpPr/>
          <p:nvPr/>
        </p:nvSpPr>
        <p:spPr>
          <a:xfrm>
            <a:off x="4641866" y="1"/>
            <a:ext cx="3741575" cy="6857999"/>
          </a:xfrm>
          <a:prstGeom prst="triangle">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766AED03-BE97-4430-9D08-D2FCE7F9C469}"/>
              </a:ext>
            </a:extLst>
          </p:cNvPr>
          <p:cNvSpPr/>
          <p:nvPr/>
        </p:nvSpPr>
        <p:spPr>
          <a:xfrm>
            <a:off x="6512654" y="-26"/>
            <a:ext cx="5747657" cy="685800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a:extLst>
              <a:ext uri="{FF2B5EF4-FFF2-40B4-BE49-F238E27FC236}">
                <a16:creationId xmlns:a16="http://schemas.microsoft.com/office/drawing/2014/main" id="{83A082C6-85DB-4E4E-A943-D063F1998680}"/>
              </a:ext>
            </a:extLst>
          </p:cNvPr>
          <p:cNvSpPr>
            <a:spLocks noGrp="1"/>
          </p:cNvSpPr>
          <p:nvPr>
            <p:ph type="title"/>
          </p:nvPr>
        </p:nvSpPr>
        <p:spPr>
          <a:xfrm>
            <a:off x="6512654" y="335902"/>
            <a:ext cx="5747656" cy="1354786"/>
          </a:xfrm>
        </p:spPr>
        <p:txBody>
          <a:bodyPr>
            <a:normAutofit fontScale="90000"/>
          </a:bodyPr>
          <a:lstStyle/>
          <a:p>
            <a:pPr algn="ctr"/>
            <a:r>
              <a:rPr lang="en-CA" sz="5400" b="1" dirty="0">
                <a:solidFill>
                  <a:schemeClr val="bg1"/>
                </a:solidFill>
              </a:rPr>
              <a:t>The Numbers,</a:t>
            </a:r>
            <a:br>
              <a:rPr lang="en-CA" sz="5400" b="1" dirty="0">
                <a:solidFill>
                  <a:schemeClr val="bg1"/>
                </a:solidFill>
              </a:rPr>
            </a:br>
            <a:r>
              <a:rPr lang="en-CA" sz="5400" b="1" dirty="0">
                <a:solidFill>
                  <a:schemeClr val="bg1"/>
                </a:solidFill>
              </a:rPr>
              <a:t>The People</a:t>
            </a:r>
          </a:p>
        </p:txBody>
      </p:sp>
      <p:sp>
        <p:nvSpPr>
          <p:cNvPr id="7" name="Content Placeholder 6">
            <a:extLst>
              <a:ext uri="{FF2B5EF4-FFF2-40B4-BE49-F238E27FC236}">
                <a16:creationId xmlns:a16="http://schemas.microsoft.com/office/drawing/2014/main" id="{8E3388FB-041F-41B6-B603-E1DA959573A9}"/>
              </a:ext>
            </a:extLst>
          </p:cNvPr>
          <p:cNvSpPr>
            <a:spLocks noGrp="1"/>
          </p:cNvSpPr>
          <p:nvPr>
            <p:ph idx="1"/>
          </p:nvPr>
        </p:nvSpPr>
        <p:spPr>
          <a:xfrm>
            <a:off x="6512654" y="2248677"/>
            <a:ext cx="5178603" cy="3928285"/>
          </a:xfrm>
        </p:spPr>
        <p:txBody>
          <a:bodyPr>
            <a:normAutofit/>
          </a:bodyPr>
          <a:lstStyle/>
          <a:p>
            <a:pPr marL="0" indent="0" algn="ctr">
              <a:buNone/>
            </a:pPr>
            <a:r>
              <a:rPr lang="en-CA" sz="3600" dirty="0">
                <a:solidFill>
                  <a:schemeClr val="bg1"/>
                </a:solidFill>
              </a:rPr>
              <a:t>This meta-analysis estimated that Muslim women wearing the hijab are 40% less likely to be employed than otherwise similar Muslim women not wearing the hijab.</a:t>
            </a:r>
          </a:p>
          <a:p>
            <a:pPr marL="0" indent="0" algn="ctr">
              <a:buNone/>
            </a:pPr>
            <a:endParaRPr lang="en-CA" dirty="0">
              <a:solidFill>
                <a:schemeClr val="bg1"/>
              </a:solidFill>
            </a:endParaRPr>
          </a:p>
        </p:txBody>
      </p:sp>
      <p:sp>
        <p:nvSpPr>
          <p:cNvPr id="16" name="Content Placeholder 2">
            <a:extLst>
              <a:ext uri="{FF2B5EF4-FFF2-40B4-BE49-F238E27FC236}">
                <a16:creationId xmlns:a16="http://schemas.microsoft.com/office/drawing/2014/main" id="{EE105536-9F5F-4FE2-A8B0-93113C01CB57}"/>
              </a:ext>
            </a:extLst>
          </p:cNvPr>
          <p:cNvSpPr txBox="1">
            <a:spLocks/>
          </p:cNvSpPr>
          <p:nvPr/>
        </p:nvSpPr>
        <p:spPr>
          <a:xfrm>
            <a:off x="409778" y="687117"/>
            <a:ext cx="2724150" cy="554831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CA" dirty="0"/>
          </a:p>
        </p:txBody>
      </p:sp>
    </p:spTree>
    <p:extLst>
      <p:ext uri="{BB962C8B-B14F-4D97-AF65-F5344CB8AC3E}">
        <p14:creationId xmlns:p14="http://schemas.microsoft.com/office/powerpoint/2010/main" val="4215816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9B71CE-EAFD-4944-BEB5-71835758ED85}"/>
              </a:ext>
            </a:extLst>
          </p:cNvPr>
          <p:cNvSpPr>
            <a:spLocks noGrp="1"/>
          </p:cNvSpPr>
          <p:nvPr>
            <p:ph type="ctrTitle"/>
          </p:nvPr>
        </p:nvSpPr>
        <p:spPr>
          <a:xfrm>
            <a:off x="248356" y="382137"/>
            <a:ext cx="4120443" cy="2552132"/>
          </a:xfrm>
          <a:noFill/>
        </p:spPr>
        <p:txBody>
          <a:bodyPr>
            <a:normAutofit/>
          </a:bodyPr>
          <a:lstStyle/>
          <a:p>
            <a:pPr algn="l"/>
            <a:r>
              <a:rPr lang="en-US" sz="4800" dirty="0">
                <a:solidFill>
                  <a:schemeClr val="bg1"/>
                </a:solidFill>
              </a:rPr>
              <a:t>Hijab and Employment Discrimination</a:t>
            </a:r>
            <a:endParaRPr lang="en-CA" sz="4800" dirty="0">
              <a:solidFill>
                <a:schemeClr val="bg1"/>
              </a:solidFill>
            </a:endParaRPr>
          </a:p>
        </p:txBody>
      </p:sp>
      <p:sp>
        <p:nvSpPr>
          <p:cNvPr id="3" name="Subtitle 2">
            <a:extLst>
              <a:ext uri="{FF2B5EF4-FFF2-40B4-BE49-F238E27FC236}">
                <a16:creationId xmlns:a16="http://schemas.microsoft.com/office/drawing/2014/main" id="{1260F9A3-E27F-4194-BC1F-7DECBBA9BC95}"/>
              </a:ext>
            </a:extLst>
          </p:cNvPr>
          <p:cNvSpPr>
            <a:spLocks noGrp="1"/>
          </p:cNvSpPr>
          <p:nvPr>
            <p:ph type="subTitle" idx="1"/>
          </p:nvPr>
        </p:nvSpPr>
        <p:spPr>
          <a:xfrm>
            <a:off x="248356" y="3316406"/>
            <a:ext cx="3780135" cy="2901514"/>
          </a:xfrm>
          <a:noFill/>
        </p:spPr>
        <p:txBody>
          <a:bodyPr>
            <a:normAutofit/>
          </a:bodyPr>
          <a:lstStyle/>
          <a:p>
            <a:pPr algn="l"/>
            <a:r>
              <a:rPr lang="en-CA" sz="2600" dirty="0">
                <a:solidFill>
                  <a:schemeClr val="bg1"/>
                </a:solidFill>
              </a:rPr>
              <a:t>Authors: Sofia Ahmed and Kevin M. Gorey</a:t>
            </a:r>
          </a:p>
          <a:p>
            <a:pPr algn="l"/>
            <a:endParaRPr lang="en-CA" sz="2000" dirty="0">
              <a:solidFill>
                <a:schemeClr val="bg1"/>
              </a:solidFill>
            </a:endParaRPr>
          </a:p>
          <a:p>
            <a:pPr algn="l"/>
            <a:r>
              <a:rPr lang="en-CA" sz="2000" dirty="0">
                <a:solidFill>
                  <a:schemeClr val="bg1"/>
                </a:solidFill>
              </a:rPr>
              <a:t>Present by</a:t>
            </a:r>
          </a:p>
          <a:p>
            <a:pPr algn="l"/>
            <a:r>
              <a:rPr lang="en-CA" sz="3200" dirty="0">
                <a:solidFill>
                  <a:schemeClr val="bg1"/>
                </a:solidFill>
              </a:rPr>
              <a:t>Sofia Ahmed</a:t>
            </a:r>
          </a:p>
        </p:txBody>
      </p:sp>
      <p:pic>
        <p:nvPicPr>
          <p:cNvPr id="1026" name="Picture 2" descr="See the source image">
            <a:extLst>
              <a:ext uri="{FF2B5EF4-FFF2-40B4-BE49-F238E27FC236}">
                <a16:creationId xmlns:a16="http://schemas.microsoft.com/office/drawing/2014/main" id="{FACE4309-4DCE-4BA4-9203-5E499AAA26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633" b="-1"/>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63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B16C-4ADF-4CC9-875A-396B2D386B54}"/>
              </a:ext>
            </a:extLst>
          </p:cNvPr>
          <p:cNvSpPr>
            <a:spLocks noGrp="1"/>
          </p:cNvSpPr>
          <p:nvPr>
            <p:ph type="title"/>
          </p:nvPr>
        </p:nvSpPr>
        <p:spPr>
          <a:xfrm>
            <a:off x="121298" y="149291"/>
            <a:ext cx="4217438" cy="6578080"/>
          </a:xfrm>
          <a:solidFill>
            <a:schemeClr val="tx1"/>
          </a:solidFill>
          <a:ln>
            <a:solidFill>
              <a:schemeClr val="tx1">
                <a:lumMod val="95000"/>
                <a:lumOff val="5000"/>
              </a:schemeClr>
            </a:solidFill>
          </a:ln>
        </p:spPr>
        <p:txBody>
          <a:bodyPr/>
          <a:lstStyle/>
          <a:p>
            <a:pPr algn="ctr"/>
            <a:r>
              <a:rPr lang="en-CA" sz="6000" dirty="0">
                <a:solidFill>
                  <a:schemeClr val="bg1"/>
                </a:solidFill>
              </a:rPr>
              <a:t>Outline</a:t>
            </a:r>
            <a:endParaRPr lang="en-CA" dirty="0">
              <a:solidFill>
                <a:schemeClr val="bg1"/>
              </a:solidFill>
            </a:endParaRPr>
          </a:p>
        </p:txBody>
      </p:sp>
      <p:sp>
        <p:nvSpPr>
          <p:cNvPr id="4" name="Rectangle 3">
            <a:extLst>
              <a:ext uri="{FF2B5EF4-FFF2-40B4-BE49-F238E27FC236}">
                <a16:creationId xmlns:a16="http://schemas.microsoft.com/office/drawing/2014/main" id="{96E7812E-F85F-4083-A91A-69B6AFB4221D}"/>
              </a:ext>
            </a:extLst>
          </p:cNvPr>
          <p:cNvSpPr/>
          <p:nvPr/>
        </p:nvSpPr>
        <p:spPr>
          <a:xfrm>
            <a:off x="195942" y="233265"/>
            <a:ext cx="4068147" cy="641946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BE845E6E-A617-44B8-9D92-06E4D2E4B5EB}"/>
              </a:ext>
            </a:extLst>
          </p:cNvPr>
          <p:cNvSpPr/>
          <p:nvPr/>
        </p:nvSpPr>
        <p:spPr>
          <a:xfrm>
            <a:off x="289249" y="335901"/>
            <a:ext cx="3853543" cy="619552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Rounded Corners 5">
            <a:extLst>
              <a:ext uri="{FF2B5EF4-FFF2-40B4-BE49-F238E27FC236}">
                <a16:creationId xmlns:a16="http://schemas.microsoft.com/office/drawing/2014/main" id="{84AF0606-3071-467D-8B41-E2C16DE12DDB}"/>
              </a:ext>
            </a:extLst>
          </p:cNvPr>
          <p:cNvSpPr/>
          <p:nvPr/>
        </p:nvSpPr>
        <p:spPr>
          <a:xfrm>
            <a:off x="4581327" y="2431687"/>
            <a:ext cx="7342088" cy="1994626"/>
          </a:xfrm>
          <a:prstGeom prst="roundRect">
            <a:avLst/>
          </a:prstGeom>
          <a:solidFill>
            <a:srgbClr val="1C2740"/>
          </a:solidFill>
          <a:ln>
            <a:solidFill>
              <a:srgbClr val="1C2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latin typeface="Times New Roman" panose="02020603050405020304" pitchFamily="18" charset="0"/>
                <a:cs typeface="Times New Roman" panose="02020603050405020304" pitchFamily="18" charset="0"/>
              </a:rPr>
              <a:t>Methods</a:t>
            </a:r>
          </a:p>
        </p:txBody>
      </p:sp>
      <p:sp>
        <p:nvSpPr>
          <p:cNvPr id="8" name="Rectangle: Rounded Corners 7">
            <a:extLst>
              <a:ext uri="{FF2B5EF4-FFF2-40B4-BE49-F238E27FC236}">
                <a16:creationId xmlns:a16="http://schemas.microsoft.com/office/drawing/2014/main" id="{D73501F1-A36E-4723-8197-8043DB75C8C1}"/>
              </a:ext>
            </a:extLst>
          </p:cNvPr>
          <p:cNvSpPr/>
          <p:nvPr/>
        </p:nvSpPr>
        <p:spPr>
          <a:xfrm>
            <a:off x="4581326" y="4732745"/>
            <a:ext cx="7414732" cy="1994625"/>
          </a:xfrm>
          <a:prstGeom prst="roundRect">
            <a:avLst/>
          </a:prstGeom>
          <a:solidFill>
            <a:srgbClr val="322040"/>
          </a:solidFill>
          <a:ln>
            <a:solidFill>
              <a:srgbClr val="322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latin typeface="Times New Roman" panose="02020603050405020304" pitchFamily="18" charset="0"/>
                <a:cs typeface="Times New Roman" panose="02020603050405020304" pitchFamily="18" charset="0"/>
              </a:rPr>
              <a:t>Discussion &amp;</a:t>
            </a:r>
          </a:p>
          <a:p>
            <a:pPr algn="ctr"/>
            <a:r>
              <a:rPr lang="en-CA" sz="5400" dirty="0">
                <a:latin typeface="Times New Roman" panose="02020603050405020304" pitchFamily="18" charset="0"/>
                <a:cs typeface="Times New Roman" panose="02020603050405020304" pitchFamily="18" charset="0"/>
              </a:rPr>
              <a:t>Implications</a:t>
            </a:r>
            <a:r>
              <a:rPr lang="en-CA" sz="3200" dirty="0">
                <a:latin typeface="Times New Roman" panose="02020603050405020304" pitchFamily="18" charset="0"/>
                <a:cs typeface="Times New Roman" panose="02020603050405020304" pitchFamily="18" charset="0"/>
              </a:rPr>
              <a:t> </a:t>
            </a:r>
          </a:p>
        </p:txBody>
      </p:sp>
      <p:sp>
        <p:nvSpPr>
          <p:cNvPr id="7" name="Rectangle: Rounded Corners 6">
            <a:extLst>
              <a:ext uri="{FF2B5EF4-FFF2-40B4-BE49-F238E27FC236}">
                <a16:creationId xmlns:a16="http://schemas.microsoft.com/office/drawing/2014/main" id="{44695BC8-5B40-4848-94E5-ACA84767FF34}"/>
              </a:ext>
            </a:extLst>
          </p:cNvPr>
          <p:cNvSpPr/>
          <p:nvPr/>
        </p:nvSpPr>
        <p:spPr>
          <a:xfrm>
            <a:off x="4581327" y="149292"/>
            <a:ext cx="7414731" cy="1994625"/>
          </a:xfrm>
          <a:prstGeom prst="roundRect">
            <a:avLst/>
          </a:prstGeom>
          <a:solidFill>
            <a:srgbClr val="183425"/>
          </a:solidFill>
          <a:ln>
            <a:solidFill>
              <a:srgbClr val="1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a:latin typeface="Times New Roman" panose="02020603050405020304" pitchFamily="18" charset="0"/>
                <a:cs typeface="Times New Roman" panose="02020603050405020304" pitchFamily="18" charset="0"/>
              </a:rPr>
              <a:t>Background</a:t>
            </a:r>
          </a:p>
        </p:txBody>
      </p:sp>
    </p:spTree>
    <p:extLst>
      <p:ext uri="{BB962C8B-B14F-4D97-AF65-F5344CB8AC3E}">
        <p14:creationId xmlns:p14="http://schemas.microsoft.com/office/powerpoint/2010/main" val="313584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C692F0-646B-472C-AEE6-2EEA47250C2F}"/>
              </a:ext>
            </a:extLst>
          </p:cNvPr>
          <p:cNvSpPr/>
          <p:nvPr/>
        </p:nvSpPr>
        <p:spPr>
          <a:xfrm>
            <a:off x="247676" y="227244"/>
            <a:ext cx="8946658" cy="4247614"/>
          </a:xfrm>
          <a:prstGeom prst="rect">
            <a:avLst/>
          </a:prstGeom>
          <a:solidFill>
            <a:srgbClr val="255139"/>
          </a:solidFill>
          <a:ln>
            <a:solidFill>
              <a:srgbClr val="255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2EC0FCD5-B99C-4431-8BA1-DC41E220019C}"/>
              </a:ext>
            </a:extLst>
          </p:cNvPr>
          <p:cNvSpPr/>
          <p:nvPr/>
        </p:nvSpPr>
        <p:spPr>
          <a:xfrm>
            <a:off x="247675" y="4739693"/>
            <a:ext cx="11681469" cy="1877811"/>
          </a:xfrm>
          <a:prstGeom prst="rect">
            <a:avLst/>
          </a:prstGeom>
          <a:solidFill>
            <a:srgbClr val="90CCAB"/>
          </a:solidFill>
          <a:ln>
            <a:solidFill>
              <a:srgbClr val="90C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7200" dirty="0">
                <a:solidFill>
                  <a:srgbClr val="152D20"/>
                </a:solidFill>
                <a:latin typeface="Times New Roman" panose="02020603050405020304" pitchFamily="18" charset="0"/>
                <a:cs typeface="Times New Roman" panose="02020603050405020304" pitchFamily="18" charset="0"/>
              </a:rPr>
              <a:t>Hypothesis</a:t>
            </a:r>
            <a:r>
              <a:rPr lang="en-CA" sz="4800" dirty="0">
                <a:solidFill>
                  <a:srgbClr val="152D20"/>
                </a:solidFill>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6EA3A138-6D40-4C65-9C44-D439C11AA271}"/>
              </a:ext>
            </a:extLst>
          </p:cNvPr>
          <p:cNvSpPr/>
          <p:nvPr/>
        </p:nvSpPr>
        <p:spPr>
          <a:xfrm>
            <a:off x="9370502" y="240496"/>
            <a:ext cx="2573821" cy="2301368"/>
          </a:xfrm>
          <a:prstGeom prst="rect">
            <a:avLst/>
          </a:prstGeom>
          <a:solidFill>
            <a:srgbClr val="336F4E"/>
          </a:solidFill>
          <a:ln>
            <a:solidFill>
              <a:srgbClr val="336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Graphic 6" descr="Newspaper">
            <a:extLst>
              <a:ext uri="{FF2B5EF4-FFF2-40B4-BE49-F238E27FC236}">
                <a16:creationId xmlns:a16="http://schemas.microsoft.com/office/drawing/2014/main" id="{794E82D2-48C4-429E-BBD4-F89AF23D68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4392" y="2508221"/>
            <a:ext cx="2231472" cy="2231472"/>
          </a:xfrm>
          <a:prstGeom prst="rect">
            <a:avLst/>
          </a:prstGeom>
        </p:spPr>
      </p:pic>
      <p:sp>
        <p:nvSpPr>
          <p:cNvPr id="8" name="Title 3">
            <a:extLst>
              <a:ext uri="{FF2B5EF4-FFF2-40B4-BE49-F238E27FC236}">
                <a16:creationId xmlns:a16="http://schemas.microsoft.com/office/drawing/2014/main" id="{4450AB47-F27B-4CC8-A64A-9A3184A6E6BB}"/>
              </a:ext>
            </a:extLst>
          </p:cNvPr>
          <p:cNvSpPr txBox="1">
            <a:spLocks/>
          </p:cNvSpPr>
          <p:nvPr/>
        </p:nvSpPr>
        <p:spPr>
          <a:xfrm>
            <a:off x="506136" y="528506"/>
            <a:ext cx="8319082" cy="3674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a:lstStyle>
          <a:p>
            <a:r>
              <a:rPr lang="en-CA" sz="6600" b="1" dirty="0">
                <a:solidFill>
                  <a:srgbClr val="FFFFFF"/>
                </a:solidFill>
                <a:latin typeface="Times New Roman" panose="02020603050405020304" pitchFamily="18" charset="0"/>
                <a:cs typeface="Times New Roman" panose="02020603050405020304" pitchFamily="18" charset="0"/>
              </a:rPr>
              <a:t>Background</a:t>
            </a:r>
          </a:p>
        </p:txBody>
      </p:sp>
    </p:spTree>
    <p:extLst>
      <p:ext uri="{BB962C8B-B14F-4D97-AF65-F5344CB8AC3E}">
        <p14:creationId xmlns:p14="http://schemas.microsoft.com/office/powerpoint/2010/main" val="149276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0CCA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82D14-6561-4177-8C36-D294026CAC74}"/>
              </a:ext>
            </a:extLst>
          </p:cNvPr>
          <p:cNvSpPr>
            <a:spLocks noGrp="1"/>
          </p:cNvSpPr>
          <p:nvPr>
            <p:ph idx="1"/>
          </p:nvPr>
        </p:nvSpPr>
        <p:spPr>
          <a:xfrm>
            <a:off x="609599" y="1628088"/>
            <a:ext cx="4980495" cy="5112077"/>
          </a:xfrm>
          <a:solidFill>
            <a:srgbClr val="C6E4D4"/>
          </a:solidFill>
          <a:ln w="28575">
            <a:solidFill>
              <a:srgbClr val="173123"/>
            </a:solidFill>
          </a:ln>
        </p:spPr>
        <p:txBody>
          <a:bodyPr anchor="ctr">
            <a:normAutofit/>
          </a:bodyPr>
          <a:lstStyle/>
          <a:p>
            <a:pPr marL="0" indent="0" algn="ctr">
              <a:buNone/>
            </a:pPr>
            <a:r>
              <a:rPr lang="en-US" sz="3200" dirty="0"/>
              <a:t>Muslim women can be in ‘triple to quadruple jeopardy’ of experiencing discrimination in employment and in other important structures of society. </a:t>
            </a:r>
          </a:p>
        </p:txBody>
      </p:sp>
      <p:sp>
        <p:nvSpPr>
          <p:cNvPr id="4" name="Rectangle: Rounded Corners 3">
            <a:extLst>
              <a:ext uri="{FF2B5EF4-FFF2-40B4-BE49-F238E27FC236}">
                <a16:creationId xmlns:a16="http://schemas.microsoft.com/office/drawing/2014/main" id="{9ACFCEC7-2960-466A-B59A-A23441197ABA}"/>
              </a:ext>
            </a:extLst>
          </p:cNvPr>
          <p:cNvSpPr/>
          <p:nvPr/>
        </p:nvSpPr>
        <p:spPr>
          <a:xfrm>
            <a:off x="609600" y="176587"/>
            <a:ext cx="10883900" cy="1273176"/>
          </a:xfrm>
          <a:prstGeom prst="roundRect">
            <a:avLst/>
          </a:prstGeom>
          <a:solidFill>
            <a:srgbClr val="173123"/>
          </a:solidFill>
          <a:ln>
            <a:solidFill>
              <a:srgbClr val="173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latin typeface="Times New Roman" panose="02020603050405020304" pitchFamily="18" charset="0"/>
                <a:cs typeface="Times New Roman" panose="02020603050405020304" pitchFamily="18" charset="0"/>
              </a:rPr>
              <a:t>Intersecting Oppression</a:t>
            </a:r>
          </a:p>
        </p:txBody>
      </p:sp>
      <p:sp>
        <p:nvSpPr>
          <p:cNvPr id="2" name="Rectangle 1">
            <a:extLst>
              <a:ext uri="{FF2B5EF4-FFF2-40B4-BE49-F238E27FC236}">
                <a16:creationId xmlns:a16="http://schemas.microsoft.com/office/drawing/2014/main" id="{3160578B-5066-4FE8-B5E0-1400466F0D08}"/>
              </a:ext>
            </a:extLst>
          </p:cNvPr>
          <p:cNvSpPr/>
          <p:nvPr/>
        </p:nvSpPr>
        <p:spPr>
          <a:xfrm>
            <a:off x="6096000" y="1628088"/>
            <a:ext cx="5397500" cy="1131216"/>
          </a:xfrm>
          <a:prstGeom prst="rect">
            <a:avLst/>
          </a:prstGeom>
          <a:solidFill>
            <a:srgbClr val="255139"/>
          </a:solidFill>
          <a:ln>
            <a:solidFill>
              <a:srgbClr val="255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atin typeface="Times New Roman" panose="02020603050405020304" pitchFamily="18" charset="0"/>
                <a:cs typeface="Times New Roman" panose="02020603050405020304" pitchFamily="18" charset="0"/>
              </a:rPr>
              <a:t>Gender/Sex</a:t>
            </a:r>
          </a:p>
        </p:txBody>
      </p:sp>
      <p:sp>
        <p:nvSpPr>
          <p:cNvPr id="8" name="Rectangle 7">
            <a:extLst>
              <a:ext uri="{FF2B5EF4-FFF2-40B4-BE49-F238E27FC236}">
                <a16:creationId xmlns:a16="http://schemas.microsoft.com/office/drawing/2014/main" id="{60139E20-A949-40D4-87C8-8774175DB6B1}"/>
              </a:ext>
            </a:extLst>
          </p:cNvPr>
          <p:cNvSpPr/>
          <p:nvPr/>
        </p:nvSpPr>
        <p:spPr>
          <a:xfrm>
            <a:off x="6096000" y="2973175"/>
            <a:ext cx="5397500" cy="1131216"/>
          </a:xfrm>
          <a:prstGeom prst="rect">
            <a:avLst/>
          </a:prstGeom>
          <a:solidFill>
            <a:srgbClr val="255139"/>
          </a:solidFill>
          <a:ln>
            <a:solidFill>
              <a:srgbClr val="255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atin typeface="Times New Roman" panose="02020603050405020304" pitchFamily="18" charset="0"/>
                <a:cs typeface="Times New Roman" panose="02020603050405020304" pitchFamily="18" charset="0"/>
              </a:rPr>
              <a:t>Religion</a:t>
            </a:r>
          </a:p>
        </p:txBody>
      </p:sp>
      <p:sp>
        <p:nvSpPr>
          <p:cNvPr id="9" name="Rectangle 8">
            <a:extLst>
              <a:ext uri="{FF2B5EF4-FFF2-40B4-BE49-F238E27FC236}">
                <a16:creationId xmlns:a16="http://schemas.microsoft.com/office/drawing/2014/main" id="{BFCF79A3-E061-4095-9FA4-1B93BEDDB398}"/>
              </a:ext>
            </a:extLst>
          </p:cNvPr>
          <p:cNvSpPr/>
          <p:nvPr/>
        </p:nvSpPr>
        <p:spPr>
          <a:xfrm>
            <a:off x="6096000" y="4263862"/>
            <a:ext cx="5397500" cy="1131216"/>
          </a:xfrm>
          <a:prstGeom prst="rect">
            <a:avLst/>
          </a:prstGeom>
          <a:solidFill>
            <a:srgbClr val="255139"/>
          </a:solidFill>
          <a:ln>
            <a:solidFill>
              <a:srgbClr val="255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atin typeface="Times New Roman" panose="02020603050405020304" pitchFamily="18" charset="0"/>
                <a:cs typeface="Times New Roman" panose="02020603050405020304" pitchFamily="18" charset="0"/>
              </a:rPr>
              <a:t>Race</a:t>
            </a:r>
          </a:p>
        </p:txBody>
      </p:sp>
      <p:sp>
        <p:nvSpPr>
          <p:cNvPr id="10" name="Rectangle 9">
            <a:extLst>
              <a:ext uri="{FF2B5EF4-FFF2-40B4-BE49-F238E27FC236}">
                <a16:creationId xmlns:a16="http://schemas.microsoft.com/office/drawing/2014/main" id="{431AD000-036F-4476-AF2A-4F3B222D6BF4}"/>
              </a:ext>
            </a:extLst>
          </p:cNvPr>
          <p:cNvSpPr/>
          <p:nvPr/>
        </p:nvSpPr>
        <p:spPr>
          <a:xfrm>
            <a:off x="6096000" y="5608949"/>
            <a:ext cx="5397500" cy="1131216"/>
          </a:xfrm>
          <a:prstGeom prst="rect">
            <a:avLst/>
          </a:prstGeom>
          <a:solidFill>
            <a:srgbClr val="255139"/>
          </a:solidFill>
          <a:ln>
            <a:solidFill>
              <a:srgbClr val="255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atin typeface="Times New Roman" panose="02020603050405020304" pitchFamily="18" charset="0"/>
                <a:cs typeface="Times New Roman" panose="02020603050405020304" pitchFamily="18" charset="0"/>
              </a:rPr>
              <a:t>Hijab</a:t>
            </a:r>
          </a:p>
        </p:txBody>
      </p:sp>
    </p:spTree>
    <p:extLst>
      <p:ext uri="{BB962C8B-B14F-4D97-AF65-F5344CB8AC3E}">
        <p14:creationId xmlns:p14="http://schemas.microsoft.com/office/powerpoint/2010/main" val="151418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0CCAB"/>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E144BC9-3668-420B-9561-56FCA1FBABF5}"/>
              </a:ext>
            </a:extLst>
          </p:cNvPr>
          <p:cNvSpPr/>
          <p:nvPr/>
        </p:nvSpPr>
        <p:spPr>
          <a:xfrm>
            <a:off x="272374" y="214009"/>
            <a:ext cx="5804163" cy="1914879"/>
          </a:xfrm>
          <a:prstGeom prst="roundRect">
            <a:avLst/>
          </a:prstGeom>
          <a:solidFill>
            <a:srgbClr val="255139"/>
          </a:solidFill>
          <a:ln>
            <a:solidFill>
              <a:srgbClr val="255139"/>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tx1"/>
                </a:solidFill>
                <a:latin typeface="Times New Roman" panose="02020603050405020304" pitchFamily="18" charset="0"/>
                <a:ea typeface="+mj-ea"/>
                <a:cs typeface="Times New Roman" panose="02020603050405020304" pitchFamily="18" charset="0"/>
              </a:rPr>
              <a:t>Discrimination in America</a:t>
            </a:r>
          </a:p>
        </p:txBody>
      </p:sp>
      <p:sp>
        <p:nvSpPr>
          <p:cNvPr id="3" name="Content Placeholder 2">
            <a:extLst>
              <a:ext uri="{FF2B5EF4-FFF2-40B4-BE49-F238E27FC236}">
                <a16:creationId xmlns:a16="http://schemas.microsoft.com/office/drawing/2014/main" id="{45E8BCF0-30BC-4C5C-B910-8A452B5430FE}"/>
              </a:ext>
            </a:extLst>
          </p:cNvPr>
          <p:cNvSpPr>
            <a:spLocks noGrp="1"/>
          </p:cNvSpPr>
          <p:nvPr>
            <p:ph idx="1"/>
          </p:nvPr>
        </p:nvSpPr>
        <p:spPr>
          <a:xfrm>
            <a:off x="272374" y="2344365"/>
            <a:ext cx="5804163" cy="4299625"/>
          </a:xfrm>
        </p:spPr>
        <p:txBody>
          <a:bodyPr vert="horz" lIns="91440" tIns="45720" rIns="91440" bIns="45720" rtlCol="0" anchor="t">
            <a:normAutofit fontScale="92500"/>
          </a:bodyPr>
          <a:lstStyle/>
          <a:p>
            <a:pPr marL="0" indent="0" algn="ctr">
              <a:buNone/>
            </a:pPr>
            <a:r>
              <a:rPr lang="en-US" sz="3200" dirty="0">
                <a:solidFill>
                  <a:schemeClr val="bg1"/>
                </a:solidFill>
              </a:rPr>
              <a:t>Muslims made up only 2% of the USA population in 2011 but filed 25% of the religious discrimination complaints that year</a:t>
            </a:r>
          </a:p>
          <a:p>
            <a:pPr marL="0" indent="0" algn="ctr">
              <a:buNone/>
            </a:pPr>
            <a:endParaRPr lang="en-US" sz="3200" dirty="0">
              <a:solidFill>
                <a:schemeClr val="bg1"/>
              </a:solidFill>
            </a:endParaRPr>
          </a:p>
          <a:p>
            <a:pPr marL="0" indent="0" algn="ctr">
              <a:buNone/>
            </a:pPr>
            <a:r>
              <a:rPr lang="en-US" sz="3200" dirty="0">
                <a:solidFill>
                  <a:schemeClr val="bg1"/>
                </a:solidFill>
              </a:rPr>
              <a:t>Many cases involved Muslim women who wore the hijab were denied employment or discharged by their employers (Harrison, 2016).</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See the source image">
            <a:extLst>
              <a:ext uri="{FF2B5EF4-FFF2-40B4-BE49-F238E27FC236}">
                <a16:creationId xmlns:a16="http://schemas.microsoft.com/office/drawing/2014/main" id="{AF764622-3AFC-4878-86FB-17CAC256A5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8" r="-2"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7E31A8D3-FDD8-4C28-AC7D-7D40FB563ACB}"/>
              </a:ext>
            </a:extLst>
          </p:cNvPr>
          <p:cNvCxnSpPr/>
          <p:nvPr/>
        </p:nvCxnSpPr>
        <p:spPr>
          <a:xfrm>
            <a:off x="593387" y="4406630"/>
            <a:ext cx="5015834" cy="0"/>
          </a:xfrm>
          <a:prstGeom prst="line">
            <a:avLst/>
          </a:prstGeom>
          <a:ln w="28575">
            <a:solidFill>
              <a:srgbClr val="2551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54602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F1B2794F6C07479160DCC4F9CBDA1D" ma:contentTypeVersion="15" ma:contentTypeDescription="Create a new document." ma:contentTypeScope="" ma:versionID="c487194cae56cca416158f800025e03d">
  <xsd:schema xmlns:xsd="http://www.w3.org/2001/XMLSchema" xmlns:xs="http://www.w3.org/2001/XMLSchema" xmlns:p="http://schemas.microsoft.com/office/2006/metadata/properties" xmlns:ns3="c4d4cad0-508c-4314-859c-adae8c6a67bf" xmlns:ns4="3ee6600a-d91d-4333-86e7-e2551b234f5d" targetNamespace="http://schemas.microsoft.com/office/2006/metadata/properties" ma:root="true" ma:fieldsID="ab30bf358fbc2798c283bfa85fca22f3" ns3:_="" ns4:_="">
    <xsd:import namespace="c4d4cad0-508c-4314-859c-adae8c6a67bf"/>
    <xsd:import namespace="3ee6600a-d91d-4333-86e7-e2551b234f5d"/>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d4cad0-508c-4314-859c-adae8c6a67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ee6600a-d91d-4333-86e7-e2551b234f5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6A61F5-C835-44D5-937A-CC94EFC8E82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723D5E6-432E-4245-968B-D2C2E19C6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d4cad0-508c-4314-859c-adae8c6a67bf"/>
    <ds:schemaRef ds:uri="3ee6600a-d91d-4333-86e7-e2551b234f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602FE2-F6CD-453D-9EA9-F37A83497B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TotalTime>
  <Words>1004</Words>
  <Application>Microsoft Office PowerPoint</Application>
  <PresentationFormat>Widescreen</PresentationFormat>
  <Paragraphs>140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Book Antiqua</vt:lpstr>
      <vt:lpstr>Calibri</vt:lpstr>
      <vt:lpstr>Symbol</vt:lpstr>
      <vt:lpstr>Times New Roman</vt:lpstr>
      <vt:lpstr>Office Theme</vt:lpstr>
      <vt:lpstr>  </vt:lpstr>
      <vt:lpstr>  </vt:lpstr>
      <vt:lpstr>PowerPoint Presentation</vt:lpstr>
      <vt:lpstr>The Numbers, The People</vt:lpstr>
      <vt:lpstr>Hijab and Employment Discrimination</vt:lpstr>
      <vt:lpstr>Outline</vt:lpstr>
      <vt:lpstr>PowerPoint Presentation</vt:lpstr>
      <vt:lpstr>PowerPoint Presentation</vt:lpstr>
      <vt:lpstr>PowerPoint Presentation</vt:lpstr>
      <vt:lpstr>PowerPoint Presentation</vt:lpstr>
      <vt:lpstr>Narrative 1</vt:lpstr>
      <vt:lpstr>Narratives</vt:lpstr>
      <vt:lpstr>Narratives</vt:lpstr>
      <vt:lpstr>Narratives</vt:lpstr>
      <vt:lpstr>PowerPoint Presentation</vt:lpstr>
      <vt:lpstr>PowerPoint Presentation</vt:lpstr>
      <vt:lpstr>Meta-Analytic Methods</vt:lpstr>
      <vt:lpstr>Meta-Analytic Methods </vt:lpstr>
      <vt:lpstr>How it is conducted </vt:lpstr>
      <vt:lpstr>Finding</vt:lpstr>
      <vt:lpstr>Data</vt:lpstr>
      <vt:lpstr>Sample Description  </vt:lpstr>
      <vt:lpstr>The sample-weighted pooled estimate suggested </vt:lpstr>
      <vt:lpstr>Meta-Analytic Findings</vt:lpstr>
      <vt:lpstr>PowerPoint Presentation</vt:lpstr>
      <vt:lpstr>To our knowledge </vt:lpstr>
      <vt:lpstr>Barriers to employment</vt:lpstr>
      <vt:lpstr>Practice and Policy Implications</vt:lpstr>
      <vt:lpstr>Reality</vt:lpstr>
      <vt:lpstr>Suggestion</vt:lpstr>
      <vt:lpstr>Limitations</vt:lpstr>
      <vt:lpstr>Conclusions</vt:lpstr>
      <vt:lpstr>No conflicts of interest were declared.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Jason Horn</dc:creator>
  <cp:lastModifiedBy>Kevin Gorey</cp:lastModifiedBy>
  <cp:revision>4</cp:revision>
  <dcterms:created xsi:type="dcterms:W3CDTF">2020-04-13T22:36:21Z</dcterms:created>
  <dcterms:modified xsi:type="dcterms:W3CDTF">2020-04-21T11:56:03Z</dcterms:modified>
</cp:coreProperties>
</file>