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8"/>
  </p:notesMasterIdLst>
  <p:sldIdLst>
    <p:sldId id="256" r:id="rId3"/>
    <p:sldId id="282" r:id="rId4"/>
    <p:sldId id="259" r:id="rId5"/>
    <p:sldId id="284" r:id="rId6"/>
    <p:sldId id="258" r:id="rId7"/>
    <p:sldId id="260" r:id="rId8"/>
    <p:sldId id="261" r:id="rId9"/>
    <p:sldId id="263" r:id="rId10"/>
    <p:sldId id="264" r:id="rId11"/>
    <p:sldId id="266" r:id="rId12"/>
    <p:sldId id="267" r:id="rId13"/>
    <p:sldId id="281" r:id="rId14"/>
    <p:sldId id="268" r:id="rId15"/>
    <p:sldId id="262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4" autoAdjust="0"/>
    <p:restoredTop sz="90926" autoAdjust="0"/>
  </p:normalViewPr>
  <p:slideViewPr>
    <p:cSldViewPr>
      <p:cViewPr varScale="1">
        <p:scale>
          <a:sx n="102" d="100"/>
          <a:sy n="102" d="100"/>
        </p:scale>
        <p:origin x="20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9852-768F-4E0C-A2D4-C833307AAD9B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54238-F7E5-43FE-8131-B53A2192DD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58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4238-F7E5-43FE-8131-B53A2192DD7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0869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4238-F7E5-43FE-8131-B53A2192DD7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983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4238-F7E5-43FE-8131-B53A2192DD7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728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4238-F7E5-43FE-8131-B53A2192DD7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75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4238-F7E5-43FE-8131-B53A2192DD7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50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4238-F7E5-43FE-8131-B53A2192DD7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77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4238-F7E5-43FE-8131-B53A2192DD7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89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4238-F7E5-43FE-8131-B53A2192DD7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623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baseline="0" dirty="0" smtClean="0">
                <a:sym typeface="Wingdings" panose="05000000000000000000" pitchFamily="2" charset="2"/>
              </a:rPr>
              <a:t> </a:t>
            </a:r>
            <a:endParaRPr lang="en-CA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4238-F7E5-43FE-8131-B53A2192DD7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1316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4238-F7E5-43FE-8131-B53A2192DD7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82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4238-F7E5-43FE-8131-B53A2192DD7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211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F73-D0E9-4E31-A19A-9B408EA660E8}" type="datetime1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65C6-1695-437B-8846-01C616125523}" type="datetime1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E0-9D95-4313-9833-FD4D49EEE220}" type="datetime1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84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24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6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02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37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54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DFAF-55B4-43C0-8C26-F14C050E3278}" type="datetime1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39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6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24F-BDD6-4ABC-B650-57BEA63CC53A}" type="datetime1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5BE5-AE24-4C7A-B0AC-F3068A328C6A}" type="datetime1">
              <a:rPr lang="en-CA" smtClean="0"/>
              <a:t>11/06/2015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503D-7AD3-4FD6-9233-AF7D1154C6AB}" type="datetime1">
              <a:rPr lang="en-CA" smtClean="0"/>
              <a:t>11/06/2015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9A25-FE6B-4EBC-AD1E-4D3B5BB581C9}" type="datetime1">
              <a:rPr lang="en-CA" smtClean="0"/>
              <a:t>11/06/2015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5867-7262-418A-BD53-3B8DDA9FEE0F}" type="datetime1">
              <a:rPr lang="en-CA" smtClean="0"/>
              <a:t>11/06/2015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0328-1BAD-4F66-9232-07E5DFB2D6C6}" type="datetime1">
              <a:rPr lang="en-CA" smtClean="0"/>
              <a:t>11/06/2015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218-8353-4C23-B142-BCE7FC0BC71B}" type="datetime1">
              <a:rPr lang="en-CA" smtClean="0"/>
              <a:t>11/06/2015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82B3D4-22D8-4C59-96D7-A4BCAF3876A7}" type="datetime1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523755B-FC25-481F-BB44-F275278F563E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 descr="UWindsor powerpoint bottom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UW_Logo_1L_horz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69038"/>
            <a:ext cx="23018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94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nserc-crsng.gc.ca/NSERC-CRSNG/FundingDecisions-DecisionsFinancement/DGICAbout-CISDSujet_eng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www2.innovation.ca/sso/signIn.ifa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772400" cy="23786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Rapid Elemental Analysis of Human Fingernails Using Laser-Induced Breakdown Spectroscopy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Vlora A. Riberdy</a:t>
            </a:r>
          </a:p>
          <a:p>
            <a:r>
              <a:rPr lang="en-US" dirty="0" smtClean="0"/>
              <a:t>Department of Physics</a:t>
            </a:r>
          </a:p>
          <a:p>
            <a:r>
              <a:rPr lang="en-US" dirty="0" smtClean="0"/>
              <a:t>University of Windsor</a:t>
            </a:r>
          </a:p>
          <a:p>
            <a:r>
              <a:rPr lang="en-US" dirty="0" smtClean="0"/>
              <a:t>Windsor, Ontario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7" y="6217826"/>
            <a:ext cx="9155827" cy="66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99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884554"/>
              </p:ext>
            </p:extLst>
          </p:nvPr>
        </p:nvGraphicFramePr>
        <p:xfrm>
          <a:off x="971600" y="836712"/>
          <a:ext cx="6984776" cy="5228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" name="Graph" r:id="rId4" imgW="3908160" imgH="2926080" progId="Origin50.Graph">
                  <p:embed/>
                </p:oleObj>
              </mc:Choice>
              <mc:Fallback>
                <p:oleObj name="Graph" r:id="rId4" imgW="390816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836712"/>
                        <a:ext cx="6984776" cy="5228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80526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Each bar is an average of 10 spectra. Error bars are the standard deviations of those measurements. There is no statistical difference between the 3 fingers for each sample.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6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551099"/>
              </p:ext>
            </p:extLst>
          </p:nvPr>
        </p:nvGraphicFramePr>
        <p:xfrm>
          <a:off x="-252536" y="260648"/>
          <a:ext cx="5350227" cy="400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9" name="Graph" r:id="rId4" imgW="3908160" imgH="2926080" progId="Origin50.Graph">
                  <p:embed/>
                </p:oleObj>
              </mc:Choice>
              <mc:Fallback>
                <p:oleObj name="Graph" r:id="rId4" imgW="390816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52536" y="260648"/>
                        <a:ext cx="5350227" cy="4005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02227"/>
              </p:ext>
            </p:extLst>
          </p:nvPr>
        </p:nvGraphicFramePr>
        <p:xfrm>
          <a:off x="4067944" y="3183531"/>
          <a:ext cx="5076056" cy="379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0" name="Graph" r:id="rId6" imgW="3908160" imgH="2926080" progId="Origin50.Graph">
                  <p:embed/>
                </p:oleObj>
              </mc:Choice>
              <mc:Fallback>
                <p:oleObj name="Graph" r:id="rId6" imgW="390816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7944" y="3183531"/>
                        <a:ext cx="5076056" cy="3799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499992" y="764704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Each value is an average of 30 spectra</a:t>
            </a:r>
            <a:r>
              <a:rPr lang="en-US" dirty="0" smtClean="0">
                <a:sym typeface="Wingdings" panose="05000000000000000000" pitchFamily="2" charset="2"/>
              </a:rPr>
              <a:t>1500 laser shots</a:t>
            </a:r>
          </a:p>
          <a:p>
            <a:endParaRPr lang="en-CA" dirty="0" smtClean="0"/>
          </a:p>
          <a:p>
            <a:r>
              <a:rPr lang="en-CA" dirty="0" smtClean="0"/>
              <a:t>Measurements </a:t>
            </a:r>
            <a:r>
              <a:rPr lang="en-CA" dirty="0"/>
              <a:t>from left and right hands agree with each other for each sample</a:t>
            </a:r>
            <a:r>
              <a:rPr lang="en-CA" dirty="0">
                <a:sym typeface="Wingdings" panose="05000000000000000000" pitchFamily="2" charset="2"/>
              </a:rPr>
              <a:t> group left and right hands together for one measurement per patient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11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323528" y="4437112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value is an average of 60 spectra</a:t>
            </a:r>
            <a:r>
              <a:rPr lang="en-US" dirty="0" smtClean="0">
                <a:sym typeface="Wingdings" panose="05000000000000000000" pitchFamily="2" charset="2"/>
              </a:rPr>
              <a:t>3000 laser shots in total.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Goal: </a:t>
            </a:r>
            <a:r>
              <a:rPr lang="en-US" dirty="0" smtClean="0">
                <a:sym typeface="Wingdings" panose="05000000000000000000" pitchFamily="2" charset="2"/>
              </a:rPr>
              <a:t>We want one measurement per patient. 10 shots in 1 location, with 1 resulting spectrum.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13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LIBS vs. SIDMS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55" y="2348880"/>
            <a:ext cx="8229600" cy="220311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Speciated</a:t>
            </a:r>
            <a:r>
              <a:rPr lang="en-US" sz="2800" dirty="0" smtClean="0"/>
              <a:t> isotope dilute mass spectrometry</a:t>
            </a:r>
          </a:p>
          <a:p>
            <a:r>
              <a:rPr lang="en-US" sz="2800" dirty="0" smtClean="0"/>
              <a:t>Nail clippings from each subject sent to Texas</a:t>
            </a:r>
          </a:p>
          <a:p>
            <a:r>
              <a:rPr lang="en-US" sz="2800" dirty="0" smtClean="0"/>
              <a:t>Is the zinc intensity value proportional to the actual concentration of zinc?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12</a:t>
            </a:fld>
            <a:endParaRPr lang="en-CA"/>
          </a:p>
        </p:txBody>
      </p:sp>
      <p:grpSp>
        <p:nvGrpSpPr>
          <p:cNvPr id="10" name="Group 9"/>
          <p:cNvGrpSpPr/>
          <p:nvPr/>
        </p:nvGrpSpPr>
        <p:grpSpPr>
          <a:xfrm>
            <a:off x="899592" y="4586852"/>
            <a:ext cx="7344816" cy="1685537"/>
            <a:chOff x="755576" y="4365104"/>
            <a:chExt cx="7416824" cy="1656184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755576" y="4365104"/>
              <a:ext cx="3024336" cy="1656184"/>
            </a:xfrm>
            <a:prstGeom prst="flowChartAlternateProcess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LIBS Intensity Value</a:t>
              </a:r>
              <a:endParaRPr lang="en-CA" sz="3200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779912" y="4725144"/>
              <a:ext cx="1440160" cy="86409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5220072" y="4365104"/>
              <a:ext cx="2952328" cy="1656184"/>
            </a:xfrm>
            <a:prstGeom prst="flowChartAlternateProcess">
              <a:avLst/>
            </a:prstGeom>
            <a:solidFill>
              <a:srgbClr val="FFC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Actual Zinc Concentration</a:t>
              </a:r>
              <a:endParaRPr lang="en-CA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36" y="476672"/>
            <a:ext cx="2088232" cy="19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119"/>
            <a:ext cx="5490902" cy="505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>
            <a:normAutofit/>
          </a:bodyPr>
          <a:lstStyle/>
          <a:p>
            <a:r>
              <a:rPr lang="en-CA" dirty="0" smtClean="0"/>
              <a:t>Effects of Normalization to Carbon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584176"/>
          </a:xfrm>
        </p:spPr>
        <p:txBody>
          <a:bodyPr/>
          <a:lstStyle/>
          <a:p>
            <a:r>
              <a:rPr lang="en-CA" sz="2000" dirty="0" smtClean="0"/>
              <a:t>Normalization </a:t>
            </a:r>
            <a:r>
              <a:rPr lang="en-CA" sz="2000" dirty="0"/>
              <a:t>can reduce the uncertainty in the measurements </a:t>
            </a:r>
            <a:endParaRPr lang="en-CA" sz="2000" dirty="0" smtClean="0"/>
          </a:p>
          <a:p>
            <a:r>
              <a:rPr lang="en-US" sz="2000" dirty="0" smtClean="0"/>
              <a:t>Ratio of the lines should be stable</a:t>
            </a: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13</a:t>
            </a:fld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-183776" y="2199831"/>
            <a:ext cx="9818055" cy="4035425"/>
            <a:chOff x="-180528" y="2204864"/>
            <a:chExt cx="9818055" cy="4035425"/>
          </a:xfrm>
        </p:grpSpPr>
        <p:grpSp>
          <p:nvGrpSpPr>
            <p:cNvPr id="9" name="Group 8"/>
            <p:cNvGrpSpPr/>
            <p:nvPr/>
          </p:nvGrpSpPr>
          <p:grpSpPr>
            <a:xfrm>
              <a:off x="-180528" y="2204864"/>
              <a:ext cx="9818055" cy="4035425"/>
              <a:chOff x="-180528" y="2204864"/>
              <a:chExt cx="9818055" cy="4035425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4218997"/>
                  </p:ext>
                </p:extLst>
              </p:nvPr>
            </p:nvGraphicFramePr>
            <p:xfrm>
              <a:off x="-180528" y="2276872"/>
              <a:ext cx="5196759" cy="38902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23" name="Graph" r:id="rId5" imgW="3908160" imgH="2926080" progId="Origin50.Graph">
                      <p:embed/>
                    </p:oleObj>
                  </mc:Choice>
                  <mc:Fallback>
                    <p:oleObj name="Graph" r:id="rId5" imgW="3908160" imgH="2926080" progId="Origin50.Graph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80528" y="2276872"/>
                            <a:ext cx="5196759" cy="38902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496630"/>
                  </p:ext>
                </p:extLst>
              </p:nvPr>
            </p:nvGraphicFramePr>
            <p:xfrm>
              <a:off x="4247964" y="2204864"/>
              <a:ext cx="5389563" cy="4035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24" name="Graph" r:id="rId7" imgW="3908160" imgH="2926080" progId="Origin50.Graph">
                      <p:embed/>
                    </p:oleObj>
                  </mc:Choice>
                  <mc:Fallback>
                    <p:oleObj name="Graph" r:id="rId7" imgW="3908160" imgH="2926080" progId="Origin50.Graph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7964" y="2204864"/>
                            <a:ext cx="5389563" cy="4035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" name="Rectangle 9"/>
            <p:cNvSpPr/>
            <p:nvPr/>
          </p:nvSpPr>
          <p:spPr>
            <a:xfrm>
              <a:off x="543341" y="2336449"/>
              <a:ext cx="389284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</a:rPr>
                <a:t>Subject Comparison using LIBS Intensity</a:t>
              </a:r>
              <a:endParaRPr lang="en-CA" sz="13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6056" y="2336449"/>
              <a:ext cx="389284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</a:rPr>
                <a:t>Normalized Subject Comparison</a:t>
              </a:r>
              <a:endParaRPr lang="en-CA" sz="13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4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Work</a:t>
            </a:r>
            <a:endParaRPr lang="en-CA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415604" y="5329782"/>
            <a:ext cx="8064896" cy="1008112"/>
          </a:xfrm>
          <a:prstGeom prst="flowChartAlternateProces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157592" cy="3384376"/>
          </a:xfrm>
        </p:spPr>
        <p:txBody>
          <a:bodyPr>
            <a:normAutofit/>
          </a:bodyPr>
          <a:lstStyle/>
          <a:p>
            <a:r>
              <a:rPr lang="en-CA" sz="2000" dirty="0" smtClean="0">
                <a:sym typeface="Wingdings" panose="05000000000000000000" pitchFamily="2" charset="2"/>
              </a:rPr>
              <a:t>Influence </a:t>
            </a:r>
            <a:r>
              <a:rPr lang="en-CA" sz="2000" dirty="0">
                <a:sym typeface="Wingdings" panose="05000000000000000000" pitchFamily="2" charset="2"/>
              </a:rPr>
              <a:t>of nail </a:t>
            </a:r>
            <a:r>
              <a:rPr lang="en-CA" sz="2000" dirty="0" smtClean="0">
                <a:sym typeface="Wingdings" panose="05000000000000000000" pitchFamily="2" charset="2"/>
              </a:rPr>
              <a:t>preparation buffing the nail to smooth out the surface before ablation</a:t>
            </a:r>
            <a:endParaRPr lang="en-CA" sz="2000" dirty="0" smtClean="0"/>
          </a:p>
          <a:p>
            <a:r>
              <a:rPr lang="en-CA" sz="2000" dirty="0" smtClean="0">
                <a:sym typeface="Wingdings" panose="05000000000000000000" pitchFamily="2" charset="2"/>
              </a:rPr>
              <a:t>Tests to determine the change in zinc concentrations over time shooting along the direction of nail growth</a:t>
            </a:r>
          </a:p>
          <a:p>
            <a:pPr marL="0" indent="0">
              <a:buNone/>
            </a:pPr>
            <a:endParaRPr lang="en-US" sz="2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sz="2600" dirty="0" smtClean="0">
              <a:sym typeface="Wingdings" panose="05000000000000000000" pitchFamily="2" charset="2"/>
            </a:endParaRPr>
          </a:p>
          <a:p>
            <a:endParaRPr lang="en-CA" sz="2600" dirty="0" smtClean="0"/>
          </a:p>
          <a:p>
            <a:endParaRPr lang="en-CA" sz="2600" dirty="0"/>
          </a:p>
          <a:p>
            <a:endParaRPr lang="en-CA" sz="2600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14</a:t>
            </a:fld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5940152" y="2564904"/>
            <a:ext cx="2090499" cy="2198343"/>
            <a:chOff x="5740117" y="2348880"/>
            <a:chExt cx="2090499" cy="21983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117" y="2348880"/>
              <a:ext cx="2090499" cy="2198343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6785366" y="2708920"/>
              <a:ext cx="0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39552" y="3856962"/>
            <a:ext cx="51125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Larger subject sizes are being acquired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PLS regression</a:t>
            </a:r>
            <a:r>
              <a:rPr lang="en-CA" sz="2000" dirty="0">
                <a:sym typeface="Wingdings" panose="05000000000000000000" pitchFamily="2" charset="2"/>
              </a:rPr>
              <a:t> multivariate analysis to discriminate between normal and zinc deficient nails</a:t>
            </a:r>
            <a:endParaRPr lang="en-CA" sz="2000" dirty="0"/>
          </a:p>
          <a:p>
            <a:endParaRPr lang="en-CA" dirty="0"/>
          </a:p>
          <a:p>
            <a:endParaRPr lang="en-US" b="1" dirty="0"/>
          </a:p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5417348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Goal: </a:t>
            </a:r>
            <a:r>
              <a:rPr lang="en-US" sz="2400" dirty="0"/>
              <a:t>To have one measurement per patient that determines whether they are zinc deficient or not.</a:t>
            </a: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69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 to…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My advisor Dr. Steven J. </a:t>
            </a:r>
            <a:r>
              <a:rPr lang="en-CA" dirty="0" err="1" smtClean="0"/>
              <a:t>Rehse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University of Windsor Outstanding Scholars Program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NSERC USRA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US" dirty="0" smtClean="0"/>
              <a:t>Canada Foundation for Innovation- Leaders Opportunity Fund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GLIER- University of Windsor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15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3077249" y="3442688"/>
            <a:ext cx="3741738" cy="920750"/>
            <a:chOff x="3077249" y="3442688"/>
            <a:chExt cx="3741738" cy="920750"/>
          </a:xfrm>
        </p:grpSpPr>
        <p:pic>
          <p:nvPicPr>
            <p:cNvPr id="5" name="Picture 4" descr="NSERC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58" b="-10266"/>
            <a:stretch>
              <a:fillRect/>
            </a:stretch>
          </p:blipFill>
          <p:spPr bwMode="auto">
            <a:xfrm>
              <a:off x="3077249" y="3442688"/>
              <a:ext cx="3741738" cy="46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NSERC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8" t="-10266"/>
            <a:stretch>
              <a:fillRect/>
            </a:stretch>
          </p:blipFill>
          <p:spPr bwMode="auto">
            <a:xfrm>
              <a:off x="3844058" y="3903063"/>
              <a:ext cx="2957512" cy="46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 descr="Canada Foundation for Innova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65" y="5157192"/>
            <a:ext cx="2717800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2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345663" cy="2493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1772816"/>
            <a:ext cx="376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Lab Group: </a:t>
            </a:r>
            <a:r>
              <a:rPr lang="en-CA" dirty="0" smtClean="0"/>
              <a:t>Alexandra </a:t>
            </a:r>
            <a:r>
              <a:rPr lang="en-CA" dirty="0" err="1" smtClean="0"/>
              <a:t>Paulick</a:t>
            </a:r>
            <a:r>
              <a:rPr lang="en-CA" dirty="0" smtClean="0"/>
              <a:t>, Dylan </a:t>
            </a:r>
            <a:r>
              <a:rPr lang="en-CA" dirty="0" err="1" smtClean="0"/>
              <a:t>Malenfant</a:t>
            </a:r>
            <a:r>
              <a:rPr lang="en-CA" dirty="0" smtClean="0"/>
              <a:t>, Anthony Piazza, Derek Gilles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987981" y="3257474"/>
            <a:ext cx="7913970" cy="3560083"/>
            <a:chOff x="987981" y="3257474"/>
            <a:chExt cx="7913970" cy="3560083"/>
          </a:xfrm>
        </p:grpSpPr>
        <p:sp>
          <p:nvSpPr>
            <p:cNvPr id="8" name="TextBox 7"/>
            <p:cNvSpPr txBox="1"/>
            <p:nvPr/>
          </p:nvSpPr>
          <p:spPr>
            <a:xfrm>
              <a:off x="987981" y="4593291"/>
              <a:ext cx="31683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Collaborators</a:t>
              </a:r>
              <a:r>
                <a:rPr lang="en-CA" dirty="0" smtClean="0"/>
                <a:t>:</a:t>
              </a:r>
            </a:p>
            <a:p>
              <a:r>
                <a:rPr lang="en-CA" dirty="0" smtClean="0"/>
                <a:t>Dr. Chris Frederickson- </a:t>
              </a:r>
              <a:r>
                <a:rPr lang="en-CA" dirty="0" err="1" smtClean="0"/>
                <a:t>Neurobiotex</a:t>
              </a:r>
              <a:r>
                <a:rPr lang="en-CA" dirty="0" smtClean="0"/>
                <a:t>, Galveston, TX,</a:t>
              </a:r>
            </a:p>
            <a:p>
              <a:r>
                <a:rPr lang="en-CA" dirty="0" smtClean="0"/>
                <a:t> </a:t>
              </a:r>
            </a:p>
            <a:p>
              <a:r>
                <a:rPr lang="en-CA" dirty="0" smtClean="0"/>
                <a:t>Dr. </a:t>
              </a:r>
              <a:r>
                <a:rPr lang="en-CA" dirty="0" err="1" smtClean="0"/>
                <a:t>Matthieu</a:t>
              </a:r>
              <a:r>
                <a:rPr lang="en-CA" dirty="0" smtClean="0"/>
                <a:t> </a:t>
              </a:r>
              <a:r>
                <a:rPr lang="en-CA" dirty="0" err="1" smtClean="0"/>
                <a:t>Baudelet</a:t>
              </a:r>
              <a:r>
                <a:rPr lang="en-CA" dirty="0" smtClean="0"/>
                <a:t>- University of Central Florida-CREOL, Orlando, FL</a:t>
              </a:r>
              <a:endParaRPr lang="en-CA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2" r="8457" b="8470"/>
            <a:stretch/>
          </p:blipFill>
          <p:spPr>
            <a:xfrm>
              <a:off x="4728606" y="3257474"/>
              <a:ext cx="4173345" cy="3560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6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26328" y="1568803"/>
            <a:ext cx="7880611" cy="4898626"/>
            <a:chOff x="220019" y="1561225"/>
            <a:chExt cx="6121424" cy="3751073"/>
          </a:xfrm>
        </p:grpSpPr>
        <p:grpSp>
          <p:nvGrpSpPr>
            <p:cNvPr id="21" name="Group 20"/>
            <p:cNvGrpSpPr/>
            <p:nvPr/>
          </p:nvGrpSpPr>
          <p:grpSpPr>
            <a:xfrm>
              <a:off x="220019" y="1561225"/>
              <a:ext cx="6121424" cy="3751073"/>
              <a:chOff x="-77926" y="1660741"/>
              <a:chExt cx="6121424" cy="375107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-77926" y="1660741"/>
                <a:ext cx="6121424" cy="3412519"/>
                <a:chOff x="-1657957" y="1058690"/>
                <a:chExt cx="8523807" cy="4733299"/>
              </a:xfrm>
            </p:grpSpPr>
            <p:pic>
              <p:nvPicPr>
                <p:cNvPr id="24" name="Picture 1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-1657957" y="1150139"/>
                  <a:ext cx="8422503" cy="4641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4669415" y="1058690"/>
                  <a:ext cx="21964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~25 receptors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782703" y="5073260"/>
                <a:ext cx="47355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Frederickson et al</a:t>
                </a:r>
                <a:r>
                  <a:rPr lang="en-US" sz="1600" i="1" dirty="0" smtClean="0"/>
                  <a:t>., Nature Neuroscience, </a:t>
                </a:r>
                <a:r>
                  <a:rPr lang="en-US" sz="1600" dirty="0" smtClean="0"/>
                  <a:t>2003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8959452">
              <a:off x="3925703" y="1823097"/>
              <a:ext cx="10386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Zn2+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 for this Project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3</a:t>
            </a:fld>
            <a:endParaRPr lang="en-CA"/>
          </a:p>
        </p:txBody>
      </p:sp>
      <p:grpSp>
        <p:nvGrpSpPr>
          <p:cNvPr id="31" name="Group 30"/>
          <p:cNvGrpSpPr/>
          <p:nvPr/>
        </p:nvGrpSpPr>
        <p:grpSpPr>
          <a:xfrm>
            <a:off x="799356" y="2110551"/>
            <a:ext cx="7312052" cy="3620080"/>
            <a:chOff x="679156" y="1508340"/>
            <a:chExt cx="7312052" cy="3620080"/>
          </a:xfrm>
        </p:grpSpPr>
        <p:sp>
          <p:nvSpPr>
            <p:cNvPr id="17" name="Rectangle 16"/>
            <p:cNvSpPr/>
            <p:nvPr/>
          </p:nvSpPr>
          <p:spPr>
            <a:xfrm>
              <a:off x="679156" y="1508340"/>
              <a:ext cx="712879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ym typeface="Wingdings" panose="05000000000000000000" pitchFamily="2" charset="2"/>
                </a:rPr>
                <a:t>Zinc deficiency is the leading cause of death among toddlers worldwide.</a:t>
              </a:r>
            </a:p>
            <a:p>
              <a:r>
                <a:rPr lang="en-US" sz="2400" dirty="0" smtClean="0"/>
                <a:t>It is also a leading cause of weakened immunity in the elderly.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8400" y="3281761"/>
              <a:ext cx="7272808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Copenhagen Consensus (8 Nobel Laureates) says: Zinc supplementation is the number ONE most cost-effective move to improve world health. (2-3 billion people deficient worldwide).</a:t>
              </a:r>
            </a:p>
            <a:p>
              <a:endParaRPr lang="en-CA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3921"/>
            <a:ext cx="2467412" cy="5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6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4</a:t>
            </a:fld>
            <a:endParaRPr lang="en-CA"/>
          </a:p>
        </p:txBody>
      </p:sp>
      <p:grpSp>
        <p:nvGrpSpPr>
          <p:cNvPr id="3" name="Group 2"/>
          <p:cNvGrpSpPr/>
          <p:nvPr/>
        </p:nvGrpSpPr>
        <p:grpSpPr>
          <a:xfrm>
            <a:off x="426601" y="1124744"/>
            <a:ext cx="8235327" cy="5485016"/>
            <a:chOff x="304800" y="228600"/>
            <a:chExt cx="8610600" cy="5790011"/>
          </a:xfrm>
        </p:grpSpPr>
        <p:pic>
          <p:nvPicPr>
            <p:cNvPr id="4" name="Picture 2" descr="http://www.limitstogrowth.org/WEB-Graphics/FreeLunchKidsLineOxnardVenturaS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6097" y="1905000"/>
              <a:ext cx="7245990" cy="4113611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304800" y="228600"/>
              <a:ext cx="8610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How do we diagnose and monitor zinc deficiency &amp; remediation in </a:t>
              </a:r>
            </a:p>
            <a:p>
              <a:pPr algn="ctr"/>
              <a:r>
                <a:rPr lang="en-US" sz="2800" b="1" dirty="0" smtClean="0"/>
                <a:t>2-3 billion people ? </a:t>
              </a:r>
              <a:endParaRPr lang="en-US" sz="28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06" y="501422"/>
            <a:ext cx="2182766" cy="4617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28522" y="1124744"/>
            <a:ext cx="6831484" cy="5832648"/>
            <a:chOff x="1128522" y="1124744"/>
            <a:chExt cx="6831484" cy="5832648"/>
          </a:xfrm>
        </p:grpSpPr>
        <p:grpSp>
          <p:nvGrpSpPr>
            <p:cNvPr id="7" name="Group 6"/>
            <p:cNvGrpSpPr/>
            <p:nvPr/>
          </p:nvGrpSpPr>
          <p:grpSpPr>
            <a:xfrm>
              <a:off x="1128522" y="1124744"/>
              <a:ext cx="6831484" cy="3566160"/>
              <a:chOff x="1602517" y="99988"/>
              <a:chExt cx="6831484" cy="3566160"/>
            </a:xfrm>
          </p:grpSpPr>
          <p:pic>
            <p:nvPicPr>
              <p:cNvPr id="8" name="Picture 7" descr="my finger.jpg"/>
              <p:cNvPicPr>
                <a:picLocks noChangeAspect="1"/>
              </p:cNvPicPr>
              <p:nvPr/>
            </p:nvPicPr>
            <p:blipFill>
              <a:blip r:embed="rId4" cstate="print"/>
              <a:srcRect l="900" r="2700"/>
              <a:stretch>
                <a:fillRect/>
              </a:stretch>
            </p:blipFill>
            <p:spPr>
              <a:xfrm>
                <a:off x="1602517" y="99988"/>
                <a:ext cx="6831484" cy="356616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669731" y="2541960"/>
                <a:ext cx="43364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Why not fingernail zinc?</a:t>
                </a:r>
                <a:endParaRPr lang="en-US" sz="2800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51720" y="4741401"/>
              <a:ext cx="504056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Zinc in the fingernails has been shown to represent the overall zinc concentration in the body</a:t>
              </a:r>
              <a:r>
                <a:rPr lang="en-US" sz="2400" b="1" dirty="0" smtClean="0"/>
                <a:t>.</a:t>
              </a:r>
            </a:p>
            <a:p>
              <a:r>
                <a:rPr lang="en-US" sz="2400" b="1" dirty="0" smtClean="0"/>
                <a:t>Need a real-time biomedical assay</a:t>
              </a:r>
              <a:endParaRPr lang="en-US" sz="2400" b="1" dirty="0"/>
            </a:p>
            <a:p>
              <a:endParaRPr lang="en-CA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5575" y="1344049"/>
            <a:ext cx="7403918" cy="4968553"/>
            <a:chOff x="2167709" y="4966712"/>
            <a:chExt cx="4845022" cy="2437884"/>
          </a:xfrm>
        </p:grpSpPr>
        <p:sp>
          <p:nvSpPr>
            <p:cNvPr id="13" name="Explosion 1 12"/>
            <p:cNvSpPr/>
            <p:nvPr/>
          </p:nvSpPr>
          <p:spPr>
            <a:xfrm>
              <a:off x="2167709" y="4966712"/>
              <a:ext cx="4845022" cy="2437884"/>
            </a:xfrm>
            <a:prstGeom prst="irregularSeal1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7304" y="5919910"/>
              <a:ext cx="2554484" cy="317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Can LIBS do this?</a:t>
              </a:r>
              <a:endParaRPr lang="en-CA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79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LIBS?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76800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sz="1800" dirty="0" smtClean="0"/>
              <a:t>Intense laser pulse interacts with the target material and energy is absorbed.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/>
              <a:t>Energy absorbed results in heating and vaporization of the material. Matter from the surface is removed and a vapor is formed.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/>
              <a:t>Laser pulse is still incident on the vapor. Energy is absorbed, inducing heating and plasma formation (with temperature of 10,000 - 20,000 K).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/>
              <a:t>As the plasma cools, atoms/ions/molecules decay by spontaneous emission. Light is collected and dispersed by the spectrometer. Resulting spectrum is analyzed to identify elements present in the target material.</a:t>
            </a:r>
          </a:p>
          <a:p>
            <a:pPr marL="457200" indent="-457200">
              <a:buFont typeface="+mj-lt"/>
              <a:buAutoNum type="alphaLcParenR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5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4275820"/>
            <a:ext cx="1980281" cy="2276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38202"/>
            <a:ext cx="2007098" cy="2387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63" y="4275820"/>
            <a:ext cx="1866322" cy="2276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61" y="4165330"/>
            <a:ext cx="2161687" cy="2387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2" y="1484784"/>
            <a:ext cx="7592462" cy="46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Preparation of Nails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9648"/>
            <a:ext cx="8229600" cy="4525963"/>
          </a:xfrm>
        </p:spPr>
        <p:txBody>
          <a:bodyPr>
            <a:normAutofit/>
          </a:bodyPr>
          <a:lstStyle/>
          <a:p>
            <a:r>
              <a:rPr lang="en-CA" sz="2000" dirty="0" smtClean="0"/>
              <a:t>Nail clippings of the index, middle and ring fingers (both right and left hands) of 5 subjects were taken</a:t>
            </a:r>
            <a:r>
              <a:rPr lang="en-CA" sz="2000" dirty="0" smtClean="0">
                <a:sym typeface="Wingdings" panose="05000000000000000000" pitchFamily="2" charset="2"/>
              </a:rPr>
              <a:t> a total of 6 nail clippings per subject.</a:t>
            </a:r>
            <a:endParaRPr lang="en-CA" sz="2000" dirty="0" smtClean="0"/>
          </a:p>
          <a:p>
            <a:r>
              <a:rPr lang="en-CA" sz="2000" dirty="0" smtClean="0"/>
              <a:t>Clippings were cleaned with acetone in an ultrasound bath for 10 minutes and allowed to dry for 20-30 minutes.</a:t>
            </a:r>
          </a:p>
          <a:p>
            <a:r>
              <a:rPr lang="en-CA" sz="2000" dirty="0" smtClean="0"/>
              <a:t>Clippings are cut into approximately 2 mm by 1 mm fragments to provide a flat target.</a:t>
            </a:r>
          </a:p>
          <a:p>
            <a:endParaRPr lang="en-CA" sz="2400" dirty="0" smtClean="0"/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6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8" t="32698" r="26085" b="30318"/>
          <a:stretch/>
        </p:blipFill>
        <p:spPr>
          <a:xfrm>
            <a:off x="467544" y="3801220"/>
            <a:ext cx="2245432" cy="23356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339752" y="4025274"/>
            <a:ext cx="2400635" cy="2524478"/>
            <a:chOff x="2339752" y="4025274"/>
            <a:chExt cx="2400635" cy="25244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025274"/>
              <a:ext cx="2400635" cy="2524478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2915816" y="4509120"/>
              <a:ext cx="10801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0391"/>
            <a:ext cx="3665461" cy="3377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94" y="3397979"/>
            <a:ext cx="3672408" cy="33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Acquisition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3178"/>
            <a:ext cx="5971091" cy="30620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49270"/>
            <a:ext cx="8229600" cy="4876800"/>
          </a:xfrm>
        </p:spPr>
        <p:txBody>
          <a:bodyPr>
            <a:normAutofit/>
          </a:bodyPr>
          <a:lstStyle/>
          <a:p>
            <a:r>
              <a:rPr lang="en-CA" sz="1800" dirty="0" smtClean="0"/>
              <a:t>1064 nm </a:t>
            </a:r>
            <a:r>
              <a:rPr lang="en-CA" sz="1800" dirty="0" err="1" smtClean="0"/>
              <a:t>Nd:YAG</a:t>
            </a:r>
            <a:r>
              <a:rPr lang="en-CA" sz="1800" dirty="0" smtClean="0"/>
              <a:t> laser operating at 10 Hz with pulse energy = 5 </a:t>
            </a:r>
            <a:r>
              <a:rPr lang="en-CA" sz="1800" dirty="0" err="1" smtClean="0"/>
              <a:t>mJ</a:t>
            </a:r>
            <a:r>
              <a:rPr lang="en-CA" sz="1800" dirty="0" smtClean="0"/>
              <a:t>.</a:t>
            </a:r>
          </a:p>
          <a:p>
            <a:r>
              <a:rPr lang="en-US" sz="1800" dirty="0" smtClean="0"/>
              <a:t>Shot in an argon environment</a:t>
            </a:r>
            <a:endParaRPr lang="en-CA" sz="1800" dirty="0"/>
          </a:p>
          <a:p>
            <a:r>
              <a:rPr lang="en-CA" sz="1800" dirty="0" smtClean="0"/>
              <a:t>Data was taken using 10 laser pulses per location and 5 locations were averaged to make one spectrum. (50 laser shots per spectrum). </a:t>
            </a:r>
          </a:p>
          <a:p>
            <a:r>
              <a:rPr lang="en-CA" sz="1800" dirty="0" smtClean="0"/>
              <a:t>Studies were performed to optimize zinc SNR: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dirty="0" smtClean="0"/>
              <a:t>Camera delay time = 1 </a:t>
            </a:r>
            <a:r>
              <a:rPr lang="el-GR" sz="1600" dirty="0" smtClean="0"/>
              <a:t>μ</a:t>
            </a:r>
            <a:r>
              <a:rPr lang="en-CA" sz="1600" dirty="0" smtClean="0"/>
              <a:t>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dirty="0" smtClean="0"/>
              <a:t>Camera gate width = 5 </a:t>
            </a:r>
            <a:r>
              <a:rPr lang="el-GR" sz="1600" dirty="0"/>
              <a:t>μ</a:t>
            </a:r>
            <a:r>
              <a:rPr lang="en-CA" sz="1600" dirty="0" smtClean="0"/>
              <a:t>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600" dirty="0"/>
              <a:t>Amplification = </a:t>
            </a:r>
            <a:r>
              <a:rPr lang="en-CA" sz="1600" dirty="0" smtClean="0"/>
              <a:t>2000</a:t>
            </a:r>
            <a:endParaRPr lang="en-CA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en-CA" sz="1600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64" y="3429000"/>
            <a:ext cx="3521445" cy="32446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7</a:t>
            </a:fld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0384" r="4693" b="6831"/>
          <a:stretch/>
        </p:blipFill>
        <p:spPr>
          <a:xfrm>
            <a:off x="3559906" y="3195311"/>
            <a:ext cx="5040560" cy="3560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48" y="3150054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115641" y="1782689"/>
            <a:ext cx="7232426" cy="4419873"/>
            <a:chOff x="963893" y="1419367"/>
            <a:chExt cx="6998647" cy="4235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4"/>
            <a:stretch/>
          </p:blipFill>
          <p:spPr>
            <a:xfrm>
              <a:off x="1297447" y="1419367"/>
              <a:ext cx="6122901" cy="371450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63893" y="5285721"/>
              <a:ext cx="6998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Farren</a:t>
              </a:r>
              <a:r>
                <a:rPr lang="en-US" dirty="0" smtClean="0"/>
                <a:t>, </a:t>
              </a:r>
              <a:r>
                <a:rPr lang="en-US" dirty="0" err="1" smtClean="0"/>
                <a:t>Shayler</a:t>
              </a:r>
              <a:r>
                <a:rPr lang="en-US" dirty="0" smtClean="0"/>
                <a:t>, </a:t>
              </a:r>
              <a:r>
                <a:rPr lang="en-US" dirty="0" err="1" smtClean="0"/>
                <a:t>Ennos</a:t>
              </a:r>
              <a:r>
                <a:rPr lang="en-US" dirty="0"/>
                <a:t>,</a:t>
              </a:r>
              <a:r>
                <a:rPr lang="en-US" dirty="0" smtClean="0"/>
                <a:t> The Journal of Experimental Biology, 2004</a:t>
              </a:r>
              <a:endParaRPr lang="en-CA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1771935"/>
            <a:ext cx="9144000" cy="4592306"/>
            <a:chOff x="0" y="1782689"/>
            <a:chExt cx="9144000" cy="4592306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782689"/>
              <a:ext cx="9144000" cy="4592306"/>
              <a:chOff x="758521" y="2176372"/>
              <a:chExt cx="9144000" cy="459230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58521" y="2176372"/>
                <a:ext cx="9144000" cy="4394127"/>
                <a:chOff x="749696" y="2307715"/>
                <a:chExt cx="9144000" cy="4394127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696" y="2307715"/>
                  <a:ext cx="9144000" cy="4394127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2050233" y="2640044"/>
                  <a:ext cx="76174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smtClean="0"/>
                    <a:t>C247.9</a:t>
                  </a:r>
                  <a:endParaRPr lang="en-CA" sz="1400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705651" y="4258642"/>
                  <a:ext cx="861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smtClean="0"/>
                    <a:t>Ca393.4</a:t>
                  </a:r>
                </a:p>
                <a:p>
                  <a:r>
                    <a:rPr lang="en-CA" sz="1400" dirty="0" smtClean="0"/>
                    <a:t>Ca396.8</a:t>
                  </a:r>
                  <a:endParaRPr lang="en-CA" sz="1400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300484" y="5341494"/>
                  <a:ext cx="8611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smtClean="0"/>
                    <a:t>Ca422.7</a:t>
                  </a:r>
                  <a:endParaRPr lang="en-CA" sz="1400" dirty="0"/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4509330" y="5649270"/>
                  <a:ext cx="41436" cy="4159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2106374" y="4793781"/>
                  <a:ext cx="880369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smtClean="0"/>
                    <a:t>Mg279.6</a:t>
                  </a:r>
                </a:p>
                <a:p>
                  <a:r>
                    <a:rPr lang="en-CA" sz="1400" dirty="0" smtClean="0"/>
                    <a:t>Mg280.3</a:t>
                  </a:r>
                </a:p>
                <a:p>
                  <a:r>
                    <a:rPr lang="en-CA" sz="1400" dirty="0" smtClean="0"/>
                    <a:t>Mg285.2</a:t>
                  </a:r>
                  <a:endParaRPr lang="en-CA" sz="14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644655" y="5684922"/>
                  <a:ext cx="861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smtClean="0"/>
                    <a:t>Ca315.7</a:t>
                  </a:r>
                </a:p>
                <a:p>
                  <a:r>
                    <a:rPr lang="en-CA" sz="1400" dirty="0" smtClean="0"/>
                    <a:t>Ca317.9</a:t>
                  </a:r>
                  <a:endParaRPr lang="en-CA" sz="14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520647" y="5685365"/>
                  <a:ext cx="861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smtClean="0"/>
                    <a:t>Na589.0</a:t>
                  </a:r>
                </a:p>
                <a:p>
                  <a:r>
                    <a:rPr lang="en-CA" sz="1400" dirty="0" smtClean="0"/>
                    <a:t>Na589.6</a:t>
                  </a:r>
                  <a:endParaRPr lang="en-CA" sz="14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611939" y="5862017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err="1" smtClean="0"/>
                    <a:t>Ar</a:t>
                  </a:r>
                  <a:endParaRPr lang="en-CA" sz="14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567964" y="5761747"/>
                  <a:ext cx="4443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smtClean="0"/>
                    <a:t>CN</a:t>
                  </a:r>
                  <a:endParaRPr lang="en-CA" sz="1400" dirty="0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3824896" y="6004348"/>
                  <a:ext cx="139331" cy="2616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8802321" y="5365258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err="1" smtClean="0"/>
                    <a:t>Ar</a:t>
                  </a:r>
                  <a:endParaRPr lang="en-CA" sz="1400" dirty="0"/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8514289" y="5619417"/>
                  <a:ext cx="288032" cy="36188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23" idx="2"/>
                </p:cNvCxnSpPr>
                <p:nvPr/>
              </p:nvCxnSpPr>
              <p:spPr>
                <a:xfrm>
                  <a:off x="8984422" y="5673035"/>
                  <a:ext cx="105932" cy="25415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9090353" y="5619416"/>
                  <a:ext cx="288032" cy="2426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1232610" y="5079759"/>
                  <a:ext cx="889987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smtClean="0"/>
                    <a:t>Zn202.5</a:t>
                  </a:r>
                </a:p>
                <a:p>
                  <a:r>
                    <a:rPr lang="en-CA" sz="1400" dirty="0" smtClean="0"/>
                    <a:t>Zn206.2 </a:t>
                  </a:r>
                </a:p>
                <a:p>
                  <a:r>
                    <a:rPr lang="en-CA" sz="1400" dirty="0" smtClean="0"/>
                    <a:t>Zn213.8</a:t>
                  </a:r>
                  <a:endParaRPr lang="en-CA" sz="1400" dirty="0"/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1412971" y="5775849"/>
                  <a:ext cx="144016" cy="30777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H="1">
                  <a:off x="8802322" y="5673035"/>
                  <a:ext cx="87843" cy="45059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TextBox 2"/>
              <p:cNvSpPr txBox="1"/>
              <p:nvPr/>
            </p:nvSpPr>
            <p:spPr>
              <a:xfrm>
                <a:off x="4410138" y="6460901"/>
                <a:ext cx="1540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 smtClean="0"/>
                  <a:t>Wavelength (nm)</a:t>
                </a:r>
                <a:endParaRPr lang="en-CA" sz="1400" dirty="0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338386" y="4129103"/>
              <a:ext cx="898659" cy="9776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2955955" y="3720702"/>
              <a:ext cx="824397" cy="54805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Oval 34"/>
            <p:cNvSpPr/>
            <p:nvPr/>
          </p:nvSpPr>
          <p:spPr>
            <a:xfrm>
              <a:off x="1913326" y="5128141"/>
              <a:ext cx="824397" cy="54805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Oval 36"/>
            <p:cNvSpPr/>
            <p:nvPr/>
          </p:nvSpPr>
          <p:spPr>
            <a:xfrm>
              <a:off x="3569155" y="4688668"/>
              <a:ext cx="824397" cy="54805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/>
            <p:cNvSpPr/>
            <p:nvPr/>
          </p:nvSpPr>
          <p:spPr>
            <a:xfrm>
              <a:off x="482914" y="4509120"/>
              <a:ext cx="817623" cy="849978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90600"/>
          </a:xfrm>
        </p:spPr>
        <p:txBody>
          <a:bodyPr/>
          <a:lstStyle/>
          <a:p>
            <a:r>
              <a:rPr lang="en-CA" dirty="0" smtClean="0"/>
              <a:t>Typical Nail Components</a:t>
            </a:r>
            <a:endParaRPr lang="en-CA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8</a:t>
            </a:fld>
            <a:endParaRPr lang="en-CA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99184"/>
              </p:ext>
            </p:extLst>
          </p:nvPr>
        </p:nvGraphicFramePr>
        <p:xfrm>
          <a:off x="6372201" y="476669"/>
          <a:ext cx="2355054" cy="307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018"/>
                <a:gridCol w="785018"/>
                <a:gridCol w="785018"/>
              </a:tblGrid>
              <a:tr h="445055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 dirty="0">
                          <a:effectLst/>
                        </a:rPr>
                        <a:t>Element</a:t>
                      </a:r>
                      <a:endParaRPr lang="en-CA" sz="1000" b="0" i="0" u="none" strike="noStrike" dirty="0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 dirty="0">
                          <a:effectLst/>
                        </a:rPr>
                        <a:t>Mean (ppm)</a:t>
                      </a:r>
                      <a:endParaRPr lang="en-CA" sz="1000" b="0" i="0" u="none" strike="noStrike" dirty="0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 dirty="0">
                          <a:effectLst/>
                        </a:rPr>
                        <a:t>±</a:t>
                      </a:r>
                      <a:r>
                        <a:rPr lang="en-CA" sz="1000" u="none" strike="noStrike" dirty="0" err="1">
                          <a:effectLst/>
                        </a:rPr>
                        <a:t>Std.Dev</a:t>
                      </a:r>
                      <a:r>
                        <a:rPr lang="en-CA" sz="1000" u="none" strike="noStrike" dirty="0">
                          <a:effectLst/>
                        </a:rPr>
                        <a:t>.</a:t>
                      </a:r>
                      <a:endParaRPr lang="en-CA" sz="1000" b="0" i="0" u="none" strike="noStrike" dirty="0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171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Mg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570.8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±511.5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171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 dirty="0">
                          <a:effectLst/>
                        </a:rPr>
                        <a:t>Al</a:t>
                      </a:r>
                      <a:endParaRPr lang="en-CA" sz="1000" b="0" i="0" u="none" strike="noStrike" dirty="0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837.4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±427.2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171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 dirty="0">
                          <a:effectLst/>
                        </a:rPr>
                        <a:t>Si</a:t>
                      </a:r>
                      <a:endParaRPr lang="en-CA" sz="1000" b="0" i="0" u="none" strike="noStrike" dirty="0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974.3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±594.1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171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 dirty="0">
                          <a:effectLst/>
                        </a:rPr>
                        <a:t>P</a:t>
                      </a:r>
                      <a:endParaRPr lang="en-CA" sz="1000" b="0" i="0" u="none" strike="noStrike" dirty="0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1035.2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±597.8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38809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 dirty="0">
                          <a:effectLst/>
                        </a:rPr>
                        <a:t>S</a:t>
                      </a:r>
                      <a:endParaRPr lang="en-CA" sz="1000" b="0" i="0" u="none" strike="noStrike" dirty="0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24810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±8776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171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 dirty="0">
                          <a:effectLst/>
                        </a:rPr>
                        <a:t>Cl</a:t>
                      </a:r>
                      <a:endParaRPr lang="en-CA" sz="1000" b="0" i="0" u="none" strike="noStrike" dirty="0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1770.2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±1121.9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171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K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831.9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±666.1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171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 dirty="0">
                          <a:effectLst/>
                        </a:rPr>
                        <a:t>Ca</a:t>
                      </a:r>
                      <a:endParaRPr lang="en-CA" sz="1000" b="0" i="0" u="none" strike="noStrike" dirty="0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2311.6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±1448.3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171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Fe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128.6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±69.6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171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Ni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 dirty="0">
                          <a:effectLst/>
                        </a:rPr>
                        <a:t>5.1</a:t>
                      </a:r>
                      <a:endParaRPr lang="en-CA" sz="1000" b="0" i="0" u="none" strike="noStrike" dirty="0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±2.1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171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Cu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20.8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±20.8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21710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Zn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>
                          <a:effectLst/>
                        </a:rPr>
                        <a:t>151.7</a:t>
                      </a:r>
                      <a:endParaRPr lang="en-CA" sz="1000" b="0" i="0" u="none" strike="noStrike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u="none" strike="noStrike" dirty="0">
                          <a:effectLst/>
                        </a:rPr>
                        <a:t>±74.8</a:t>
                      </a:r>
                      <a:endParaRPr lang="en-CA" sz="1000" b="0" i="0" u="none" strike="noStrike" dirty="0">
                        <a:solidFill>
                          <a:srgbClr val="5C5C5C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99911" y="3599751"/>
            <a:ext cx="212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Olabanji</a:t>
            </a:r>
            <a:r>
              <a:rPr lang="en-US" sz="1100" dirty="0" smtClean="0"/>
              <a:t> et al. </a:t>
            </a:r>
            <a:r>
              <a:rPr lang="en-US" sz="1100" dirty="0" err="1" smtClean="0"/>
              <a:t>Nuc</a:t>
            </a:r>
            <a:r>
              <a:rPr lang="en-US" sz="1100" dirty="0" smtClean="0"/>
              <a:t>. </a:t>
            </a:r>
            <a:r>
              <a:rPr lang="en-US" sz="1100" dirty="0" err="1" smtClean="0"/>
              <a:t>Instrum</a:t>
            </a:r>
            <a:r>
              <a:rPr lang="en-US" sz="1100" dirty="0" smtClean="0"/>
              <a:t>. Methods Section B: Beam Interactions with Materials and Atoms, 2005</a:t>
            </a:r>
            <a:endParaRPr lang="en-CA" sz="1100" dirty="0"/>
          </a:p>
        </p:txBody>
      </p:sp>
      <p:sp>
        <p:nvSpPr>
          <p:cNvPr id="13" name="Oval 12"/>
          <p:cNvSpPr/>
          <p:nvPr/>
        </p:nvSpPr>
        <p:spPr>
          <a:xfrm>
            <a:off x="6632084" y="88939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6632084" y="3284984"/>
            <a:ext cx="288032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6619137" y="2420888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0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Observed Zinc Lines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755B-FC25-481F-BB44-F275278F563E}" type="slidenum">
              <a:rPr lang="en-CA" smtClean="0"/>
              <a:t>9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6084168" cy="3218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377172" cy="3384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7395"/>
            <a:ext cx="6587239" cy="3530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8860" y="1630676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/>
              <a:t>ZnII</a:t>
            </a:r>
            <a:r>
              <a:rPr lang="en-CA" sz="1400" dirty="0" smtClean="0"/>
              <a:t> 202.547</a:t>
            </a:r>
            <a:endParaRPr lang="en-C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93672" y="2555031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/>
              <a:t>ZnII</a:t>
            </a:r>
            <a:r>
              <a:rPr lang="en-CA" sz="1400" dirty="0" smtClean="0"/>
              <a:t> 206.2</a:t>
            </a:r>
            <a:endParaRPr lang="en-C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58160" y="3684109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/>
              <a:t>ZnI</a:t>
            </a:r>
            <a:r>
              <a:rPr lang="en-CA" sz="1400" dirty="0" smtClean="0"/>
              <a:t> 213.855</a:t>
            </a:r>
            <a:endParaRPr lang="en-CA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95298"/>
            <a:ext cx="8784976" cy="340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indsor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5556</TotalTime>
  <Words>848</Words>
  <Application>Microsoft Office PowerPoint</Application>
  <PresentationFormat>On-screen Show (4:3)</PresentationFormat>
  <Paragraphs>178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 Unicode MS</vt:lpstr>
      <vt:lpstr>ＭＳ Ｐゴシック</vt:lpstr>
      <vt:lpstr>Arial</vt:lpstr>
      <vt:lpstr>Calibri</vt:lpstr>
      <vt:lpstr>Courier New</vt:lpstr>
      <vt:lpstr>Wingdings</vt:lpstr>
      <vt:lpstr>Clarity</vt:lpstr>
      <vt:lpstr>UWindsorTemplate</vt:lpstr>
      <vt:lpstr>Graph</vt:lpstr>
      <vt:lpstr>Rapid Elemental Analysis of Human Fingernails Using Laser-Induced Breakdown Spectroscopy</vt:lpstr>
      <vt:lpstr>Acknowledgements</vt:lpstr>
      <vt:lpstr>Motivation for this Project</vt:lpstr>
      <vt:lpstr>PowerPoint Presentation</vt:lpstr>
      <vt:lpstr>What is LIBS?</vt:lpstr>
      <vt:lpstr>Preparation of Nails</vt:lpstr>
      <vt:lpstr>Data Acquisition</vt:lpstr>
      <vt:lpstr>Typical Nail Components</vt:lpstr>
      <vt:lpstr>Observed Zinc Lines</vt:lpstr>
      <vt:lpstr>Results</vt:lpstr>
      <vt:lpstr>PowerPoint Presentation</vt:lpstr>
      <vt:lpstr>LIBS vs. SIDMS</vt:lpstr>
      <vt:lpstr>Effects of Normalization to Carbon</vt:lpstr>
      <vt:lpstr>Future Work</vt:lpstr>
      <vt:lpstr>Thank You to…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Elemental Analysis of Human Finger Nails Using Laser Induced Breakdown Spectroscopy</dc:title>
  <dc:creator>VloraRiberdy</dc:creator>
  <cp:lastModifiedBy>Steven J Rehse</cp:lastModifiedBy>
  <cp:revision>497</cp:revision>
  <dcterms:created xsi:type="dcterms:W3CDTF">2015-05-05T15:19:25Z</dcterms:created>
  <dcterms:modified xsi:type="dcterms:W3CDTF">2015-06-11T18:42:47Z</dcterms:modified>
</cp:coreProperties>
</file>