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9" r:id="rId4"/>
  </p:sldMasterIdLst>
  <p:notesMasterIdLst>
    <p:notesMasterId r:id="rId14"/>
  </p:notesMasterIdLst>
  <p:handoutMasterIdLst>
    <p:handoutMasterId r:id="rId15"/>
  </p:handoutMasterIdLst>
  <p:sldIdLst>
    <p:sldId id="256" r:id="rId5"/>
    <p:sldId id="315" r:id="rId6"/>
    <p:sldId id="306" r:id="rId7"/>
    <p:sldId id="310" r:id="rId8"/>
    <p:sldId id="303" r:id="rId9"/>
    <p:sldId id="322" r:id="rId10"/>
    <p:sldId id="325" r:id="rId11"/>
    <p:sldId id="324" r:id="rId12"/>
    <p:sldId id="319" r:id="rId13"/>
  </p:sldIdLst>
  <p:sldSz cx="9144000" cy="6858000" type="screen4x3"/>
  <p:notesSz cx="7102475" cy="9388475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5035" autoAdjust="0"/>
    <p:restoredTop sz="94674"/>
  </p:normalViewPr>
  <p:slideViewPr>
    <p:cSldViewPr>
      <p:cViewPr varScale="1">
        <p:scale>
          <a:sx n="60" d="100"/>
          <a:sy n="60" d="100"/>
        </p:scale>
        <p:origin x="1100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lena Maltseva" userId="76c33309-8c20-400e-8f52-52429b2ab08c" providerId="ADAL" clId="{83D28911-0AD6-42AD-BBCE-8DB466B8175B}"/>
    <pc:docChg chg="modSld">
      <pc:chgData name="Elena Maltseva" userId="76c33309-8c20-400e-8f52-52429b2ab08c" providerId="ADAL" clId="{83D28911-0AD6-42AD-BBCE-8DB466B8175B}" dt="2025-09-17T20:00:59.956" v="168" actId="6549"/>
      <pc:docMkLst>
        <pc:docMk/>
      </pc:docMkLst>
      <pc:sldChg chg="modSp mod">
        <pc:chgData name="Elena Maltseva" userId="76c33309-8c20-400e-8f52-52429b2ab08c" providerId="ADAL" clId="{83D28911-0AD6-42AD-BBCE-8DB466B8175B}" dt="2025-09-17T20:00:59.956" v="168" actId="6549"/>
        <pc:sldMkLst>
          <pc:docMk/>
          <pc:sldMk cId="3156056568" sldId="322"/>
        </pc:sldMkLst>
        <pc:spChg chg="mod">
          <ac:chgData name="Elena Maltseva" userId="76c33309-8c20-400e-8f52-52429b2ab08c" providerId="ADAL" clId="{83D28911-0AD6-42AD-BBCE-8DB466B8175B}" dt="2025-09-17T20:00:59.956" v="168" actId="6549"/>
          <ac:spMkLst>
            <pc:docMk/>
            <pc:sldMk cId="3156056568" sldId="322"/>
            <ac:spMk id="3" creationId="{B76A3B1A-8E6A-4841-B69C-A8A53BE6367D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469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22725" y="0"/>
            <a:ext cx="3078163" cy="4699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519328AF-55A5-B442-B87E-B999FE667199}" type="datetimeFigureOut">
              <a:rPr lang="en-CA"/>
              <a:pPr/>
              <a:t>2025-09-17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918575"/>
            <a:ext cx="3078163" cy="469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22725" y="8918575"/>
            <a:ext cx="3078163" cy="4699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42352258-D199-8240-B95D-326B5D37A642}" type="slidenum">
              <a:rPr lang="en-CA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60820908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469900"/>
          </a:xfrm>
          <a:prstGeom prst="rect">
            <a:avLst/>
          </a:prstGeom>
        </p:spPr>
        <p:txBody>
          <a:bodyPr vert="horz" lIns="94229" tIns="47115" rIns="94229" bIns="47115" rtlCol="0"/>
          <a:lstStyle>
            <a:lvl1pPr algn="l" eaLnBrk="1" hangingPunct="1">
              <a:defRPr sz="1200"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2725" y="0"/>
            <a:ext cx="3078163" cy="469900"/>
          </a:xfrm>
          <a:prstGeom prst="rect">
            <a:avLst/>
          </a:prstGeom>
        </p:spPr>
        <p:txBody>
          <a:bodyPr vert="horz" wrap="square" lIns="94229" tIns="47115" rIns="94229" bIns="47115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5F8A1D1E-AD28-E848-9DDB-09E361E9047A}" type="datetimeFigureOut">
              <a:rPr lang="en-CA"/>
              <a:pPr/>
              <a:t>2025-09-17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03325" y="704850"/>
            <a:ext cx="4695825" cy="35210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229" tIns="47115" rIns="94229" bIns="47115" rtlCol="0" anchor="ctr"/>
          <a:lstStyle/>
          <a:p>
            <a:pPr lvl="0"/>
            <a:endParaRPr lang="en-CA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9613" y="4459288"/>
            <a:ext cx="5683250" cy="4224337"/>
          </a:xfrm>
          <a:prstGeom prst="rect">
            <a:avLst/>
          </a:prstGeom>
        </p:spPr>
        <p:txBody>
          <a:bodyPr vert="horz" lIns="94229" tIns="47115" rIns="94229" bIns="47115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CA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916988"/>
            <a:ext cx="3078163" cy="469900"/>
          </a:xfrm>
          <a:prstGeom prst="rect">
            <a:avLst/>
          </a:prstGeom>
        </p:spPr>
        <p:txBody>
          <a:bodyPr vert="horz" lIns="94229" tIns="47115" rIns="94229" bIns="47115" rtlCol="0" anchor="b"/>
          <a:lstStyle>
            <a:lvl1pPr algn="l" eaLnBrk="1" hangingPunct="1">
              <a:defRPr sz="1200"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2725" y="8916988"/>
            <a:ext cx="3078163" cy="469900"/>
          </a:xfrm>
          <a:prstGeom prst="rect">
            <a:avLst/>
          </a:prstGeom>
        </p:spPr>
        <p:txBody>
          <a:bodyPr vert="horz" wrap="square" lIns="94229" tIns="47115" rIns="94229" bIns="47115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1050EC90-9FA8-544B-BD3A-C7D3E0C0E367}" type="slidenum">
              <a:rPr lang="en-CA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53726894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885A15C-93E2-F040-B9B5-7FEEF9327D29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57648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2457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CA">
              <a:latin typeface="Calibri" charset="0"/>
            </a:endParaRPr>
          </a:p>
        </p:txBody>
      </p:sp>
      <p:sp>
        <p:nvSpPr>
          <p:cNvPr id="2458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9300" indent="-287338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52525" indent="-230188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14488" indent="-230188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76450" indent="-230188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33650" indent="-2301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90850" indent="-2301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48050" indent="-2301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905250" indent="-2301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87CC259B-364A-6448-A82C-B32823068071}" type="slidenum">
              <a:rPr lang="en-CA"/>
              <a:pPr/>
              <a:t>4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10629380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1638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CA">
              <a:latin typeface="Calibri" charset="0"/>
            </a:endParaRPr>
          </a:p>
        </p:txBody>
      </p:sp>
      <p:sp>
        <p:nvSpPr>
          <p:cNvPr id="1638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9300" indent="-287338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52525" indent="-230188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14488" indent="-230188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76450" indent="-230188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33650" indent="-2301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90850" indent="-2301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48050" indent="-2301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905250" indent="-2301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FD355A2B-EFD4-8243-A188-638A90FBFF94}" type="slidenum">
              <a:rPr lang="en-CA"/>
              <a:pPr/>
              <a:t>5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9018512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CA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CA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4632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CA"/>
              <a:t>Click to edit Master text styles</a:t>
            </a:r>
          </a:p>
          <a:p>
            <a:pPr lvl="1"/>
            <a:r>
              <a:rPr lang="en-CA"/>
              <a:t>Second level</a:t>
            </a:r>
          </a:p>
          <a:p>
            <a:pPr lvl="2"/>
            <a:r>
              <a:rPr lang="en-CA"/>
              <a:t>Third level</a:t>
            </a:r>
          </a:p>
          <a:p>
            <a:pPr lvl="3"/>
            <a:r>
              <a:rPr lang="en-CA"/>
              <a:t>Fourth level</a:t>
            </a:r>
          </a:p>
          <a:p>
            <a:pPr lvl="4"/>
            <a:r>
              <a:rPr lang="en-CA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93744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CA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CA"/>
              <a:t>Click to edit Master text styles</a:t>
            </a:r>
          </a:p>
          <a:p>
            <a:pPr lvl="1"/>
            <a:r>
              <a:rPr lang="en-CA"/>
              <a:t>Second level</a:t>
            </a:r>
          </a:p>
          <a:p>
            <a:pPr lvl="2"/>
            <a:r>
              <a:rPr lang="en-CA"/>
              <a:t>Third level</a:t>
            </a:r>
          </a:p>
          <a:p>
            <a:pPr lvl="3"/>
            <a:r>
              <a:rPr lang="en-CA"/>
              <a:t>Fourth level</a:t>
            </a:r>
          </a:p>
          <a:p>
            <a:pPr lvl="4"/>
            <a:r>
              <a:rPr lang="en-CA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01189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CA"/>
              <a:t>Click to edit Master text styles</a:t>
            </a:r>
          </a:p>
          <a:p>
            <a:pPr lvl="1"/>
            <a:r>
              <a:rPr lang="en-CA"/>
              <a:t>Second level</a:t>
            </a:r>
          </a:p>
          <a:p>
            <a:pPr lvl="2"/>
            <a:r>
              <a:rPr lang="en-CA"/>
              <a:t>Third level</a:t>
            </a:r>
          </a:p>
          <a:p>
            <a:pPr lvl="3"/>
            <a:r>
              <a:rPr lang="en-CA"/>
              <a:t>Fourth level</a:t>
            </a:r>
          </a:p>
          <a:p>
            <a:pPr lvl="4"/>
            <a:r>
              <a:rPr lang="en-CA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87148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CA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CA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4504513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CA"/>
              <a:t>Click to edit Master text styles</a:t>
            </a:r>
          </a:p>
          <a:p>
            <a:pPr lvl="1"/>
            <a:r>
              <a:rPr lang="en-CA"/>
              <a:t>Second level</a:t>
            </a:r>
          </a:p>
          <a:p>
            <a:pPr lvl="2"/>
            <a:r>
              <a:rPr lang="en-CA"/>
              <a:t>Third level</a:t>
            </a:r>
          </a:p>
          <a:p>
            <a:pPr lvl="3"/>
            <a:r>
              <a:rPr lang="en-CA"/>
              <a:t>Fourth level</a:t>
            </a:r>
          </a:p>
          <a:p>
            <a:pPr lvl="4"/>
            <a:r>
              <a:rPr lang="en-CA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CA"/>
              <a:t>Click to edit Master text styles</a:t>
            </a:r>
          </a:p>
          <a:p>
            <a:pPr lvl="1"/>
            <a:r>
              <a:rPr lang="en-CA"/>
              <a:t>Second level</a:t>
            </a:r>
          </a:p>
          <a:p>
            <a:pPr lvl="2"/>
            <a:r>
              <a:rPr lang="en-CA"/>
              <a:t>Third level</a:t>
            </a:r>
          </a:p>
          <a:p>
            <a:pPr lvl="3"/>
            <a:r>
              <a:rPr lang="en-CA"/>
              <a:t>Fourth level</a:t>
            </a:r>
          </a:p>
          <a:p>
            <a:pPr lvl="4"/>
            <a:r>
              <a:rPr lang="en-CA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67969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CA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CA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CA"/>
              <a:t>Click to edit Master text styles</a:t>
            </a:r>
          </a:p>
          <a:p>
            <a:pPr lvl="1"/>
            <a:r>
              <a:rPr lang="en-CA"/>
              <a:t>Second level</a:t>
            </a:r>
          </a:p>
          <a:p>
            <a:pPr lvl="2"/>
            <a:r>
              <a:rPr lang="en-CA"/>
              <a:t>Third level</a:t>
            </a:r>
          </a:p>
          <a:p>
            <a:pPr lvl="3"/>
            <a:r>
              <a:rPr lang="en-CA"/>
              <a:t>Fourth level</a:t>
            </a:r>
          </a:p>
          <a:p>
            <a:pPr lvl="4"/>
            <a:r>
              <a:rPr lang="en-CA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CA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CA"/>
              <a:t>Click to edit Master text styles</a:t>
            </a:r>
          </a:p>
          <a:p>
            <a:pPr lvl="1"/>
            <a:r>
              <a:rPr lang="en-CA"/>
              <a:t>Second level</a:t>
            </a:r>
          </a:p>
          <a:p>
            <a:pPr lvl="2"/>
            <a:r>
              <a:rPr lang="en-CA"/>
              <a:t>Third level</a:t>
            </a:r>
          </a:p>
          <a:p>
            <a:pPr lvl="3"/>
            <a:r>
              <a:rPr lang="en-CA"/>
              <a:t>Fourth level</a:t>
            </a:r>
          </a:p>
          <a:p>
            <a:pPr lvl="4"/>
            <a:r>
              <a:rPr lang="en-CA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25584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88544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200052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CA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CA"/>
              <a:t>Click to edit Master text styles</a:t>
            </a:r>
          </a:p>
          <a:p>
            <a:pPr lvl="1"/>
            <a:r>
              <a:rPr lang="en-CA"/>
              <a:t>Second level</a:t>
            </a:r>
          </a:p>
          <a:p>
            <a:pPr lvl="2"/>
            <a:r>
              <a:rPr lang="en-CA"/>
              <a:t>Third level</a:t>
            </a:r>
          </a:p>
          <a:p>
            <a:pPr lvl="3"/>
            <a:r>
              <a:rPr lang="en-CA"/>
              <a:t>Fourth level</a:t>
            </a:r>
          </a:p>
          <a:p>
            <a:pPr lvl="4"/>
            <a:r>
              <a:rPr lang="en-CA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CA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617385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CA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CA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7115023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1028" name="Picture 6" descr="UWindsor powerpoint bottom1.jpg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200775"/>
            <a:ext cx="9144000" cy="657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9" name="Picture 5" descr="UW_Logo_1L_horz.jpg"/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850" y="6269038"/>
            <a:ext cx="2301875" cy="544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ＭＳ Ｐゴシック" charset="0"/>
          <a:cs typeface="ＭＳ Ｐゴシック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ＭＳ Ｐゴシック" charset="0"/>
          <a:cs typeface="ＭＳ Ｐゴシック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ＭＳ Ｐゴシック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can01.safelinks.protection.outlook.com/?url=https%3A%2F%2Foutlook.office365.com%2Fbook%2FPoliticalScienceBookings%40uwindsor.ca%2F%3Futm_source%3Dchatgpt.com&amp;data=05%7C02%7CIrene.Schiller%40uwindsor.ca%7C5b4bd4812ac14e93bf4308ddeb134c80%7C12f933b33d614b199a4d689021de8cc9%7C0%7C0%7C638925190292637006%7CUnknown%7CTWFpbGZsb3d8eyJFbXB0eU1hcGkiOnRydWUsIlYiOiIwLjAuMDAwMCIsIlAiOiJXaW4zMiIsIkFOIjoiTWFpbCIsIldUIjoyfQ%3D%3D%7C0%7C%7C%7C&amp;sdata=HFn00Y8%2FqMekJPyNtv5WJDhN%2BnNLNVl2XH6ppe%2FPNAs%3D&amp;reserved=0" TargetMode="External"/><Relationship Id="rId2" Type="http://schemas.openxmlformats.org/officeDocument/2006/relationships/hyperlink" Target="mailto:maltseva@uwindsor.ca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uwindsor.ca/political-science/507/program-checklists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ask.uwindsor.ca/app/answers/detail/a_id/253/kw/add%20a%20minor" TargetMode="External"/><Relationship Id="rId2" Type="http://schemas.openxmlformats.org/officeDocument/2006/relationships/hyperlink" Target="https://www.uwindsor.ca/secretariat/sites/uwindsor.ca.secretariat/files/undergraduate_calendar_fall_2025.pdf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future.uwindsor.ca/looking-for-a-course?elqTrackId=f969161247d04d85b6d44d38be9809c9&amp;elq=00000000000000000000000000000000&amp;elqaid=596&amp;elqat=2&amp;elqCampaignId=" TargetMode="External"/><Relationship Id="rId2" Type="http://schemas.openxmlformats.org/officeDocument/2006/relationships/hyperlink" Target="https://future.uwindsor.ca/course-options-requirements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uwindsor.ca/political-science/549/succeeding-political-science" TargetMode="External"/><Relationship Id="rId2" Type="http://schemas.openxmlformats.org/officeDocument/2006/relationships/hyperlink" Target="https://ask.uwindsor.ca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E7B385-2DCA-364C-8CE4-79084729261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Welcome to the Department of Political Science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8C55872D-D1D8-410E-B9EC-BC47AD8830D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CA" sz="2400" dirty="0"/>
              <a:t>Dr. Elena Maltseva</a:t>
            </a:r>
          </a:p>
          <a:p>
            <a:r>
              <a:rPr lang="en-US" sz="2400" dirty="0"/>
              <a:t>Undergraduate Program Chair</a:t>
            </a:r>
            <a:endParaRPr lang="en-CA" sz="2400" dirty="0"/>
          </a:p>
          <a:p>
            <a:r>
              <a:rPr lang="en-CA" sz="2400" dirty="0"/>
              <a:t>maltseva@uwindsor.ca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4EC6A04B-45C0-4C66-A56B-B5DBD0F3EDF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1520" y="247686"/>
            <a:ext cx="2399847" cy="1596989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CAA0011B-29AD-4814-9534-AED937C9A7F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43757" y="482350"/>
            <a:ext cx="2631605" cy="14736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98213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8845"/>
    </mc:Choice>
    <mc:Fallback xmlns="">
      <p:transition spd="slow" advTm="18845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CA2F7D-CA39-4601-A91D-1CACF11527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CA" dirty="0"/>
              <a:t>Welcome to the Department of Political Science!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28B011-D29A-437C-B411-A13C5A84B67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579296" cy="4525963"/>
          </a:xfrm>
        </p:spPr>
        <p:txBody>
          <a:bodyPr/>
          <a:lstStyle/>
          <a:p>
            <a:r>
              <a:rPr lang="en-CA" sz="2400" dirty="0"/>
              <a:t>Dr. Elena Maltseva – Academic Advisor</a:t>
            </a:r>
          </a:p>
          <a:p>
            <a:pPr lvl="1"/>
            <a:r>
              <a:rPr lang="en-CA" sz="2400" dirty="0"/>
              <a:t>Email: </a:t>
            </a:r>
            <a:r>
              <a:rPr lang="en-CA" sz="2400" dirty="0">
                <a:hlinkClick r:id="rId2"/>
              </a:rPr>
              <a:t>maltseva@uwindsor.ca</a:t>
            </a:r>
            <a:endParaRPr lang="en-CA" sz="2400" dirty="0"/>
          </a:p>
          <a:p>
            <a:r>
              <a:rPr lang="en-US" sz="2400" dirty="0"/>
              <a:t>In Person</a:t>
            </a:r>
          </a:p>
          <a:p>
            <a:pPr lvl="1"/>
            <a:r>
              <a:rPr lang="en-US" sz="1800" dirty="0"/>
              <a:t>Tuesdays &amp; Thursdays, 2:30–4:00 p.m.</a:t>
            </a:r>
          </a:p>
          <a:p>
            <a:pPr lvl="1"/>
            <a:r>
              <a:rPr lang="en-US" sz="1800" dirty="0"/>
              <a:t>Location: Chrysler Hall North, Room 1158</a:t>
            </a:r>
          </a:p>
          <a:p>
            <a:r>
              <a:rPr lang="en-US" sz="2400" dirty="0"/>
              <a:t>Online (via Teams)</a:t>
            </a:r>
          </a:p>
          <a:p>
            <a:pPr lvl="1"/>
            <a:r>
              <a:rPr lang="en-US" sz="1800" dirty="0"/>
              <a:t>Mondays, 10:00 a.m.–12:00 p.m.</a:t>
            </a:r>
          </a:p>
          <a:p>
            <a:pPr lvl="1"/>
            <a:r>
              <a:rPr lang="en-US" sz="1800" dirty="0"/>
              <a:t>To book an online appointment with Dr. Maltseva, please visit Political Science Bookings at:</a:t>
            </a:r>
            <a:br>
              <a:rPr lang="en-US" sz="1800" dirty="0"/>
            </a:br>
            <a:r>
              <a:rPr lang="en-US" sz="1800" dirty="0">
                <a:hlinkClick r:id="rId3"/>
              </a:rPr>
              <a:t>https://outlook.office365.com/book/PoliticalScienceBookings@uwindsor.ca/</a:t>
            </a:r>
            <a:endParaRPr lang="en-US" sz="1800" dirty="0"/>
          </a:p>
          <a:p>
            <a:r>
              <a:rPr lang="en-US" sz="2400" dirty="0"/>
              <a:t>If you need to meet outside of these times, please email me to arrange an appointment.</a:t>
            </a:r>
          </a:p>
        </p:txBody>
      </p:sp>
    </p:spTree>
    <p:extLst>
      <p:ext uri="{BB962C8B-B14F-4D97-AF65-F5344CB8AC3E}">
        <p14:creationId xmlns:p14="http://schemas.microsoft.com/office/powerpoint/2010/main" val="27084734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4C64B3-7760-4301-85EC-9282181A04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CA" dirty="0"/>
              <a:t>Important Academic Dates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79B86C5-5921-46C8-82DB-1B0CC9F354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r>
              <a:rPr lang="en-US" sz="2600" dirty="0"/>
              <a:t>Sept 17, 2025 – Academic Add/Drop for Fall 2025 courses</a:t>
            </a:r>
          </a:p>
          <a:p>
            <a:r>
              <a:rPr lang="en-US" sz="2600" dirty="0"/>
              <a:t>Oct 11–Oct 19, 2025 – Reading Week</a:t>
            </a:r>
          </a:p>
          <a:p>
            <a:r>
              <a:rPr lang="en-US" sz="2600" dirty="0"/>
              <a:t>Nov 12, 2025 – Last Day to Voluntarily Withdraw from Fall 2025 courses</a:t>
            </a:r>
          </a:p>
          <a:p>
            <a:r>
              <a:rPr lang="en-US" sz="2600" dirty="0"/>
              <a:t>Dec 3, 2025 – Last Day for Fall 2025 Classes</a:t>
            </a:r>
          </a:p>
          <a:p>
            <a:r>
              <a:rPr lang="en-US" sz="2600" dirty="0"/>
              <a:t>Dec 6–Dec17, 2025 – Final Exams</a:t>
            </a:r>
          </a:p>
        </p:txBody>
      </p:sp>
    </p:spTree>
    <p:extLst>
      <p:ext uri="{BB962C8B-B14F-4D97-AF65-F5344CB8AC3E}">
        <p14:creationId xmlns:p14="http://schemas.microsoft.com/office/powerpoint/2010/main" val="15931919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30678"/>
    </mc:Choice>
    <mc:Fallback xmlns="">
      <p:transition spd="slow" advTm="130678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CA" dirty="0"/>
              <a:t>Course Selection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r>
              <a:rPr lang="en-CA" sz="2800" dirty="0"/>
              <a:t>Lots of do’s and don’ts for picking courses each semester, but there are a few basic things to keep in mind</a:t>
            </a:r>
          </a:p>
          <a:p>
            <a:pPr lvl="1"/>
            <a:r>
              <a:rPr lang="en-CA" sz="2400" dirty="0"/>
              <a:t>Regularly check your degree progress on </a:t>
            </a:r>
            <a:r>
              <a:rPr lang="en-CA" sz="2400" dirty="0" err="1"/>
              <a:t>UWinsite</a:t>
            </a:r>
            <a:r>
              <a:rPr lang="en-CA" sz="2400" dirty="0"/>
              <a:t> Student</a:t>
            </a:r>
          </a:p>
          <a:p>
            <a:pPr lvl="1"/>
            <a:r>
              <a:rPr lang="en-CA" sz="2400" dirty="0"/>
              <a:t>Try to stick to the recommended sequencing of courses</a:t>
            </a:r>
          </a:p>
          <a:p>
            <a:pPr lvl="1"/>
            <a:r>
              <a:rPr lang="en-CA" sz="2400" dirty="0"/>
              <a:t>Follow the program requirements </a:t>
            </a:r>
          </a:p>
          <a:p>
            <a:pPr lvl="2"/>
            <a:r>
              <a:rPr lang="en-CA" sz="2000" dirty="0"/>
              <a:t>Use program checklists: </a:t>
            </a:r>
            <a:r>
              <a:rPr lang="en-CA" sz="2000" dirty="0">
                <a:hlinkClick r:id="rId3"/>
              </a:rPr>
              <a:t>https://www.uwindsor.ca/political-science/507/program-checklists</a:t>
            </a:r>
            <a:r>
              <a:rPr lang="en-CA" sz="20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1221050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noFill/>
          <a:ln>
            <a:noFill/>
          </a:ln>
        </p:spPr>
        <p:txBody>
          <a:bodyPr/>
          <a:lstStyle/>
          <a:p>
            <a:r>
              <a:rPr lang="en-CA" dirty="0"/>
              <a:t>Course Selection</a:t>
            </a:r>
          </a:p>
        </p:txBody>
      </p:sp>
      <p:sp>
        <p:nvSpPr>
          <p:cNvPr id="12291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r>
              <a:rPr lang="en-CA" altLang="en-US" sz="2200" dirty="0"/>
              <a:t>Fall 2025:</a:t>
            </a:r>
          </a:p>
          <a:p>
            <a:pPr lvl="1"/>
            <a:r>
              <a:rPr lang="en-CA" altLang="en-US" sz="2200" dirty="0"/>
              <a:t>POLS-1000-1; POLS-1300 or POLS-1600; ENGL-1010 and two other lower-level courses</a:t>
            </a:r>
          </a:p>
          <a:p>
            <a:r>
              <a:rPr lang="en-CA" sz="2200" dirty="0"/>
              <a:t>Winter 2026</a:t>
            </a:r>
          </a:p>
          <a:p>
            <a:pPr lvl="1"/>
            <a:r>
              <a:rPr lang="en-CA" sz="2200" dirty="0"/>
              <a:t>POLS-1300 or POLS-1600</a:t>
            </a:r>
          </a:p>
          <a:p>
            <a:pPr lvl="1"/>
            <a:r>
              <a:rPr lang="en-US" sz="2200" dirty="0"/>
              <a:t>One (1) course with Indigenous content, perspectives, or materials</a:t>
            </a:r>
          </a:p>
          <a:p>
            <a:pPr lvl="1"/>
            <a:r>
              <a:rPr lang="en-CA" sz="2200" dirty="0"/>
              <a:t>Three other lower-level courses</a:t>
            </a:r>
          </a:p>
          <a:p>
            <a:pPr lvl="1"/>
            <a:r>
              <a:rPr lang="en-CA" sz="2200" dirty="0"/>
              <a:t>This is a good time to explore course offerings at the second-year/2000 level in Political Science, and to take optional courses from other programs</a:t>
            </a:r>
          </a:p>
        </p:txBody>
      </p:sp>
    </p:spTree>
    <p:extLst>
      <p:ext uri="{BB962C8B-B14F-4D97-AF65-F5344CB8AC3E}">
        <p14:creationId xmlns:p14="http://schemas.microsoft.com/office/powerpoint/2010/main" val="25332107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D79A7D-7CF4-438B-9E0F-106B1CB83F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CA" dirty="0"/>
              <a:t>Course Selection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6A3B1A-8E6A-4841-B69C-A8A53BE636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r>
              <a:rPr lang="en-CA" altLang="en-US" sz="2400" dirty="0"/>
              <a:t>IR: take HIST-1230 and HIST-1240</a:t>
            </a:r>
          </a:p>
          <a:p>
            <a:r>
              <a:rPr lang="en-CA" altLang="en-US" sz="2400" dirty="0"/>
              <a:t>IR: take Economics in 2nd year</a:t>
            </a:r>
          </a:p>
          <a:p>
            <a:r>
              <a:rPr lang="en-CA" sz="2400" dirty="0"/>
              <a:t>French Specialization: many classes in French, especially in year 3</a:t>
            </a:r>
          </a:p>
          <a:p>
            <a:r>
              <a:rPr lang="en-CA" sz="2400" dirty="0"/>
              <a:t>French Specialization: </a:t>
            </a:r>
            <a:r>
              <a:rPr lang="en-CA" altLang="en-US" sz="2400" dirty="0"/>
              <a:t>Take an intro French course - FREN-1220</a:t>
            </a:r>
          </a:p>
          <a:p>
            <a:r>
              <a:rPr lang="en-CA" altLang="en-US" sz="2400" dirty="0"/>
              <a:t>Law &amp; Politics can take PHIL-1600 Reasoning Skills in 1st or 2nd year</a:t>
            </a:r>
          </a:p>
          <a:p>
            <a:r>
              <a:rPr lang="en-CA" sz="2400" dirty="0"/>
              <a:t>SOSC-2500 and POLS-2750: both courses are required</a:t>
            </a:r>
            <a:r>
              <a:rPr lang="en-CA" sz="2400"/>
              <a:t>, but SOSC-2500 </a:t>
            </a:r>
            <a:r>
              <a:rPr lang="en-CA" sz="2400" dirty="0"/>
              <a:t>is no longer a prerequisite </a:t>
            </a:r>
            <a:r>
              <a:rPr lang="en-CA" sz="2400"/>
              <a:t>for POLS-2750</a:t>
            </a:r>
            <a:endParaRPr lang="en-CA" altLang="en-US" sz="2400" dirty="0"/>
          </a:p>
          <a:p>
            <a:endParaRPr lang="en-CA" sz="2400" dirty="0"/>
          </a:p>
        </p:txBody>
      </p:sp>
    </p:spTree>
    <p:extLst>
      <p:ext uri="{BB962C8B-B14F-4D97-AF65-F5344CB8AC3E}">
        <p14:creationId xmlns:p14="http://schemas.microsoft.com/office/powerpoint/2010/main" val="31560565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342FD9FB-48B4-AD1E-A5A5-F27794581F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Course Selection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6EC60B-D0D0-90E5-F41B-928DF1BA4C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r>
              <a:rPr lang="en-CA" sz="2800" dirty="0"/>
              <a:t>For IR: start thinking about a minor</a:t>
            </a:r>
          </a:p>
          <a:p>
            <a:pPr lvl="1"/>
            <a:r>
              <a:rPr lang="en-CA" sz="2400" dirty="0"/>
              <a:t>Requirements for the minors can be found here: </a:t>
            </a:r>
            <a:r>
              <a:rPr lang="en-CA" sz="2400" dirty="0">
                <a:hlinkClick r:id="rId2"/>
              </a:rPr>
              <a:t>https://www.uwindsor.ca/secretariat/sites/uwindsor.ca.secretariat/files/undergraduate_calendar_fall_2025.pdf</a:t>
            </a:r>
            <a:r>
              <a:rPr lang="en-CA" sz="2400" dirty="0"/>
              <a:t> </a:t>
            </a:r>
          </a:p>
          <a:p>
            <a:pPr lvl="1"/>
            <a:r>
              <a:rPr lang="en-CA" sz="2400" dirty="0"/>
              <a:t>To add a minor, please follow these instructions: </a:t>
            </a:r>
            <a:r>
              <a:rPr lang="en-CA" sz="2400" dirty="0">
                <a:hlinkClick r:id="rId3"/>
              </a:rPr>
              <a:t>https://ask.uwindsor.ca/app/answers/detail/a_id/253/kw/add%20a%20minor</a:t>
            </a:r>
            <a:endParaRPr lang="en-CA" sz="2400" dirty="0"/>
          </a:p>
          <a:p>
            <a:endParaRPr lang="en-CA" sz="2800" dirty="0"/>
          </a:p>
        </p:txBody>
      </p:sp>
    </p:spTree>
    <p:extLst>
      <p:ext uri="{BB962C8B-B14F-4D97-AF65-F5344CB8AC3E}">
        <p14:creationId xmlns:p14="http://schemas.microsoft.com/office/powerpoint/2010/main" val="29000037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02430B-E99F-4C22-8A2D-EC8E97696C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CA" dirty="0"/>
              <a:t>Course Selection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22FE57-FD5F-408C-8A2E-BC8DDCF0E6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556792"/>
            <a:ext cx="8363272" cy="4525963"/>
          </a:xfrm>
        </p:spPr>
        <p:txBody>
          <a:bodyPr/>
          <a:lstStyle/>
          <a:p>
            <a:r>
              <a:rPr lang="en-US" sz="2400" dirty="0"/>
              <a:t>Course Option Categories</a:t>
            </a:r>
          </a:p>
          <a:p>
            <a:pPr lvl="1"/>
            <a:r>
              <a:rPr lang="en-US" sz="2000" dirty="0"/>
              <a:t>For the purpose of meeting option requirements, the university categorizes its courses as follows</a:t>
            </a:r>
          </a:p>
          <a:p>
            <a:pPr lvl="2"/>
            <a:r>
              <a:rPr lang="en-US" sz="1800" dirty="0">
                <a:hlinkClick r:id="rId2"/>
              </a:rPr>
              <a:t>https://future.uwindsor.ca/course-options-requirements</a:t>
            </a:r>
            <a:r>
              <a:rPr lang="en-US" sz="1800" dirty="0"/>
              <a:t> </a:t>
            </a:r>
          </a:p>
          <a:p>
            <a:r>
              <a:rPr lang="en-CA" sz="2400" dirty="0"/>
              <a:t>Looking For A Course?</a:t>
            </a:r>
          </a:p>
          <a:p>
            <a:pPr lvl="1"/>
            <a:r>
              <a:rPr lang="en-US" sz="2000" dirty="0"/>
              <a:t>Suggested courses listed in this overview may be offered in the Fall, Winter or both terms. Students should check available offerings when planning and selecting courses.</a:t>
            </a:r>
          </a:p>
          <a:p>
            <a:pPr lvl="2"/>
            <a:r>
              <a:rPr lang="en-CA" sz="1800" dirty="0">
                <a:hlinkClick r:id="rId3"/>
              </a:rPr>
              <a:t>https://future.uwindsor.ca/looking-for-a-course?elqTrackId=f969161247d04d85b6d44d38be9809c9&amp;elq=00000000000000000000000000000000&amp;elqaid=596&amp;elqat=2&amp;elqCampaignId=</a:t>
            </a:r>
            <a:r>
              <a:rPr lang="en-US" sz="1800" dirty="0"/>
              <a:t> </a:t>
            </a:r>
            <a:endParaRPr lang="en-CA" sz="1800" dirty="0"/>
          </a:p>
        </p:txBody>
      </p:sp>
    </p:spTree>
    <p:extLst>
      <p:ext uri="{BB962C8B-B14F-4D97-AF65-F5344CB8AC3E}">
        <p14:creationId xmlns:p14="http://schemas.microsoft.com/office/powerpoint/2010/main" val="102593426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F12C64-3B0C-4FDE-B5F4-F2D396789D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Getting Help When You Need It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7E4A54-D6DA-4F59-A340-7F138EECF7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Consult with your Academic Advisor</a:t>
            </a:r>
          </a:p>
          <a:p>
            <a:r>
              <a:rPr lang="en-US" sz="2800" dirty="0"/>
              <a:t>Use this site to find answers to your questions:</a:t>
            </a:r>
          </a:p>
          <a:p>
            <a:pPr lvl="1"/>
            <a:r>
              <a:rPr lang="en-US" sz="2400" dirty="0">
                <a:hlinkClick r:id="rId2"/>
              </a:rPr>
              <a:t>https://ask.uwindsor.ca/</a:t>
            </a:r>
            <a:r>
              <a:rPr lang="en-US" sz="2400" dirty="0"/>
              <a:t> </a:t>
            </a:r>
          </a:p>
          <a:p>
            <a:r>
              <a:rPr lang="en-US" sz="2800" dirty="0"/>
              <a:t>Succeeding in Political Science:</a:t>
            </a:r>
          </a:p>
          <a:p>
            <a:pPr lvl="1"/>
            <a:r>
              <a:rPr lang="en-US" sz="2400" dirty="0">
                <a:hlinkClick r:id="rId3"/>
              </a:rPr>
              <a:t>https://www.uwindsor.ca/political-science/549/succeeding-political-science</a:t>
            </a:r>
            <a:r>
              <a:rPr lang="en-US" sz="24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023558362"/>
      </p:ext>
    </p:extLst>
  </p:cSld>
  <p:clrMapOvr>
    <a:masterClrMapping/>
  </p:clrMapOvr>
</p:sld>
</file>

<file path=ppt/theme/theme1.xml><?xml version="1.0" encoding="utf-8"?>
<a:theme xmlns:a="http://schemas.openxmlformats.org/drawingml/2006/main" name="UWindsorTemplate">
  <a:themeElements>
    <a:clrScheme name="Office Theme 3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99CCFF"/>
      </a:accent1>
      <a:accent2>
        <a:srgbClr val="CCCCFF"/>
      </a:accent2>
      <a:accent3>
        <a:srgbClr val="FFFFFF"/>
      </a:accent3>
      <a:accent4>
        <a:srgbClr val="000000"/>
      </a:accent4>
      <a:accent5>
        <a:srgbClr val="CAE2FF"/>
      </a:accent5>
      <a:accent6>
        <a:srgbClr val="B9B9E7"/>
      </a:accent6>
      <a:hlink>
        <a:srgbClr val="3333CC"/>
      </a:hlink>
      <a:folHlink>
        <a:srgbClr val="AF67FF"/>
      </a:folHlink>
    </a:clrScheme>
    <a:fontScheme name="Office Them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E2DF590A7CD0C4EB502920F383177D9" ma:contentTypeVersion="18" ma:contentTypeDescription="Create a new document." ma:contentTypeScope="" ma:versionID="bb7b4126db4ba089c612e0c6132a41e7">
  <xsd:schema xmlns:xsd="http://www.w3.org/2001/XMLSchema" xmlns:xs="http://www.w3.org/2001/XMLSchema" xmlns:p="http://schemas.microsoft.com/office/2006/metadata/properties" xmlns:ns2="1c2c97f9-47aa-470d-b82b-fe63d2d95b40" xmlns:ns3="0d12fccb-f215-4078-bd85-c37e1ce23aa9" targetNamespace="http://schemas.microsoft.com/office/2006/metadata/properties" ma:root="true" ma:fieldsID="7d6a90c5a0465fbb7e87a2ae73a3de55" ns2:_="" ns3:_="">
    <xsd:import namespace="1c2c97f9-47aa-470d-b82b-fe63d2d95b40"/>
    <xsd:import namespace="0d12fccb-f215-4078-bd85-c37e1ce23aa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Location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LengthInSecond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c2c97f9-47aa-470d-b82b-fe63d2d95b4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AutoTags" ma:index="11" nillable="true" ma:displayName="MediaServiceAutoTags" ma:description="" ma:internalName="MediaServiceAutoTags" ma:readOnly="true">
      <xsd:simpleType>
        <xsd:restriction base="dms:Text"/>
      </xsd:simpleType>
    </xsd:element>
    <xsd:element name="MediaServiceOCR" ma:index="12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3" nillable="true" ma:displayName="MediaServiceLocation" ma:internalName="MediaServiceLocation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21" nillable="true" ma:taxonomy="true" ma:internalName="lcf76f155ced4ddcb4097134ff3c332f" ma:taxonomyFieldName="MediaServiceImageTags" ma:displayName="Image Tags" ma:readOnly="false" ma:fieldId="{5cf76f15-5ced-4ddc-b409-7134ff3c332f}" ma:taxonomyMulti="true" ma:sspId="79bee80c-1694-4361-82b6-5997d1554ef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3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LengthInSeconds" ma:index="24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d12fccb-f215-4078-bd85-c37e1ce23aa9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456d2bc4-89b5-48c1-9334-a1022d875928}" ma:internalName="TaxCatchAll" ma:showField="CatchAllData" ma:web="0d12fccb-f215-4078-bd85-c37e1ce23aa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1c2c97f9-47aa-470d-b82b-fe63d2d95b40">
      <Terms xmlns="http://schemas.microsoft.com/office/infopath/2007/PartnerControls"/>
    </lcf76f155ced4ddcb4097134ff3c332f>
    <TaxCatchAll xmlns="0d12fccb-f215-4078-bd85-c37e1ce23aa9" xsi:nil="true"/>
  </documentManagement>
</p:properties>
</file>

<file path=customXml/itemProps1.xml><?xml version="1.0" encoding="utf-8"?>
<ds:datastoreItem xmlns:ds="http://schemas.openxmlformats.org/officeDocument/2006/customXml" ds:itemID="{C2D56738-38C4-42F6-A1C0-C5DE2BAC438D}"/>
</file>

<file path=customXml/itemProps2.xml><?xml version="1.0" encoding="utf-8"?>
<ds:datastoreItem xmlns:ds="http://schemas.openxmlformats.org/officeDocument/2006/customXml" ds:itemID="{3C5639D0-AC4B-4517-A2D5-8EB256CC5F8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08061DCE-FED1-49A1-9C54-C3C00743DE93}">
  <ds:schemaRefs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UWindsorTemplate.pot</Template>
  <TotalTime>47128</TotalTime>
  <Words>611</Words>
  <Application>Microsoft Office PowerPoint</Application>
  <PresentationFormat>On-screen Show (4:3)</PresentationFormat>
  <Paragraphs>61</Paragraphs>
  <Slides>9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Calibri</vt:lpstr>
      <vt:lpstr>UWindsorTemplate</vt:lpstr>
      <vt:lpstr>Welcome to the Department of Political Science</vt:lpstr>
      <vt:lpstr>Welcome to the Department of Political Science!</vt:lpstr>
      <vt:lpstr>Important Academic Dates</vt:lpstr>
      <vt:lpstr>Course Selection</vt:lpstr>
      <vt:lpstr>Course Selection</vt:lpstr>
      <vt:lpstr>Course Selection</vt:lpstr>
      <vt:lpstr>Course Selection</vt:lpstr>
      <vt:lpstr>Course Selection</vt:lpstr>
      <vt:lpstr>Getting Help When You Need It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Programme Orientation Political Science Department Dr. Cheryl Collier Acting Department Head</dc:title>
  <dc:subject/>
  <dc:creator>Elena Maltseva</dc:creator>
  <cp:keywords/>
  <dc:description/>
  <cp:lastModifiedBy>Elena Maltseva</cp:lastModifiedBy>
  <cp:revision>107</cp:revision>
  <cp:lastPrinted>2016-09-07T00:39:00Z</cp:lastPrinted>
  <dcterms:created xsi:type="dcterms:W3CDTF">2010-12-21T19:42:16Z</dcterms:created>
  <dcterms:modified xsi:type="dcterms:W3CDTF">2025-09-17T20:01:00Z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0x0101004E2DF590A7CD0C4EB502920F383177D9</vt:lpwstr>
  </property>
</Properties>
</file>