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4"/>
  </p:sldMasterIdLst>
  <p:notesMasterIdLst>
    <p:notesMasterId r:id="rId60"/>
  </p:notesMasterIdLst>
  <p:sldIdLst>
    <p:sldId id="435" r:id="rId5"/>
    <p:sldId id="322" r:id="rId6"/>
    <p:sldId id="285" r:id="rId7"/>
    <p:sldId id="391" r:id="rId8"/>
    <p:sldId id="416" r:id="rId9"/>
    <p:sldId id="304" r:id="rId10"/>
    <p:sldId id="426" r:id="rId11"/>
    <p:sldId id="307" r:id="rId12"/>
    <p:sldId id="305" r:id="rId13"/>
    <p:sldId id="397" r:id="rId14"/>
    <p:sldId id="415" r:id="rId15"/>
    <p:sldId id="433" r:id="rId16"/>
    <p:sldId id="434" r:id="rId17"/>
    <p:sldId id="312" r:id="rId18"/>
    <p:sldId id="400" r:id="rId19"/>
    <p:sldId id="418" r:id="rId20"/>
    <p:sldId id="310" r:id="rId21"/>
    <p:sldId id="325" r:id="rId22"/>
    <p:sldId id="293" r:id="rId23"/>
    <p:sldId id="388" r:id="rId24"/>
    <p:sldId id="384" r:id="rId25"/>
    <p:sldId id="374" r:id="rId26"/>
    <p:sldId id="436" r:id="rId27"/>
    <p:sldId id="425" r:id="rId28"/>
    <p:sldId id="421" r:id="rId29"/>
    <p:sldId id="437" r:id="rId30"/>
    <p:sldId id="265" r:id="rId31"/>
    <p:sldId id="266" r:id="rId32"/>
    <p:sldId id="438" r:id="rId33"/>
    <p:sldId id="372" r:id="rId34"/>
    <p:sldId id="427" r:id="rId35"/>
    <p:sldId id="317" r:id="rId36"/>
    <p:sldId id="431" r:id="rId37"/>
    <p:sldId id="319" r:id="rId38"/>
    <p:sldId id="404" r:id="rId39"/>
    <p:sldId id="309" r:id="rId40"/>
    <p:sldId id="428" r:id="rId41"/>
    <p:sldId id="313" r:id="rId42"/>
    <p:sldId id="392" r:id="rId43"/>
    <p:sldId id="315" r:id="rId44"/>
    <p:sldId id="432" r:id="rId45"/>
    <p:sldId id="389" r:id="rId46"/>
    <p:sldId id="399" r:id="rId47"/>
    <p:sldId id="417" r:id="rId48"/>
    <p:sldId id="290" r:id="rId49"/>
    <p:sldId id="430" r:id="rId50"/>
    <p:sldId id="291" r:id="rId51"/>
    <p:sldId id="429" r:id="rId52"/>
    <p:sldId id="316" r:id="rId53"/>
    <p:sldId id="321" r:id="rId54"/>
    <p:sldId id="386" r:id="rId55"/>
    <p:sldId id="383" r:id="rId56"/>
    <p:sldId id="414" r:id="rId57"/>
    <p:sldId id="303" r:id="rId58"/>
    <p:sldId id="306" r:id="rId59"/>
  </p:sldIdLst>
  <p:sldSz cx="12192000" cy="6858000"/>
  <p:notesSz cx="6881813"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FAF"/>
    <a:srgbClr val="DCDCF4"/>
    <a:srgbClr val="008F00"/>
    <a:srgbClr val="AB7942"/>
    <a:srgbClr val="9420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3DD40D-1837-460B-9D90-37A9038F0B60}" v="3" dt="2026-04-17T04:41:48.9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447" autoAdjust="0"/>
  </p:normalViewPr>
  <p:slideViewPr>
    <p:cSldViewPr snapToGrid="0">
      <p:cViewPr varScale="1">
        <p:scale>
          <a:sx n="118" d="100"/>
          <a:sy n="118" d="100"/>
        </p:scale>
        <p:origin x="276"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7822BD-5057-4C96-BBDA-E9A0F6B09F40}" type="doc">
      <dgm:prSet loTypeId="urn:microsoft.com/office/officeart/2005/8/layout/venn1" loCatId="relationship" qsTypeId="urn:microsoft.com/office/officeart/2005/8/quickstyle/3d3" qsCatId="3D" csTypeId="urn:microsoft.com/office/officeart/2005/8/colors/colorful2" csCatId="colorful" phldr="1"/>
      <dgm:spPr/>
    </dgm:pt>
    <dgm:pt modelId="{C80E32A6-157B-4832-8C42-9BB8AB43CE37}">
      <dgm:prSet phldrT="[Text]" custT="1"/>
      <dgm:spPr/>
      <dgm:t>
        <a:bodyPr/>
        <a:lstStyle/>
        <a:p>
          <a:r>
            <a:rPr lang="en-CA" sz="2800"/>
            <a:t>Self</a:t>
          </a:r>
        </a:p>
      </dgm:t>
    </dgm:pt>
    <dgm:pt modelId="{840AE4B6-18E3-4445-8773-9A91425C335E}" type="parTrans" cxnId="{433149FD-8824-48B0-835B-8417EF712C8E}">
      <dgm:prSet/>
      <dgm:spPr/>
      <dgm:t>
        <a:bodyPr/>
        <a:lstStyle/>
        <a:p>
          <a:endParaRPr lang="en-CA"/>
        </a:p>
      </dgm:t>
    </dgm:pt>
    <dgm:pt modelId="{95071882-E7BC-477C-B68A-A15A02D6C9DC}" type="sibTrans" cxnId="{433149FD-8824-48B0-835B-8417EF712C8E}">
      <dgm:prSet/>
      <dgm:spPr/>
      <dgm:t>
        <a:bodyPr/>
        <a:lstStyle/>
        <a:p>
          <a:endParaRPr lang="en-CA"/>
        </a:p>
      </dgm:t>
    </dgm:pt>
    <dgm:pt modelId="{26C8BE38-F036-44AA-9435-388573975AFB}">
      <dgm:prSet phldrT="[Text]" custT="1"/>
      <dgm:spPr/>
      <dgm:t>
        <a:bodyPr/>
        <a:lstStyle/>
        <a:p>
          <a:pPr algn="l"/>
          <a:r>
            <a:rPr lang="en-CA" sz="2100"/>
            <a:t>Students</a:t>
          </a:r>
        </a:p>
      </dgm:t>
    </dgm:pt>
    <dgm:pt modelId="{4B8C5B0F-A563-4740-B7B5-46A90DE11966}" type="parTrans" cxnId="{56515B53-0EF7-43F3-B077-B1146BA94DE1}">
      <dgm:prSet/>
      <dgm:spPr/>
      <dgm:t>
        <a:bodyPr/>
        <a:lstStyle/>
        <a:p>
          <a:endParaRPr lang="en-CA"/>
        </a:p>
      </dgm:t>
    </dgm:pt>
    <dgm:pt modelId="{B2169CD0-B709-464B-809B-EF4AF8AC7F2A}" type="sibTrans" cxnId="{56515B53-0EF7-43F3-B077-B1146BA94DE1}">
      <dgm:prSet/>
      <dgm:spPr/>
      <dgm:t>
        <a:bodyPr/>
        <a:lstStyle/>
        <a:p>
          <a:endParaRPr lang="en-CA"/>
        </a:p>
      </dgm:t>
    </dgm:pt>
    <dgm:pt modelId="{9A0F8CB8-1770-4B85-B74E-4AACE216715F}">
      <dgm:prSet phldrT="[Text]" custT="1"/>
      <dgm:spPr/>
      <dgm:t>
        <a:bodyPr/>
        <a:lstStyle/>
        <a:p>
          <a:r>
            <a:rPr lang="en-CA" sz="2400"/>
            <a:t>Colleagues</a:t>
          </a:r>
        </a:p>
      </dgm:t>
    </dgm:pt>
    <dgm:pt modelId="{22F88670-584B-45B1-A2FC-FA9995CF25E0}" type="parTrans" cxnId="{DD4B6E5F-110C-4436-9875-A915BFF4B0F8}">
      <dgm:prSet/>
      <dgm:spPr/>
      <dgm:t>
        <a:bodyPr/>
        <a:lstStyle/>
        <a:p>
          <a:endParaRPr lang="en-CA"/>
        </a:p>
      </dgm:t>
    </dgm:pt>
    <dgm:pt modelId="{FE54AD07-6236-494F-B863-F951FA8E3EC9}" type="sibTrans" cxnId="{DD4B6E5F-110C-4436-9875-A915BFF4B0F8}">
      <dgm:prSet/>
      <dgm:spPr/>
      <dgm:t>
        <a:bodyPr/>
        <a:lstStyle/>
        <a:p>
          <a:endParaRPr lang="en-CA"/>
        </a:p>
      </dgm:t>
    </dgm:pt>
    <dgm:pt modelId="{2AA4E667-BF46-45FA-B8CF-1CF0C3436D8E}">
      <dgm:prSet phldrT="[Text]" custT="1"/>
      <dgm:spPr/>
      <dgm:t>
        <a:bodyPr/>
        <a:lstStyle/>
        <a:p>
          <a:r>
            <a:rPr lang="en-CA" sz="2000"/>
            <a:t>Literature</a:t>
          </a:r>
          <a:r>
            <a:rPr lang="en-CA" sz="1800"/>
            <a:t> </a:t>
          </a:r>
        </a:p>
      </dgm:t>
    </dgm:pt>
    <dgm:pt modelId="{71219815-B0E4-4676-A2DE-758C26F80E86}" type="parTrans" cxnId="{33012923-4BDF-48B4-81C3-ACE8011AA69A}">
      <dgm:prSet/>
      <dgm:spPr/>
      <dgm:t>
        <a:bodyPr/>
        <a:lstStyle/>
        <a:p>
          <a:endParaRPr lang="en-CA"/>
        </a:p>
      </dgm:t>
    </dgm:pt>
    <dgm:pt modelId="{3ED5D356-90A9-4A44-82AC-CA54D9B3E7E8}" type="sibTrans" cxnId="{33012923-4BDF-48B4-81C3-ACE8011AA69A}">
      <dgm:prSet/>
      <dgm:spPr/>
      <dgm:t>
        <a:bodyPr/>
        <a:lstStyle/>
        <a:p>
          <a:endParaRPr lang="en-CA"/>
        </a:p>
      </dgm:t>
    </dgm:pt>
    <dgm:pt modelId="{740AF456-EB21-4EA1-8C2D-7D501669F071}" type="pres">
      <dgm:prSet presAssocID="{527822BD-5057-4C96-BBDA-E9A0F6B09F40}" presName="compositeShape" presStyleCnt="0">
        <dgm:presLayoutVars>
          <dgm:chMax val="7"/>
          <dgm:dir/>
          <dgm:resizeHandles val="exact"/>
        </dgm:presLayoutVars>
      </dgm:prSet>
      <dgm:spPr/>
    </dgm:pt>
    <dgm:pt modelId="{612973E3-4EEB-4408-8D8C-6FBAE6ED3C17}" type="pres">
      <dgm:prSet presAssocID="{C80E32A6-157B-4832-8C42-9BB8AB43CE37}" presName="circ1" presStyleLbl="vennNode1" presStyleIdx="0" presStyleCnt="4" custLinFactNeighborX="-23584"/>
      <dgm:spPr/>
    </dgm:pt>
    <dgm:pt modelId="{B168849C-2CBA-4A73-BDD5-BF4C55EF3C3C}" type="pres">
      <dgm:prSet presAssocID="{C80E32A6-157B-4832-8C42-9BB8AB43CE37}" presName="circ1Tx" presStyleLbl="revTx" presStyleIdx="0" presStyleCnt="0">
        <dgm:presLayoutVars>
          <dgm:chMax val="0"/>
          <dgm:chPref val="0"/>
          <dgm:bulletEnabled val="1"/>
        </dgm:presLayoutVars>
      </dgm:prSet>
      <dgm:spPr/>
    </dgm:pt>
    <dgm:pt modelId="{D857A5DF-058A-4C44-96D8-9245C2B9648A}" type="pres">
      <dgm:prSet presAssocID="{26C8BE38-F036-44AA-9435-388573975AFB}" presName="circ2" presStyleLbl="vennNode1" presStyleIdx="1" presStyleCnt="4" custScaleX="118348" custScaleY="106977" custLinFactNeighborX="-23901" custLinFactNeighborY="557"/>
      <dgm:spPr/>
    </dgm:pt>
    <dgm:pt modelId="{60129883-F477-4C66-BBEA-8B02872F95C1}" type="pres">
      <dgm:prSet presAssocID="{26C8BE38-F036-44AA-9435-388573975AFB}" presName="circ2Tx" presStyleLbl="revTx" presStyleIdx="0" presStyleCnt="0">
        <dgm:presLayoutVars>
          <dgm:chMax val="0"/>
          <dgm:chPref val="0"/>
          <dgm:bulletEnabled val="1"/>
        </dgm:presLayoutVars>
      </dgm:prSet>
      <dgm:spPr/>
    </dgm:pt>
    <dgm:pt modelId="{F5CD1C2E-BCAD-43C3-A2AF-A44602E06B14}" type="pres">
      <dgm:prSet presAssocID="{9A0F8CB8-1770-4B85-B74E-4AACE216715F}" presName="circ3" presStyleLbl="vennNode1" presStyleIdx="2" presStyleCnt="4" custLinFactNeighborX="-23584"/>
      <dgm:spPr/>
    </dgm:pt>
    <dgm:pt modelId="{DFACA3AA-0EC9-432D-8A71-C977816CC015}" type="pres">
      <dgm:prSet presAssocID="{9A0F8CB8-1770-4B85-B74E-4AACE216715F}" presName="circ3Tx" presStyleLbl="revTx" presStyleIdx="0" presStyleCnt="0">
        <dgm:presLayoutVars>
          <dgm:chMax val="0"/>
          <dgm:chPref val="0"/>
          <dgm:bulletEnabled val="1"/>
        </dgm:presLayoutVars>
      </dgm:prSet>
      <dgm:spPr/>
    </dgm:pt>
    <dgm:pt modelId="{51411AF6-A5E3-498E-9D61-B32F717CC91C}" type="pres">
      <dgm:prSet presAssocID="{2AA4E667-BF46-45FA-B8CF-1CF0C3436D8E}" presName="circ4" presStyleLbl="vennNode1" presStyleIdx="3" presStyleCnt="4" custScaleX="116156" custScaleY="107655" custLinFactNeighborX="-26832" custLinFactNeighborY="339"/>
      <dgm:spPr/>
    </dgm:pt>
    <dgm:pt modelId="{0D2CEB3F-8540-46E6-8956-4BC0DEBB9B78}" type="pres">
      <dgm:prSet presAssocID="{2AA4E667-BF46-45FA-B8CF-1CF0C3436D8E}" presName="circ4Tx" presStyleLbl="revTx" presStyleIdx="0" presStyleCnt="0">
        <dgm:presLayoutVars>
          <dgm:chMax val="0"/>
          <dgm:chPref val="0"/>
          <dgm:bulletEnabled val="1"/>
        </dgm:presLayoutVars>
      </dgm:prSet>
      <dgm:spPr/>
    </dgm:pt>
  </dgm:ptLst>
  <dgm:cxnLst>
    <dgm:cxn modelId="{627CF622-A2A7-3D4B-8232-58DDA63165C9}" type="presOf" srcId="{9A0F8CB8-1770-4B85-B74E-4AACE216715F}" destId="{DFACA3AA-0EC9-432D-8A71-C977816CC015}" srcOrd="1" destOrd="0" presId="urn:microsoft.com/office/officeart/2005/8/layout/venn1"/>
    <dgm:cxn modelId="{33012923-4BDF-48B4-81C3-ACE8011AA69A}" srcId="{527822BD-5057-4C96-BBDA-E9A0F6B09F40}" destId="{2AA4E667-BF46-45FA-B8CF-1CF0C3436D8E}" srcOrd="3" destOrd="0" parTransId="{71219815-B0E4-4676-A2DE-758C26F80E86}" sibTransId="{3ED5D356-90A9-4A44-82AC-CA54D9B3E7E8}"/>
    <dgm:cxn modelId="{4190062B-95D6-6348-A135-E90D9FB80EE8}" type="presOf" srcId="{C80E32A6-157B-4832-8C42-9BB8AB43CE37}" destId="{B168849C-2CBA-4A73-BDD5-BF4C55EF3C3C}" srcOrd="1" destOrd="0" presId="urn:microsoft.com/office/officeart/2005/8/layout/venn1"/>
    <dgm:cxn modelId="{9725412F-AC7C-D64F-9276-9017414E5C01}" type="presOf" srcId="{C80E32A6-157B-4832-8C42-9BB8AB43CE37}" destId="{612973E3-4EEB-4408-8D8C-6FBAE6ED3C17}" srcOrd="0" destOrd="0" presId="urn:microsoft.com/office/officeart/2005/8/layout/venn1"/>
    <dgm:cxn modelId="{EAEE295F-96EC-4140-96E4-E9A952429BF6}" type="presOf" srcId="{527822BD-5057-4C96-BBDA-E9A0F6B09F40}" destId="{740AF456-EB21-4EA1-8C2D-7D501669F071}" srcOrd="0" destOrd="0" presId="urn:microsoft.com/office/officeart/2005/8/layout/venn1"/>
    <dgm:cxn modelId="{DD4B6E5F-110C-4436-9875-A915BFF4B0F8}" srcId="{527822BD-5057-4C96-BBDA-E9A0F6B09F40}" destId="{9A0F8CB8-1770-4B85-B74E-4AACE216715F}" srcOrd="2" destOrd="0" parTransId="{22F88670-584B-45B1-A2FC-FA9995CF25E0}" sibTransId="{FE54AD07-6236-494F-B863-F951FA8E3EC9}"/>
    <dgm:cxn modelId="{EC250764-CBB6-6440-9FF9-D4FE8F00EAA6}" type="presOf" srcId="{2AA4E667-BF46-45FA-B8CF-1CF0C3436D8E}" destId="{0D2CEB3F-8540-46E6-8956-4BC0DEBB9B78}" srcOrd="1" destOrd="0" presId="urn:microsoft.com/office/officeart/2005/8/layout/venn1"/>
    <dgm:cxn modelId="{56515B53-0EF7-43F3-B077-B1146BA94DE1}" srcId="{527822BD-5057-4C96-BBDA-E9A0F6B09F40}" destId="{26C8BE38-F036-44AA-9435-388573975AFB}" srcOrd="1" destOrd="0" parTransId="{4B8C5B0F-A563-4740-B7B5-46A90DE11966}" sibTransId="{B2169CD0-B709-464B-809B-EF4AF8AC7F2A}"/>
    <dgm:cxn modelId="{26BB88C4-2CC3-834D-8127-E74527BFB04E}" type="presOf" srcId="{26C8BE38-F036-44AA-9435-388573975AFB}" destId="{D857A5DF-058A-4C44-96D8-9245C2B9648A}" srcOrd="0" destOrd="0" presId="urn:microsoft.com/office/officeart/2005/8/layout/venn1"/>
    <dgm:cxn modelId="{AD089ACD-C7E7-634B-96A7-7961FAA9B694}" type="presOf" srcId="{9A0F8CB8-1770-4B85-B74E-4AACE216715F}" destId="{F5CD1C2E-BCAD-43C3-A2AF-A44602E06B14}" srcOrd="0" destOrd="0" presId="urn:microsoft.com/office/officeart/2005/8/layout/venn1"/>
    <dgm:cxn modelId="{6EF350EA-67BF-754C-9808-D4067092530E}" type="presOf" srcId="{2AA4E667-BF46-45FA-B8CF-1CF0C3436D8E}" destId="{51411AF6-A5E3-498E-9D61-B32F717CC91C}" srcOrd="0" destOrd="0" presId="urn:microsoft.com/office/officeart/2005/8/layout/venn1"/>
    <dgm:cxn modelId="{433149FD-8824-48B0-835B-8417EF712C8E}" srcId="{527822BD-5057-4C96-BBDA-E9A0F6B09F40}" destId="{C80E32A6-157B-4832-8C42-9BB8AB43CE37}" srcOrd="0" destOrd="0" parTransId="{840AE4B6-18E3-4445-8773-9A91425C335E}" sibTransId="{95071882-E7BC-477C-B68A-A15A02D6C9DC}"/>
    <dgm:cxn modelId="{67A0B7FE-6E48-D44C-A692-A7B8629DA9BD}" type="presOf" srcId="{26C8BE38-F036-44AA-9435-388573975AFB}" destId="{60129883-F477-4C66-BBEA-8B02872F95C1}" srcOrd="1" destOrd="0" presId="urn:microsoft.com/office/officeart/2005/8/layout/venn1"/>
    <dgm:cxn modelId="{8FBDE706-9584-3745-B10A-07DF408BF103}" type="presParOf" srcId="{740AF456-EB21-4EA1-8C2D-7D501669F071}" destId="{612973E3-4EEB-4408-8D8C-6FBAE6ED3C17}" srcOrd="0" destOrd="0" presId="urn:microsoft.com/office/officeart/2005/8/layout/venn1"/>
    <dgm:cxn modelId="{2E807B29-B910-C14B-AB7A-DB66CBC2A859}" type="presParOf" srcId="{740AF456-EB21-4EA1-8C2D-7D501669F071}" destId="{B168849C-2CBA-4A73-BDD5-BF4C55EF3C3C}" srcOrd="1" destOrd="0" presId="urn:microsoft.com/office/officeart/2005/8/layout/venn1"/>
    <dgm:cxn modelId="{A9088C7B-CA58-BE41-800E-9F1B401B9625}" type="presParOf" srcId="{740AF456-EB21-4EA1-8C2D-7D501669F071}" destId="{D857A5DF-058A-4C44-96D8-9245C2B9648A}" srcOrd="2" destOrd="0" presId="urn:microsoft.com/office/officeart/2005/8/layout/venn1"/>
    <dgm:cxn modelId="{ABA92069-B247-9546-902F-5F29DBCD906D}" type="presParOf" srcId="{740AF456-EB21-4EA1-8C2D-7D501669F071}" destId="{60129883-F477-4C66-BBEA-8B02872F95C1}" srcOrd="3" destOrd="0" presId="urn:microsoft.com/office/officeart/2005/8/layout/venn1"/>
    <dgm:cxn modelId="{8A89D243-8C93-4947-97D7-D411FCEC3AA9}" type="presParOf" srcId="{740AF456-EB21-4EA1-8C2D-7D501669F071}" destId="{F5CD1C2E-BCAD-43C3-A2AF-A44602E06B14}" srcOrd="4" destOrd="0" presId="urn:microsoft.com/office/officeart/2005/8/layout/venn1"/>
    <dgm:cxn modelId="{93BC0A00-C870-FB45-B1A9-E4664F06447C}" type="presParOf" srcId="{740AF456-EB21-4EA1-8C2D-7D501669F071}" destId="{DFACA3AA-0EC9-432D-8A71-C977816CC015}" srcOrd="5" destOrd="0" presId="urn:microsoft.com/office/officeart/2005/8/layout/venn1"/>
    <dgm:cxn modelId="{B3BF2BAB-53D8-2A4D-A74C-A3A60C18F41E}" type="presParOf" srcId="{740AF456-EB21-4EA1-8C2D-7D501669F071}" destId="{51411AF6-A5E3-498E-9D61-B32F717CC91C}" srcOrd="6" destOrd="0" presId="urn:microsoft.com/office/officeart/2005/8/layout/venn1"/>
    <dgm:cxn modelId="{4A6B57C0-41C0-544C-8EA8-52B699656182}" type="presParOf" srcId="{740AF456-EB21-4EA1-8C2D-7D501669F071}" destId="{0D2CEB3F-8540-46E6-8956-4BC0DEBB9B78}"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973E3-4EEB-4408-8D8C-6FBAE6ED3C17}">
      <dsp:nvSpPr>
        <dsp:cNvPr id="0" name=""/>
        <dsp:cNvSpPr/>
      </dsp:nvSpPr>
      <dsp:spPr>
        <a:xfrm>
          <a:off x="1436083" y="46805"/>
          <a:ext cx="2433870" cy="2433870"/>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CA" sz="2800" kern="1200"/>
            <a:t>Self</a:t>
          </a:r>
        </a:p>
      </dsp:txBody>
      <dsp:txXfrm>
        <a:off x="1716914" y="374441"/>
        <a:ext cx="1872208" cy="772285"/>
      </dsp:txXfrm>
    </dsp:sp>
    <dsp:sp modelId="{D857A5DF-058A-4C44-96D8-9245C2B9648A}">
      <dsp:nvSpPr>
        <dsp:cNvPr id="0" name=""/>
        <dsp:cNvSpPr/>
      </dsp:nvSpPr>
      <dsp:spPr>
        <a:xfrm>
          <a:off x="2281604" y="1051975"/>
          <a:ext cx="2880436" cy="2603681"/>
        </a:xfrm>
        <a:prstGeom prst="ellipse">
          <a:avLst/>
        </a:prstGeom>
        <a:solidFill>
          <a:schemeClr val="accent2">
            <a:alpha val="50000"/>
            <a:hueOff val="-4800000"/>
            <a:satOff val="-16668"/>
            <a:lumOff val="2000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CA" sz="2100" kern="1200"/>
            <a:t>Students</a:t>
          </a:r>
        </a:p>
      </dsp:txBody>
      <dsp:txXfrm>
        <a:off x="3832608" y="1352400"/>
        <a:ext cx="1107860" cy="2002831"/>
      </dsp:txXfrm>
    </dsp:sp>
    <dsp:sp modelId="{F5CD1C2E-BCAD-43C3-A2AF-A44602E06B14}">
      <dsp:nvSpPr>
        <dsp:cNvPr id="0" name=""/>
        <dsp:cNvSpPr/>
      </dsp:nvSpPr>
      <dsp:spPr>
        <a:xfrm>
          <a:off x="1436083" y="2199844"/>
          <a:ext cx="2433870" cy="2433870"/>
        </a:xfrm>
        <a:prstGeom prst="ellipse">
          <a:avLst/>
        </a:prstGeom>
        <a:solidFill>
          <a:schemeClr val="accent2">
            <a:alpha val="50000"/>
            <a:hueOff val="-9600000"/>
            <a:satOff val="-33335"/>
            <a:lumOff val="40001"/>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CA" sz="2400" kern="1200"/>
            <a:t>Colleagues</a:t>
          </a:r>
        </a:p>
      </dsp:txBody>
      <dsp:txXfrm>
        <a:off x="1716914" y="3533792"/>
        <a:ext cx="1872208" cy="772285"/>
      </dsp:txXfrm>
    </dsp:sp>
    <dsp:sp modelId="{51411AF6-A5E3-498E-9D61-B32F717CC91C}">
      <dsp:nvSpPr>
        <dsp:cNvPr id="0" name=""/>
        <dsp:cNvSpPr/>
      </dsp:nvSpPr>
      <dsp:spPr>
        <a:xfrm>
          <a:off x="83903" y="1038419"/>
          <a:ext cx="2827086" cy="2620183"/>
        </a:xfrm>
        <a:prstGeom prst="ellipse">
          <a:avLst/>
        </a:prstGeom>
        <a:solidFill>
          <a:schemeClr val="accent2">
            <a:alpha val="50000"/>
            <a:hueOff val="-14400000"/>
            <a:satOff val="-50003"/>
            <a:lumOff val="60001"/>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CA" sz="2000" kern="1200"/>
            <a:t>Literature</a:t>
          </a:r>
          <a:r>
            <a:rPr lang="en-CA" sz="1800" kern="1200"/>
            <a:t> </a:t>
          </a:r>
        </a:p>
      </dsp:txBody>
      <dsp:txXfrm>
        <a:off x="301371" y="1340748"/>
        <a:ext cx="1087340" cy="201552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016" cy="466088"/>
          </a:xfrm>
          <a:prstGeom prst="rect">
            <a:avLst/>
          </a:prstGeom>
        </p:spPr>
        <p:txBody>
          <a:bodyPr vert="horz" lIns="90571" tIns="45286" rIns="90571" bIns="45286" rtlCol="0"/>
          <a:lstStyle>
            <a:lvl1pPr algn="l">
              <a:defRPr sz="1200"/>
            </a:lvl1pPr>
          </a:lstStyle>
          <a:p>
            <a:endParaRPr lang="en-US"/>
          </a:p>
        </p:txBody>
      </p:sp>
      <p:sp>
        <p:nvSpPr>
          <p:cNvPr id="3" name="Date Placeholder 2"/>
          <p:cNvSpPr>
            <a:spLocks noGrp="1"/>
          </p:cNvSpPr>
          <p:nvPr>
            <p:ph type="dt" idx="1"/>
          </p:nvPr>
        </p:nvSpPr>
        <p:spPr>
          <a:xfrm>
            <a:off x="3898242" y="1"/>
            <a:ext cx="2982016" cy="466088"/>
          </a:xfrm>
          <a:prstGeom prst="rect">
            <a:avLst/>
          </a:prstGeom>
        </p:spPr>
        <p:txBody>
          <a:bodyPr vert="horz" lIns="90571" tIns="45286" rIns="90571" bIns="45286" rtlCol="0"/>
          <a:lstStyle>
            <a:lvl1pPr algn="r">
              <a:defRPr sz="1200"/>
            </a:lvl1pPr>
          </a:lstStyle>
          <a:p>
            <a:fld id="{0B8005C9-5D99-7B4F-BEDB-AC4E595DD995}" type="datetimeFigureOut">
              <a:rPr lang="en-US" smtClean="0"/>
              <a:t>4/17/2026</a:t>
            </a:fld>
            <a:endParaRPr lang="en-US"/>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0571" tIns="45286" rIns="90571" bIns="45286" rtlCol="0" anchor="ctr"/>
          <a:lstStyle/>
          <a:p>
            <a:endParaRPr lang="en-US"/>
          </a:p>
        </p:txBody>
      </p:sp>
      <p:sp>
        <p:nvSpPr>
          <p:cNvPr id="5" name="Notes Placeholder 4"/>
          <p:cNvSpPr>
            <a:spLocks noGrp="1"/>
          </p:cNvSpPr>
          <p:nvPr>
            <p:ph type="body" sz="quarter" idx="3"/>
          </p:nvPr>
        </p:nvSpPr>
        <p:spPr>
          <a:xfrm>
            <a:off x="687559" y="4473813"/>
            <a:ext cx="5506695" cy="3660537"/>
          </a:xfrm>
          <a:prstGeom prst="rect">
            <a:avLst/>
          </a:prstGeom>
        </p:spPr>
        <p:txBody>
          <a:bodyPr vert="horz" lIns="90571" tIns="45286" rIns="90571" bIns="452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312"/>
            <a:ext cx="2982016" cy="466088"/>
          </a:xfrm>
          <a:prstGeom prst="rect">
            <a:avLst/>
          </a:prstGeom>
        </p:spPr>
        <p:txBody>
          <a:bodyPr vert="horz" lIns="90571" tIns="45286" rIns="90571" bIns="45286" rtlCol="0" anchor="b"/>
          <a:lstStyle>
            <a:lvl1pPr algn="l">
              <a:defRPr sz="1200"/>
            </a:lvl1pPr>
          </a:lstStyle>
          <a:p>
            <a:endParaRPr lang="en-US"/>
          </a:p>
        </p:txBody>
      </p:sp>
      <p:sp>
        <p:nvSpPr>
          <p:cNvPr id="7" name="Slide Number Placeholder 6"/>
          <p:cNvSpPr>
            <a:spLocks noGrp="1"/>
          </p:cNvSpPr>
          <p:nvPr>
            <p:ph type="sldNum" sz="quarter" idx="5"/>
          </p:nvPr>
        </p:nvSpPr>
        <p:spPr>
          <a:xfrm>
            <a:off x="3898242" y="8830312"/>
            <a:ext cx="2982016" cy="466088"/>
          </a:xfrm>
          <a:prstGeom prst="rect">
            <a:avLst/>
          </a:prstGeom>
        </p:spPr>
        <p:txBody>
          <a:bodyPr vert="horz" lIns="90571" tIns="45286" rIns="90571" bIns="45286" rtlCol="0" anchor="b"/>
          <a:lstStyle>
            <a:lvl1pPr algn="r">
              <a:defRPr sz="1200"/>
            </a:lvl1pPr>
          </a:lstStyle>
          <a:p>
            <a:fld id="{5F2B3B73-5DF4-FC41-8DA0-1083CD59A8A0}" type="slidenum">
              <a:rPr lang="en-US" smtClean="0"/>
              <a:t>‹#›</a:t>
            </a:fld>
            <a:endParaRPr lang="en-US"/>
          </a:p>
        </p:txBody>
      </p:sp>
    </p:spTree>
    <p:extLst>
      <p:ext uri="{BB962C8B-B14F-4D97-AF65-F5344CB8AC3E}">
        <p14:creationId xmlns:p14="http://schemas.microsoft.com/office/powerpoint/2010/main" val="2747653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1162A-D469-0D80-41EA-437749E38C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DB72EE-C418-3586-5C7B-C8614806CA74}"/>
              </a:ext>
            </a:extLst>
          </p:cNvPr>
          <p:cNvSpPr>
            <a:spLocks noGrp="1" noRot="1" noChangeAspect="1"/>
          </p:cNvSpPr>
          <p:nvPr>
            <p:ph type="sldImg"/>
          </p:nvPr>
        </p:nvSpPr>
        <p:spPr>
          <a:xfrm>
            <a:off x="654050" y="1162050"/>
            <a:ext cx="5573713" cy="3136900"/>
          </a:xfrm>
        </p:spPr>
      </p:sp>
      <p:sp>
        <p:nvSpPr>
          <p:cNvPr id="3" name="Notes Placeholder 2">
            <a:extLst>
              <a:ext uri="{FF2B5EF4-FFF2-40B4-BE49-F238E27FC236}">
                <a16:creationId xmlns:a16="http://schemas.microsoft.com/office/drawing/2014/main" id="{9FD4D144-54DC-0E71-20A8-FD31CB14CB19}"/>
              </a:ext>
            </a:extLst>
          </p:cNvPr>
          <p:cNvSpPr>
            <a:spLocks noGrp="1"/>
          </p:cNvSpPr>
          <p:nvPr>
            <p:ph type="body" idx="1"/>
          </p:nvPr>
        </p:nvSpPr>
        <p:spPr/>
        <p:txBody>
          <a:bodyPr/>
          <a:lstStyle/>
          <a:p>
            <a:r>
              <a:rPr lang="en-US" dirty="0"/>
              <a:t>Introduce ourselves</a:t>
            </a:r>
          </a:p>
          <a:p>
            <a:r>
              <a:rPr lang="en-US" dirty="0"/>
              <a:t>Check-in for participants:</a:t>
            </a:r>
          </a:p>
          <a:p>
            <a:r>
              <a:rPr lang="en-US" dirty="0"/>
              <a:t>How many of you are on RTP/RPP Committees?</a:t>
            </a:r>
          </a:p>
          <a:p>
            <a:r>
              <a:rPr lang="en-US" dirty="0"/>
              <a:t>How many of you are in your first year as a new faculty member?</a:t>
            </a:r>
          </a:p>
          <a:p>
            <a:r>
              <a:rPr lang="en-US" dirty="0"/>
              <a:t>How many of you are preparing for renewal (usually 3 years)?</a:t>
            </a:r>
          </a:p>
          <a:p>
            <a:r>
              <a:rPr lang="en-US" dirty="0"/>
              <a:t>How many preparing for tenure/permanence?</a:t>
            </a:r>
          </a:p>
          <a:p>
            <a:r>
              <a:rPr lang="en-US" dirty="0"/>
              <a:t>How many post-tenure (review or promotion)?</a:t>
            </a:r>
            <a:endParaRPr lang="en-CA" dirty="0"/>
          </a:p>
        </p:txBody>
      </p:sp>
      <p:sp>
        <p:nvSpPr>
          <p:cNvPr id="4" name="Slide Number Placeholder 3">
            <a:extLst>
              <a:ext uri="{FF2B5EF4-FFF2-40B4-BE49-F238E27FC236}">
                <a16:creationId xmlns:a16="http://schemas.microsoft.com/office/drawing/2014/main" id="{FF3ABB2E-C2CE-C061-B6C3-93A95684D62B}"/>
              </a:ext>
            </a:extLst>
          </p:cNvPr>
          <p:cNvSpPr>
            <a:spLocks noGrp="1"/>
          </p:cNvSpPr>
          <p:nvPr>
            <p:ph type="sldNum" sz="quarter" idx="5"/>
          </p:nvPr>
        </p:nvSpPr>
        <p:spPr/>
        <p:txBody>
          <a:bodyPr/>
          <a:lstStyle/>
          <a:p>
            <a:fld id="{5F2B3B73-5DF4-FC41-8DA0-1083CD59A8A0}" type="slidenum">
              <a:rPr lang="en-US" smtClean="0"/>
              <a:t>1</a:t>
            </a:fld>
            <a:endParaRPr lang="en-US"/>
          </a:p>
        </p:txBody>
      </p:sp>
    </p:spTree>
    <p:extLst>
      <p:ext uri="{BB962C8B-B14F-4D97-AF65-F5344CB8AC3E}">
        <p14:creationId xmlns:p14="http://schemas.microsoft.com/office/powerpoint/2010/main" val="1558019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2B3B73-5DF4-FC41-8DA0-1083CD59A8A0}" type="slidenum">
              <a:rPr lang="en-US" smtClean="0"/>
              <a:t>19</a:t>
            </a:fld>
            <a:endParaRPr lang="en-US"/>
          </a:p>
        </p:txBody>
      </p:sp>
    </p:spTree>
    <p:extLst>
      <p:ext uri="{BB962C8B-B14F-4D97-AF65-F5344CB8AC3E}">
        <p14:creationId xmlns:p14="http://schemas.microsoft.com/office/powerpoint/2010/main" val="1337255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F2B3B73-5DF4-FC41-8DA0-1083CD59A8A0}" type="slidenum">
              <a:rPr lang="en-US" smtClean="0"/>
              <a:t>22</a:t>
            </a:fld>
            <a:endParaRPr lang="en-US"/>
          </a:p>
        </p:txBody>
      </p:sp>
    </p:spTree>
    <p:extLst>
      <p:ext uri="{BB962C8B-B14F-4D97-AF65-F5344CB8AC3E}">
        <p14:creationId xmlns:p14="http://schemas.microsoft.com/office/powerpoint/2010/main" val="1955974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a:cs typeface="Calibri"/>
              </a:rPr>
              <a:t>Erika</a:t>
            </a:r>
          </a:p>
        </p:txBody>
      </p:sp>
      <p:sp>
        <p:nvSpPr>
          <p:cNvPr id="4" name="Slide Number Placeholder 3"/>
          <p:cNvSpPr>
            <a:spLocks noGrp="1"/>
          </p:cNvSpPr>
          <p:nvPr>
            <p:ph type="sldNum" sz="quarter" idx="5"/>
          </p:nvPr>
        </p:nvSpPr>
        <p:spPr/>
        <p:txBody>
          <a:bodyPr/>
          <a:lstStyle/>
          <a:p>
            <a:fld id="{F2F6C2A8-8DF6-4B42-8277-2A7FB922301D}" type="slidenum">
              <a:rPr lang="en-CA" smtClean="0"/>
              <a:t>25</a:t>
            </a:fld>
            <a:endParaRPr lang="en-CA"/>
          </a:p>
        </p:txBody>
      </p:sp>
    </p:spTree>
    <p:extLst>
      <p:ext uri="{BB962C8B-B14F-4D97-AF65-F5344CB8AC3E}">
        <p14:creationId xmlns:p14="http://schemas.microsoft.com/office/powerpoint/2010/main" val="1519385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F2B3B73-5DF4-FC41-8DA0-1083CD59A8A0}" type="slidenum">
              <a:rPr lang="en-US" smtClean="0"/>
              <a:t>27</a:t>
            </a:fld>
            <a:endParaRPr lang="en-US"/>
          </a:p>
        </p:txBody>
      </p:sp>
    </p:spTree>
    <p:extLst>
      <p:ext uri="{BB962C8B-B14F-4D97-AF65-F5344CB8AC3E}">
        <p14:creationId xmlns:p14="http://schemas.microsoft.com/office/powerpoint/2010/main" val="576341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F2B3B73-5DF4-FC41-8DA0-1083CD59A8A0}" type="slidenum">
              <a:rPr lang="en-US" smtClean="0"/>
              <a:t>31</a:t>
            </a:fld>
            <a:endParaRPr lang="en-US"/>
          </a:p>
        </p:txBody>
      </p:sp>
    </p:spTree>
    <p:extLst>
      <p:ext uri="{BB962C8B-B14F-4D97-AF65-F5344CB8AC3E}">
        <p14:creationId xmlns:p14="http://schemas.microsoft.com/office/powerpoint/2010/main" val="3265310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F2B3B73-5DF4-FC41-8DA0-1083CD59A8A0}" type="slidenum">
              <a:rPr lang="en-US" smtClean="0"/>
              <a:t>37</a:t>
            </a:fld>
            <a:endParaRPr lang="en-US"/>
          </a:p>
        </p:txBody>
      </p:sp>
    </p:spTree>
    <p:extLst>
      <p:ext uri="{BB962C8B-B14F-4D97-AF65-F5344CB8AC3E}">
        <p14:creationId xmlns:p14="http://schemas.microsoft.com/office/powerpoint/2010/main" val="4068777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2B3B73-5DF4-FC41-8DA0-1083CD59A8A0}" type="slidenum">
              <a:rPr lang="en-US" smtClean="0"/>
              <a:t>43</a:t>
            </a:fld>
            <a:endParaRPr lang="en-US"/>
          </a:p>
        </p:txBody>
      </p:sp>
    </p:spTree>
    <p:extLst>
      <p:ext uri="{BB962C8B-B14F-4D97-AF65-F5344CB8AC3E}">
        <p14:creationId xmlns:p14="http://schemas.microsoft.com/office/powerpoint/2010/main" val="3689429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a:cs typeface="Calibri"/>
              </a:rPr>
              <a:t>Erika</a:t>
            </a:r>
          </a:p>
          <a:p>
            <a:endParaRPr lang="en-US">
              <a:cs typeface="Calibri"/>
            </a:endParaRPr>
          </a:p>
          <a:p>
            <a:r>
              <a:rPr lang="en-US">
                <a:cs typeface="Calibri"/>
              </a:rPr>
              <a:t>Examples of approved RTP/RPP Criteria </a:t>
            </a:r>
            <a:r>
              <a:rPr lang="en-US"/>
              <a:t>https://www.uwindsor.ca/provost/325/renewal-tenure-and-promotion-RTP/RPP-research-and-teaching-evaluation-frameworks</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F2F6C2A8-8DF6-4B42-8277-2A7FB922301D}" type="slidenum">
              <a:rPr lang="en-CA" smtClean="0"/>
              <a:t>45</a:t>
            </a:fld>
            <a:endParaRPr lang="en-CA"/>
          </a:p>
        </p:txBody>
      </p:sp>
    </p:spTree>
    <p:extLst>
      <p:ext uri="{BB962C8B-B14F-4D97-AF65-F5344CB8AC3E}">
        <p14:creationId xmlns:p14="http://schemas.microsoft.com/office/powerpoint/2010/main" val="1031404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a:cs typeface="Calibri"/>
              </a:rPr>
              <a:t>Erika</a:t>
            </a:r>
          </a:p>
          <a:p>
            <a:endParaRPr lang="en-US">
              <a:cs typeface="Calibri"/>
            </a:endParaRPr>
          </a:p>
          <a:p>
            <a:r>
              <a:rPr lang="en-US">
                <a:cs typeface="Calibri"/>
              </a:rPr>
              <a:t>Examples of approved RTP/RPP Criteria </a:t>
            </a:r>
            <a:r>
              <a:rPr lang="en-US"/>
              <a:t>https://www.uwindsor.ca/provost/325/renewal-tenure-and-promotion-RTP/RPP-research-and-teaching-evaluation-frameworks</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F2F6C2A8-8DF6-4B42-8277-2A7FB922301D}" type="slidenum">
              <a:rPr lang="en-CA" smtClean="0"/>
              <a:t>46</a:t>
            </a:fld>
            <a:endParaRPr lang="en-CA"/>
          </a:p>
        </p:txBody>
      </p:sp>
    </p:spTree>
    <p:extLst>
      <p:ext uri="{BB962C8B-B14F-4D97-AF65-F5344CB8AC3E}">
        <p14:creationId xmlns:p14="http://schemas.microsoft.com/office/powerpoint/2010/main" val="249324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a:cs typeface="Calibri"/>
              </a:rPr>
              <a:t>Recommend using the new form during performance reviews</a:t>
            </a:r>
            <a:endParaRPr lang="en-US"/>
          </a:p>
        </p:txBody>
      </p:sp>
      <p:sp>
        <p:nvSpPr>
          <p:cNvPr id="4" name="Slide Number Placeholder 3"/>
          <p:cNvSpPr>
            <a:spLocks noGrp="1"/>
          </p:cNvSpPr>
          <p:nvPr>
            <p:ph type="sldNum" sz="quarter" idx="5"/>
          </p:nvPr>
        </p:nvSpPr>
        <p:spPr/>
        <p:txBody>
          <a:bodyPr/>
          <a:lstStyle/>
          <a:p>
            <a:fld id="{F2F6C2A8-8DF6-4B42-8277-2A7FB922301D}" type="slidenum">
              <a:rPr lang="en-CA" smtClean="0"/>
              <a:t>47</a:t>
            </a:fld>
            <a:endParaRPr lang="en-CA"/>
          </a:p>
        </p:txBody>
      </p:sp>
    </p:spTree>
    <p:extLst>
      <p:ext uri="{BB962C8B-B14F-4D97-AF65-F5344CB8AC3E}">
        <p14:creationId xmlns:p14="http://schemas.microsoft.com/office/powerpoint/2010/main" val="634565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F2B3B73-5DF4-FC41-8DA0-1083CD59A8A0}" type="slidenum">
              <a:rPr lang="en-US" smtClean="0"/>
              <a:t>2</a:t>
            </a:fld>
            <a:endParaRPr lang="en-US"/>
          </a:p>
        </p:txBody>
      </p:sp>
    </p:spTree>
    <p:extLst>
      <p:ext uri="{BB962C8B-B14F-4D97-AF65-F5344CB8AC3E}">
        <p14:creationId xmlns:p14="http://schemas.microsoft.com/office/powerpoint/2010/main" val="3929363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F2B3B73-5DF4-FC41-8DA0-1083CD59A8A0}" type="slidenum">
              <a:rPr lang="en-US" smtClean="0"/>
              <a:t>48</a:t>
            </a:fld>
            <a:endParaRPr lang="en-US"/>
          </a:p>
        </p:txBody>
      </p:sp>
    </p:spTree>
    <p:extLst>
      <p:ext uri="{BB962C8B-B14F-4D97-AF65-F5344CB8AC3E}">
        <p14:creationId xmlns:p14="http://schemas.microsoft.com/office/powerpoint/2010/main" val="1647488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F2B3B73-5DF4-FC41-8DA0-1083CD59A8A0}" type="slidenum">
              <a:rPr lang="en-US" smtClean="0"/>
              <a:t>54</a:t>
            </a:fld>
            <a:endParaRPr lang="en-US"/>
          </a:p>
        </p:txBody>
      </p:sp>
    </p:spTree>
    <p:extLst>
      <p:ext uri="{BB962C8B-B14F-4D97-AF65-F5344CB8AC3E}">
        <p14:creationId xmlns:p14="http://schemas.microsoft.com/office/powerpoint/2010/main" val="481836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F2B3B73-5DF4-FC41-8DA0-1083CD59A8A0}" type="slidenum">
              <a:rPr lang="en-US" smtClean="0"/>
              <a:t>55</a:t>
            </a:fld>
            <a:endParaRPr lang="en-US"/>
          </a:p>
        </p:txBody>
      </p:sp>
    </p:spTree>
    <p:extLst>
      <p:ext uri="{BB962C8B-B14F-4D97-AF65-F5344CB8AC3E}">
        <p14:creationId xmlns:p14="http://schemas.microsoft.com/office/powerpoint/2010/main" val="762816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F2B3B73-5DF4-FC41-8DA0-1083CD59A8A0}" type="slidenum">
              <a:rPr lang="en-US" smtClean="0"/>
              <a:t>4</a:t>
            </a:fld>
            <a:endParaRPr lang="en-US"/>
          </a:p>
        </p:txBody>
      </p:sp>
    </p:spTree>
    <p:extLst>
      <p:ext uri="{BB962C8B-B14F-4D97-AF65-F5344CB8AC3E}">
        <p14:creationId xmlns:p14="http://schemas.microsoft.com/office/powerpoint/2010/main" val="1407208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2B3B73-5DF4-FC41-8DA0-1083CD59A8A0}" type="slidenum">
              <a:rPr lang="en-US" smtClean="0"/>
              <a:t>7</a:t>
            </a:fld>
            <a:endParaRPr lang="en-US"/>
          </a:p>
        </p:txBody>
      </p:sp>
    </p:spTree>
    <p:extLst>
      <p:ext uri="{BB962C8B-B14F-4D97-AF65-F5344CB8AC3E}">
        <p14:creationId xmlns:p14="http://schemas.microsoft.com/office/powerpoint/2010/main" val="352665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CA"/>
              <a:t>UCAPT University Committee on Academic Promotion and Tenure</a:t>
            </a:r>
          </a:p>
        </p:txBody>
      </p:sp>
      <p:sp>
        <p:nvSpPr>
          <p:cNvPr id="4" name="Slide Number Placeholder 3"/>
          <p:cNvSpPr>
            <a:spLocks noGrp="1"/>
          </p:cNvSpPr>
          <p:nvPr>
            <p:ph type="sldNum" sz="quarter" idx="5"/>
          </p:nvPr>
        </p:nvSpPr>
        <p:spPr/>
        <p:txBody>
          <a:bodyPr/>
          <a:lstStyle/>
          <a:p>
            <a:fld id="{5F2B3B73-5DF4-FC41-8DA0-1083CD59A8A0}" type="slidenum">
              <a:rPr lang="en-US" smtClean="0"/>
              <a:t>11</a:t>
            </a:fld>
            <a:endParaRPr lang="en-US"/>
          </a:p>
        </p:txBody>
      </p:sp>
    </p:spTree>
    <p:extLst>
      <p:ext uri="{BB962C8B-B14F-4D97-AF65-F5344CB8AC3E}">
        <p14:creationId xmlns:p14="http://schemas.microsoft.com/office/powerpoint/2010/main" val="1848902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F2B3B73-5DF4-FC41-8DA0-1083CD59A8A0}" type="slidenum">
              <a:rPr lang="en-US" smtClean="0"/>
              <a:t>13</a:t>
            </a:fld>
            <a:endParaRPr lang="en-US"/>
          </a:p>
        </p:txBody>
      </p:sp>
    </p:spTree>
    <p:extLst>
      <p:ext uri="{BB962C8B-B14F-4D97-AF65-F5344CB8AC3E}">
        <p14:creationId xmlns:p14="http://schemas.microsoft.com/office/powerpoint/2010/main" val="3265310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F2B3B73-5DF4-FC41-8DA0-1083CD59A8A0}" type="slidenum">
              <a:rPr lang="en-US" smtClean="0"/>
              <a:t>14</a:t>
            </a:fld>
            <a:endParaRPr lang="en-US"/>
          </a:p>
        </p:txBody>
      </p:sp>
    </p:spTree>
    <p:extLst>
      <p:ext uri="{BB962C8B-B14F-4D97-AF65-F5344CB8AC3E}">
        <p14:creationId xmlns:p14="http://schemas.microsoft.com/office/powerpoint/2010/main" val="3183072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a:t>Blair?</a:t>
            </a:r>
            <a:endParaRPr lang="en-CA" dirty="0"/>
          </a:p>
        </p:txBody>
      </p:sp>
      <p:sp>
        <p:nvSpPr>
          <p:cNvPr id="4" name="Slide Number Placeholder 3"/>
          <p:cNvSpPr>
            <a:spLocks noGrp="1"/>
          </p:cNvSpPr>
          <p:nvPr>
            <p:ph type="sldNum" sz="quarter" idx="5"/>
          </p:nvPr>
        </p:nvSpPr>
        <p:spPr/>
        <p:txBody>
          <a:bodyPr/>
          <a:lstStyle/>
          <a:p>
            <a:fld id="{5F2B3B73-5DF4-FC41-8DA0-1083CD59A8A0}" type="slidenum">
              <a:rPr lang="en-US" smtClean="0"/>
              <a:t>15</a:t>
            </a:fld>
            <a:endParaRPr lang="en-US"/>
          </a:p>
        </p:txBody>
      </p:sp>
    </p:spTree>
    <p:extLst>
      <p:ext uri="{BB962C8B-B14F-4D97-AF65-F5344CB8AC3E}">
        <p14:creationId xmlns:p14="http://schemas.microsoft.com/office/powerpoint/2010/main" val="2946102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F2B3B73-5DF4-FC41-8DA0-1083CD59A8A0}" type="slidenum">
              <a:rPr lang="en-US" smtClean="0"/>
              <a:t>17</a:t>
            </a:fld>
            <a:endParaRPr lang="en-US"/>
          </a:p>
        </p:txBody>
      </p:sp>
    </p:spTree>
    <p:extLst>
      <p:ext uri="{BB962C8B-B14F-4D97-AF65-F5344CB8AC3E}">
        <p14:creationId xmlns:p14="http://schemas.microsoft.com/office/powerpoint/2010/main" val="1636429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a:t>Click to edit Master subtitle style</a:t>
            </a:r>
            <a:endParaRPr lang="en-US"/>
          </a:p>
        </p:txBody>
      </p:sp>
    </p:spTree>
    <p:extLst>
      <p:ext uri="{BB962C8B-B14F-4D97-AF65-F5344CB8AC3E}">
        <p14:creationId xmlns:p14="http://schemas.microsoft.com/office/powerpoint/2010/main" val="3601023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3231646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1510867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196449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Tree>
    <p:extLst>
      <p:ext uri="{BB962C8B-B14F-4D97-AF65-F5344CB8AC3E}">
        <p14:creationId xmlns:p14="http://schemas.microsoft.com/office/powerpoint/2010/main" val="3456837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3665625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3366807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Tree>
    <p:extLst>
      <p:ext uri="{BB962C8B-B14F-4D97-AF65-F5344CB8AC3E}">
        <p14:creationId xmlns:p14="http://schemas.microsoft.com/office/powerpoint/2010/main" val="113282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364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extLst>
      <p:ext uri="{BB962C8B-B14F-4D97-AF65-F5344CB8AC3E}">
        <p14:creationId xmlns:p14="http://schemas.microsoft.com/office/powerpoint/2010/main" val="3735671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extLst>
      <p:ext uri="{BB962C8B-B14F-4D97-AF65-F5344CB8AC3E}">
        <p14:creationId xmlns:p14="http://schemas.microsoft.com/office/powerpoint/2010/main" val="24680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B12635C-B587-9543-A564-5FB8D5D1A4DC}"/>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21AA84D-D786-1846-B105-3D6871C390AA}"/>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6">
            <a:extLst>
              <a:ext uri="{FF2B5EF4-FFF2-40B4-BE49-F238E27FC236}">
                <a16:creationId xmlns:a16="http://schemas.microsoft.com/office/drawing/2014/main" id="{87B47D8D-7407-3140-AA92-0FD630DE9938}"/>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200776"/>
            <a:ext cx="121920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a:extLst>
              <a:ext uri="{FF2B5EF4-FFF2-40B4-BE49-F238E27FC236}">
                <a16:creationId xmlns:a16="http://schemas.microsoft.com/office/drawing/2014/main" id="{1C6112B2-7420-F644-B756-A766C61495E8}"/>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31801" y="6269038"/>
            <a:ext cx="3069167"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uwindsor.ca/secretariat/sites/uwindsor.ca.secretariat/files/s220610m.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uwindsor.ca/provost/325/renewal-tenure-and-promotion-rtp-research-and-teaching-evaluation-framework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uwindsor.ca/provost/sites/uwindsor.ca.provost/files/table_3_form_0.docx" TargetMode="External"/><Relationship Id="rId4" Type="http://schemas.openxmlformats.org/officeDocument/2006/relationships/hyperlink" Target="http://uwindsor.ca/ec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uwindsor.ca/provost/336/university-committee-academic-promotion-and-tenure-ucapt-process-and-procedures"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www.uwindsor.ca/provost/325/renewal-tenure-and-promotion-rtp-research-and-teaching-evaluation-frameworks"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uwindsor.ca/provost/sites/uwindsor.ca.provost/files/rtp_resource_booklet_pink_2024-web.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uwindsor.ca/ctl/sites/uwindsor.ca.ctl/files/dossier-form.doc" TargetMode="External"/><Relationship Id="rId2" Type="http://schemas.openxmlformats.org/officeDocument/2006/relationships/hyperlink" Target="https://www.uwindsor.ca/ctl/sites/uwindsor.ca.ctl/files/ucapt-teaching-dossier-guide.doc"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8" Type="http://schemas.openxmlformats.org/officeDocument/2006/relationships/hyperlink" Target="https://lawlibrary.uwindsor.ca/Presto/content/GetDoc.axd?ctID=OTdhY2QzODgtNjhlYi00ZWY0LTg2OTUtNmU5NjEzY2JkMWYx&amp;rID=Mzk3&amp;pID=MjMy&amp;attchmnt=False&amp;uSesDM=False&amp;rIdx=Mzk3&amp;rCFU=&amp;_gl=1*1wdu7rt*_ga*OTExMDA2NDM5LjE2ODUyOTU0NjU.*_ga_TMHVD0679R*MTY5NTYwNjA1Mi41LjEuMTY5NTYxMDEyOC41OS4wLjA."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uwindsor.ca/provost/sites/uwindsor.ca.provost/files/interpretation_directive_regarding_sets_and_performance_reviews_for_promotion_and_tenure_decisions_during_the_covid_19_emergency_period.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lawlibrary.uwindsor.ca/Presto/content/GetDoc.axd?ctID=OTdhY2QzODgtNjhlYi00ZWY0LTg2OTUtNmU5NjEzY2JkMWYx&amp;rID=Mzk3&amp;pID=MjMy&amp;attchmnt=False&amp;uSesDM=False&amp;rIdx=Mzk3&amp;rCFU=&amp;_gl=1*qxs0m2*_ga*OTExMDA2NDM5LjE2ODUyOTU0NjU.*_ga_TMHVD0679R*MTY5OTIzNDk1NS4xNC4xLjE2OTkyMzUwMTMuMi4wLj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spt@uwindsor.ca" TargetMode="External"/><Relationship Id="rId5" Type="http://schemas.openxmlformats.org/officeDocument/2006/relationships/hyperlink" Target="https://uwindsor.teamdynamix.com/TDClient/1975/Portal/Requests/TicketRequests/NewForm?ID=MCqigdL1Cmg_&amp;RequestorType=Service" TargetMode="External"/><Relationship Id="rId4" Type="http://schemas.openxmlformats.org/officeDocument/2006/relationships/hyperlink" Target="https://www.uwindsor.ca/provost/421/student-perception-teaching-spt%20"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uwindsor.teamdynamix.com/TDClient/1975/Portal/Requests/TicketRequests/NewForm?ID=MCqigdL1Cmg_&amp;RequestorType=Servic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uwindsor.ca/provost/sites/uwindsor.ca.provost/files/table_3_form_0.docx" TargetMode="External"/><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s://www.wufa.ca/article-468/letter-xi-valuing-the-service-contributions-of-black-indigenous-and-racialized-members"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google.com/url?sa=t&amp;source=web&amp;rct=j&amp;opi=89978449&amp;url=https://www.uwindsor.ca/provost/sites/uwindsor.ca.provost/files/conflict_of_interest_faq_final_may_2025.pdf&amp;ved=2ahUKEwjpt5L-mOKTAxXsjYkEHW_yIokQFnoECBwQAQ&amp;usg=AOvVaw1pZlu3__xsA4kYnbTVhlkN"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uwindsor.ca/provost/sites/uwindsor.ca.provost/files/evaluation_form_2024.docx"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uwindsor.ca/provost/sites/uwindsor.ca.provost/files/renewal_and_tenure_projection_charts_july_2025_1.pdf"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uwindsor.ca/provost/336/university-committee-academic-promotion-and-tenure-ucapt-process-and-procedure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ctl2.uwindsor.ca/workshops/3/" TargetMode="External"/><Relationship Id="rId7" Type="http://schemas.openxmlformats.org/officeDocument/2006/relationships/hyperlink" Target="https://www.uwindsor.ca/ctl/346/teaching-observations" TargetMode="External"/><Relationship Id="rId2" Type="http://schemas.openxmlformats.org/officeDocument/2006/relationships/hyperlink" Target="https://www.uwindsor.ca/ctl/502/teaching-dossiers" TargetMode="External"/><Relationship Id="rId1" Type="http://schemas.openxmlformats.org/officeDocument/2006/relationships/slideLayout" Target="../slideLayouts/slideLayout2.xml"/><Relationship Id="rId6" Type="http://schemas.openxmlformats.org/officeDocument/2006/relationships/hyperlink" Target="https://www.uwindsor.ca/pcn/" TargetMode="External"/><Relationship Id="rId5" Type="http://schemas.openxmlformats.org/officeDocument/2006/relationships/hyperlink" Target="https://www.uwindsor.ca/ctl/347/teaching-dossier-consultation" TargetMode="External"/><Relationship Id="rId4" Type="http://schemas.openxmlformats.org/officeDocument/2006/relationships/hyperlink" Target="https://www.uwindsor.ca/ctl/sites/uwindsor.ca.ctl/files/tda-resource-booklet-2021.pdf"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mailto:avpasec@uwindsor.ca" TargetMode="External"/><Relationship Id="rId2" Type="http://schemas.openxmlformats.org/officeDocument/2006/relationships/hyperlink" Target="mailto:avpa@uwindsor.ca"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wufa.ca/article-54/article-12-appointment-of-member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DA5A3-CBC7-30AA-16B2-9A4274001EA9}"/>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A985F540-56F3-295B-8E08-09F4C3BE3B92}"/>
              </a:ext>
            </a:extLst>
          </p:cNvPr>
          <p:cNvSpPr>
            <a:spLocks noGrp="1" noChangeArrowheads="1"/>
          </p:cNvSpPr>
          <p:nvPr>
            <p:ph type="ctrTitle"/>
          </p:nvPr>
        </p:nvSpPr>
        <p:spPr>
          <a:xfrm>
            <a:off x="787400" y="195210"/>
            <a:ext cx="10617200" cy="6205591"/>
          </a:xfrm>
          <a:effectLst>
            <a:softEdge rad="431800"/>
          </a:effectLst>
        </p:spPr>
        <p:txBody>
          <a:bodyPr/>
          <a:lstStyle/>
          <a:p>
            <a:pPr eaLnBrk="1" hangingPunct="1"/>
            <a:r>
              <a:rPr lang="en-US" altLang="en-US" sz="3200" dirty="0">
                <a:solidFill>
                  <a:srgbClr val="002060"/>
                </a:solidFill>
                <a:ea typeface="MS PGothic"/>
              </a:rPr>
              <a:t>Renewal, Tenure/Permanence and Promotion Process</a:t>
            </a:r>
            <a:r>
              <a:rPr lang="en-US" altLang="en-US" sz="3600" dirty="0">
                <a:solidFill>
                  <a:srgbClr val="002060"/>
                </a:solidFill>
                <a:ea typeface="MS PGothic"/>
              </a:rPr>
              <a:t> (RTP/RPP) </a:t>
            </a:r>
            <a:br>
              <a:rPr lang="en-US" altLang="en-US" sz="3600" dirty="0">
                <a:solidFill>
                  <a:srgbClr val="002060"/>
                </a:solidFill>
                <a:ea typeface="MS PGothic"/>
              </a:rPr>
            </a:br>
            <a:br>
              <a:rPr lang="en-US" altLang="en-US" sz="3600" b="1" dirty="0">
                <a:solidFill>
                  <a:srgbClr val="002060"/>
                </a:solidFill>
                <a:ea typeface="MS PGothic"/>
              </a:rPr>
            </a:br>
            <a:br>
              <a:rPr lang="en-US" altLang="en-US" sz="3600" b="1" dirty="0">
                <a:solidFill>
                  <a:srgbClr val="002060"/>
                </a:solidFill>
                <a:ea typeface="MS PGothic"/>
              </a:rPr>
            </a:br>
            <a:br>
              <a:rPr lang="en-US" altLang="en-US" b="1" dirty="0"/>
            </a:br>
            <a:br>
              <a:rPr lang="en-US" altLang="en-US" sz="1400" b="1" dirty="0"/>
            </a:br>
            <a:br>
              <a:rPr lang="en-US" altLang="en-US" sz="1400" b="1" dirty="0"/>
            </a:br>
            <a:br>
              <a:rPr lang="en-US" altLang="en-US" sz="1400" b="1" dirty="0"/>
            </a:br>
            <a:br>
              <a:rPr lang="en-US" altLang="en-US" sz="1400" b="1" dirty="0"/>
            </a:br>
            <a:br>
              <a:rPr lang="en-US" altLang="en-US" sz="1400" b="1" dirty="0"/>
            </a:br>
            <a:br>
              <a:rPr lang="en-US" altLang="en-US" sz="1400" b="1" dirty="0"/>
            </a:br>
            <a:br>
              <a:rPr lang="en-US" altLang="en-US" sz="1400" b="1" dirty="0"/>
            </a:br>
            <a:br>
              <a:rPr lang="en-US" altLang="en-US" sz="1400" b="1" dirty="0"/>
            </a:br>
            <a:br>
              <a:rPr lang="en-US" altLang="en-US" sz="1400" b="1" dirty="0"/>
            </a:br>
            <a:br>
              <a:rPr lang="en-US" altLang="en-US" sz="1400" b="1" dirty="0"/>
            </a:br>
            <a:r>
              <a:rPr lang="en-CA" altLang="en-US" sz="2000" dirty="0">
                <a:solidFill>
                  <a:srgbClr val="002060"/>
                </a:solidFill>
                <a:ea typeface="MS PGothic"/>
              </a:rPr>
              <a:t>Erika Kustra, </a:t>
            </a:r>
            <a:r>
              <a:rPr lang="en-US" altLang="en-US" sz="2000" dirty="0">
                <a:solidFill>
                  <a:srgbClr val="002060"/>
                </a:solidFill>
                <a:ea typeface="MS PGothic"/>
              </a:rPr>
              <a:t>Associate Vice-President, Academic</a:t>
            </a:r>
            <a:br>
              <a:rPr lang="en-CA" altLang="en-US" sz="2000" dirty="0">
                <a:solidFill>
                  <a:srgbClr val="002060"/>
                </a:solidFill>
                <a:ea typeface="MS PGothic"/>
              </a:rPr>
            </a:br>
            <a:r>
              <a:rPr lang="en-CA" altLang="en-US" sz="2000" dirty="0">
                <a:solidFill>
                  <a:srgbClr val="002060"/>
                </a:solidFill>
                <a:ea typeface="MS PGothic"/>
              </a:rPr>
              <a:t>Blair Gagne, </a:t>
            </a:r>
            <a:r>
              <a:rPr lang="en-US" altLang="en-US" sz="2000" dirty="0">
                <a:solidFill>
                  <a:srgbClr val="002060"/>
                </a:solidFill>
                <a:ea typeface="MS PGothic"/>
              </a:rPr>
              <a:t>Executive Assistant to the Provost and AVPA</a:t>
            </a:r>
            <a:br>
              <a:rPr lang="en-US" altLang="en-US" sz="2800" dirty="0"/>
            </a:br>
            <a:r>
              <a:rPr lang="en-CA" altLang="en-US" sz="1800" dirty="0">
                <a:solidFill>
                  <a:srgbClr val="002060"/>
                </a:solidFill>
                <a:ea typeface="MS PGothic"/>
              </a:rPr>
              <a:t>April 17 2026</a:t>
            </a:r>
            <a:br>
              <a:rPr lang="en-CA" altLang="en-US" sz="2800" b="1" dirty="0"/>
            </a:br>
            <a:endParaRPr lang="en-US" altLang="en-US" sz="2800" b="1" dirty="0">
              <a:solidFill>
                <a:srgbClr val="002060"/>
              </a:solidFill>
              <a:latin typeface="Tahoma" panose="020B0604030504040204" pitchFamily="34" charset="0"/>
            </a:endParaRPr>
          </a:p>
        </p:txBody>
      </p:sp>
      <p:pic>
        <p:nvPicPr>
          <p:cNvPr id="3" name="Picture 2" descr="spring flowers yellow and blue in grass">
            <a:extLst>
              <a:ext uri="{FF2B5EF4-FFF2-40B4-BE49-F238E27FC236}">
                <a16:creationId xmlns:a16="http://schemas.microsoft.com/office/drawing/2014/main" id="{A99B0922-18F1-267C-ACA9-534259942F31}"/>
              </a:ext>
            </a:extLst>
          </p:cNvPr>
          <p:cNvPicPr>
            <a:picLocks noChangeAspect="1"/>
          </p:cNvPicPr>
          <p:nvPr/>
        </p:nvPicPr>
        <p:blipFill>
          <a:blip r:embed="rId3"/>
          <a:srcRect t="8982" b="5389"/>
          <a:stretch>
            <a:fillRect/>
          </a:stretch>
        </p:blipFill>
        <p:spPr>
          <a:xfrm>
            <a:off x="2914649" y="1371600"/>
            <a:ext cx="6362702" cy="3632200"/>
          </a:xfrm>
          <a:prstGeom prst="rect">
            <a:avLst/>
          </a:prstGeom>
        </p:spPr>
      </p:pic>
    </p:spTree>
    <p:extLst>
      <p:ext uri="{BB962C8B-B14F-4D97-AF65-F5344CB8AC3E}">
        <p14:creationId xmlns:p14="http://schemas.microsoft.com/office/powerpoint/2010/main" val="289886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CBFB5-875F-8EFF-20AF-90F2FA606CFB}"/>
              </a:ext>
            </a:extLst>
          </p:cNvPr>
          <p:cNvSpPr>
            <a:spLocks noGrp="1"/>
          </p:cNvSpPr>
          <p:nvPr>
            <p:ph type="title"/>
          </p:nvPr>
        </p:nvSpPr>
        <p:spPr/>
        <p:txBody>
          <a:bodyPr/>
          <a:lstStyle/>
          <a:p>
            <a:r>
              <a:rPr lang="en-US" sz="4000" dirty="0">
                <a:solidFill>
                  <a:schemeClr val="accent6">
                    <a:lumMod val="75000"/>
                  </a:schemeClr>
                </a:solidFill>
              </a:rPr>
              <a:t>RTP/RPP Tracking </a:t>
            </a:r>
            <a:br>
              <a:rPr lang="en-US" sz="4000" dirty="0">
                <a:solidFill>
                  <a:schemeClr val="accent6">
                    <a:lumMod val="75000"/>
                  </a:schemeClr>
                </a:solidFill>
              </a:rPr>
            </a:br>
            <a:r>
              <a:rPr lang="en-US" sz="4000" dirty="0">
                <a:solidFill>
                  <a:schemeClr val="accent6">
                    <a:lumMod val="75000"/>
                  </a:schemeClr>
                </a:solidFill>
              </a:rPr>
              <a:t>For AAU Heads/Admin</a:t>
            </a:r>
            <a:endParaRPr lang="en-CA" sz="4000" dirty="0">
              <a:solidFill>
                <a:schemeClr val="accent6">
                  <a:lumMod val="75000"/>
                </a:schemeClr>
              </a:solidFill>
            </a:endParaRPr>
          </a:p>
        </p:txBody>
      </p:sp>
      <p:sp>
        <p:nvSpPr>
          <p:cNvPr id="3" name="Content Placeholder 2">
            <a:extLst>
              <a:ext uri="{FF2B5EF4-FFF2-40B4-BE49-F238E27FC236}">
                <a16:creationId xmlns:a16="http://schemas.microsoft.com/office/drawing/2014/main" id="{17D4DAFA-8767-DD89-BF51-C17D63F2D9AD}"/>
              </a:ext>
            </a:extLst>
          </p:cNvPr>
          <p:cNvSpPr>
            <a:spLocks noGrp="1"/>
          </p:cNvSpPr>
          <p:nvPr>
            <p:ph idx="1"/>
          </p:nvPr>
        </p:nvSpPr>
        <p:spPr/>
        <p:txBody>
          <a:bodyPr/>
          <a:lstStyle/>
          <a:p>
            <a:r>
              <a:rPr lang="en-CA" sz="2900" dirty="0"/>
              <a:t>A process to raise transparency in the RTP/RPP Process</a:t>
            </a:r>
          </a:p>
          <a:p>
            <a:r>
              <a:rPr lang="en-CA" sz="2900" dirty="0"/>
              <a:t>Mandated by Senate to develop a process for this Fall (voted </a:t>
            </a:r>
            <a:r>
              <a:rPr lang="en-CA" sz="2900" dirty="0">
                <a:hlinkClick r:id="rId2"/>
              </a:rPr>
              <a:t>June 2022)</a:t>
            </a:r>
            <a:endParaRPr lang="en-CA" sz="2900" dirty="0"/>
          </a:p>
          <a:p>
            <a:r>
              <a:rPr lang="en-CA" sz="2900" dirty="0"/>
              <a:t>Automatic emails about progress </a:t>
            </a:r>
          </a:p>
          <a:p>
            <a:r>
              <a:rPr lang="en-CA" sz="2900" dirty="0"/>
              <a:t>More complete enterprise process review underway</a:t>
            </a:r>
          </a:p>
        </p:txBody>
      </p:sp>
      <p:pic>
        <p:nvPicPr>
          <p:cNvPr id="4" name="Picture 3" descr="A screenshot of a computer">
            <a:extLst>
              <a:ext uri="{FF2B5EF4-FFF2-40B4-BE49-F238E27FC236}">
                <a16:creationId xmlns:a16="http://schemas.microsoft.com/office/drawing/2014/main" id="{A82F1857-3D32-953A-2081-CC9761F9CD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2498" y="4293097"/>
            <a:ext cx="5928303" cy="1575941"/>
          </a:xfrm>
          <a:prstGeom prst="rect">
            <a:avLst/>
          </a:prstGeom>
        </p:spPr>
      </p:pic>
    </p:spTree>
    <p:extLst>
      <p:ext uri="{BB962C8B-B14F-4D97-AF65-F5344CB8AC3E}">
        <p14:creationId xmlns:p14="http://schemas.microsoft.com/office/powerpoint/2010/main" val="827502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38B95474-3EBF-9C47-A591-8C82A4FD25EF}"/>
              </a:ext>
            </a:extLst>
          </p:cNvPr>
          <p:cNvSpPr>
            <a:spLocks noGrp="1" noChangeArrowheads="1"/>
          </p:cNvSpPr>
          <p:nvPr>
            <p:ph type="title" idx="4294967295"/>
          </p:nvPr>
        </p:nvSpPr>
        <p:spPr bwMode="auto">
          <a:xfrm>
            <a:off x="2035766" y="115561"/>
            <a:ext cx="8366565" cy="707886"/>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None/>
              <a:defRPr/>
            </a:pPr>
            <a:r>
              <a:rPr lang="en-US" altLang="en-US" sz="4000" kern="1200" dirty="0">
                <a:solidFill>
                  <a:srgbClr val="002060"/>
                </a:solidFill>
                <a:cs typeface="+mn-cs"/>
              </a:rPr>
              <a:t>Key Components: Overall Process</a:t>
            </a:r>
          </a:p>
        </p:txBody>
      </p:sp>
      <p:sp>
        <p:nvSpPr>
          <p:cNvPr id="27" name="Rounded Rectangle 26" descr=" rectangle of dotted line encircling the process ">
            <a:extLst>
              <a:ext uri="{FF2B5EF4-FFF2-40B4-BE49-F238E27FC236}">
                <a16:creationId xmlns:a16="http://schemas.microsoft.com/office/drawing/2014/main" id="{5EBA57E0-CE17-F5CD-C279-28766C42D258}"/>
              </a:ext>
            </a:extLst>
          </p:cNvPr>
          <p:cNvSpPr/>
          <p:nvPr/>
        </p:nvSpPr>
        <p:spPr>
          <a:xfrm>
            <a:off x="2470304" y="1132873"/>
            <a:ext cx="2158781" cy="5109749"/>
          </a:xfrm>
          <a:prstGeom prst="roundRect">
            <a:avLst>
              <a:gd name="adj" fmla="val 6760"/>
            </a:avLst>
          </a:prstGeom>
          <a:noFill/>
          <a:ln w="38100">
            <a:solidFill>
              <a:srgbClr val="00B0F0"/>
            </a:solidFill>
            <a:prstDash val="lgDash"/>
            <a:bevel/>
            <a:extLst>
              <a:ext uri="{C807C97D-BFC1-408E-A445-0C87EB9F89A2}">
                <ask:lineSketchStyleProps xmlns:ask="http://schemas.microsoft.com/office/drawing/2018/sketchyshapes" sd="1219033472">
                  <a:custGeom>
                    <a:avLst/>
                    <a:gdLst>
                      <a:gd name="connsiteX0" fmla="*/ 0 w 4128889"/>
                      <a:gd name="connsiteY0" fmla="*/ 422354 h 2534073"/>
                      <a:gd name="connsiteX1" fmla="*/ 422354 w 4128889"/>
                      <a:gd name="connsiteY1" fmla="*/ 0 h 2534073"/>
                      <a:gd name="connsiteX2" fmla="*/ 1035401 w 4128889"/>
                      <a:gd name="connsiteY2" fmla="*/ 0 h 2534073"/>
                      <a:gd name="connsiteX3" fmla="*/ 1549923 w 4128889"/>
                      <a:gd name="connsiteY3" fmla="*/ 0 h 2534073"/>
                      <a:gd name="connsiteX4" fmla="*/ 2031603 w 4128889"/>
                      <a:gd name="connsiteY4" fmla="*/ 0 h 2534073"/>
                      <a:gd name="connsiteX5" fmla="*/ 2611808 w 4128889"/>
                      <a:gd name="connsiteY5" fmla="*/ 0 h 2534073"/>
                      <a:gd name="connsiteX6" fmla="*/ 3126330 w 4128889"/>
                      <a:gd name="connsiteY6" fmla="*/ 0 h 2534073"/>
                      <a:gd name="connsiteX7" fmla="*/ 3706535 w 4128889"/>
                      <a:gd name="connsiteY7" fmla="*/ 0 h 2534073"/>
                      <a:gd name="connsiteX8" fmla="*/ 4128889 w 4128889"/>
                      <a:gd name="connsiteY8" fmla="*/ 422354 h 2534073"/>
                      <a:gd name="connsiteX9" fmla="*/ 4128889 w 4128889"/>
                      <a:gd name="connsiteY9" fmla="*/ 951688 h 2534073"/>
                      <a:gd name="connsiteX10" fmla="*/ 4128889 w 4128889"/>
                      <a:gd name="connsiteY10" fmla="*/ 1514810 h 2534073"/>
                      <a:gd name="connsiteX11" fmla="*/ 4128889 w 4128889"/>
                      <a:gd name="connsiteY11" fmla="*/ 2111719 h 2534073"/>
                      <a:gd name="connsiteX12" fmla="*/ 3706535 w 4128889"/>
                      <a:gd name="connsiteY12" fmla="*/ 2534073 h 2534073"/>
                      <a:gd name="connsiteX13" fmla="*/ 3159172 w 4128889"/>
                      <a:gd name="connsiteY13" fmla="*/ 2534073 h 2534073"/>
                      <a:gd name="connsiteX14" fmla="*/ 2677492 w 4128889"/>
                      <a:gd name="connsiteY14" fmla="*/ 2534073 h 2534073"/>
                      <a:gd name="connsiteX15" fmla="*/ 2130128 w 4128889"/>
                      <a:gd name="connsiteY15" fmla="*/ 2534073 h 2534073"/>
                      <a:gd name="connsiteX16" fmla="*/ 1517081 w 4128889"/>
                      <a:gd name="connsiteY16" fmla="*/ 2534073 h 2534073"/>
                      <a:gd name="connsiteX17" fmla="*/ 969718 w 4128889"/>
                      <a:gd name="connsiteY17" fmla="*/ 2534073 h 2534073"/>
                      <a:gd name="connsiteX18" fmla="*/ 422354 w 4128889"/>
                      <a:gd name="connsiteY18" fmla="*/ 2534073 h 2534073"/>
                      <a:gd name="connsiteX19" fmla="*/ 0 w 4128889"/>
                      <a:gd name="connsiteY19" fmla="*/ 2111719 h 2534073"/>
                      <a:gd name="connsiteX20" fmla="*/ 0 w 4128889"/>
                      <a:gd name="connsiteY20" fmla="*/ 1531704 h 2534073"/>
                      <a:gd name="connsiteX21" fmla="*/ 0 w 4128889"/>
                      <a:gd name="connsiteY21" fmla="*/ 1002369 h 2534073"/>
                      <a:gd name="connsiteX22" fmla="*/ 0 w 4128889"/>
                      <a:gd name="connsiteY22" fmla="*/ 422354 h 253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28889" h="2534073" extrusionOk="0">
                        <a:moveTo>
                          <a:pt x="0" y="422354"/>
                        </a:moveTo>
                        <a:cubicBezTo>
                          <a:pt x="-30107" y="170523"/>
                          <a:pt x="141753" y="17768"/>
                          <a:pt x="422354" y="0"/>
                        </a:cubicBezTo>
                        <a:cubicBezTo>
                          <a:pt x="639841" y="-51019"/>
                          <a:pt x="751431" y="2155"/>
                          <a:pt x="1035401" y="0"/>
                        </a:cubicBezTo>
                        <a:cubicBezTo>
                          <a:pt x="1319371" y="-2155"/>
                          <a:pt x="1312029" y="56081"/>
                          <a:pt x="1549923" y="0"/>
                        </a:cubicBezTo>
                        <a:cubicBezTo>
                          <a:pt x="1787817" y="-56081"/>
                          <a:pt x="1931711" y="22976"/>
                          <a:pt x="2031603" y="0"/>
                        </a:cubicBezTo>
                        <a:cubicBezTo>
                          <a:pt x="2131495" y="-22976"/>
                          <a:pt x="2437136" y="33017"/>
                          <a:pt x="2611808" y="0"/>
                        </a:cubicBezTo>
                        <a:cubicBezTo>
                          <a:pt x="2786480" y="-33017"/>
                          <a:pt x="2878018" y="40683"/>
                          <a:pt x="3126330" y="0"/>
                        </a:cubicBezTo>
                        <a:cubicBezTo>
                          <a:pt x="3374642" y="-40683"/>
                          <a:pt x="3570197" y="68649"/>
                          <a:pt x="3706535" y="0"/>
                        </a:cubicBezTo>
                        <a:cubicBezTo>
                          <a:pt x="3933442" y="-60586"/>
                          <a:pt x="4116735" y="205985"/>
                          <a:pt x="4128889" y="422354"/>
                        </a:cubicBezTo>
                        <a:cubicBezTo>
                          <a:pt x="4153506" y="603048"/>
                          <a:pt x="4066018" y="695501"/>
                          <a:pt x="4128889" y="951688"/>
                        </a:cubicBezTo>
                        <a:cubicBezTo>
                          <a:pt x="4191760" y="1207875"/>
                          <a:pt x="4104537" y="1387254"/>
                          <a:pt x="4128889" y="1514810"/>
                        </a:cubicBezTo>
                        <a:cubicBezTo>
                          <a:pt x="4153241" y="1642366"/>
                          <a:pt x="4085510" y="1949285"/>
                          <a:pt x="4128889" y="2111719"/>
                        </a:cubicBezTo>
                        <a:cubicBezTo>
                          <a:pt x="4170726" y="2303637"/>
                          <a:pt x="3970741" y="2514119"/>
                          <a:pt x="3706535" y="2534073"/>
                        </a:cubicBezTo>
                        <a:cubicBezTo>
                          <a:pt x="3586756" y="2580835"/>
                          <a:pt x="3309433" y="2473053"/>
                          <a:pt x="3159172" y="2534073"/>
                        </a:cubicBezTo>
                        <a:cubicBezTo>
                          <a:pt x="3008911" y="2595093"/>
                          <a:pt x="2859922" y="2524169"/>
                          <a:pt x="2677492" y="2534073"/>
                        </a:cubicBezTo>
                        <a:cubicBezTo>
                          <a:pt x="2495062" y="2543977"/>
                          <a:pt x="2314182" y="2521494"/>
                          <a:pt x="2130128" y="2534073"/>
                        </a:cubicBezTo>
                        <a:cubicBezTo>
                          <a:pt x="1946074" y="2546652"/>
                          <a:pt x="1665010" y="2479553"/>
                          <a:pt x="1517081" y="2534073"/>
                        </a:cubicBezTo>
                        <a:cubicBezTo>
                          <a:pt x="1369152" y="2588593"/>
                          <a:pt x="1114074" y="2479270"/>
                          <a:pt x="969718" y="2534073"/>
                        </a:cubicBezTo>
                        <a:cubicBezTo>
                          <a:pt x="825362" y="2588876"/>
                          <a:pt x="624372" y="2513160"/>
                          <a:pt x="422354" y="2534073"/>
                        </a:cubicBezTo>
                        <a:cubicBezTo>
                          <a:pt x="157815" y="2535361"/>
                          <a:pt x="24890" y="2300110"/>
                          <a:pt x="0" y="2111719"/>
                        </a:cubicBezTo>
                        <a:cubicBezTo>
                          <a:pt x="-49951" y="1936952"/>
                          <a:pt x="29946" y="1672281"/>
                          <a:pt x="0" y="1531704"/>
                        </a:cubicBezTo>
                        <a:cubicBezTo>
                          <a:pt x="-29946" y="1391127"/>
                          <a:pt x="54311" y="1179874"/>
                          <a:pt x="0" y="1002369"/>
                        </a:cubicBezTo>
                        <a:cubicBezTo>
                          <a:pt x="-54311" y="824865"/>
                          <a:pt x="68743" y="572200"/>
                          <a:pt x="0" y="422354"/>
                        </a:cubicBezTo>
                        <a:close/>
                      </a:path>
                    </a:pathLst>
                  </a:custGeom>
                  <ask:type>
                    <ask:lineSketchNon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i="1">
              <a:solidFill>
                <a:srgbClr val="0070C0"/>
              </a:solidFill>
            </a:endParaRPr>
          </a:p>
          <a:p>
            <a:pPr algn="ctr"/>
            <a:endParaRPr lang="en-US" sz="1400" b="1" i="1">
              <a:solidFill>
                <a:srgbClr val="0070C0"/>
              </a:solidFill>
            </a:endParaRPr>
          </a:p>
          <a:p>
            <a:pPr algn="ctr"/>
            <a:endParaRPr lang="en-US" sz="1400" b="1" i="1">
              <a:solidFill>
                <a:srgbClr val="0070C0"/>
              </a:solidFill>
            </a:endParaRPr>
          </a:p>
          <a:p>
            <a:pPr algn="ctr"/>
            <a:endParaRPr lang="en-US" sz="1400" b="1" i="1">
              <a:solidFill>
                <a:srgbClr val="0070C0"/>
              </a:solidFill>
            </a:endParaRPr>
          </a:p>
          <a:p>
            <a:pPr algn="ctr"/>
            <a:endParaRPr lang="en-US" sz="1400" b="1" i="1">
              <a:solidFill>
                <a:srgbClr val="0070C0"/>
              </a:solidFill>
            </a:endParaRPr>
          </a:p>
          <a:p>
            <a:pPr algn="ctr"/>
            <a:endParaRPr lang="en-US" sz="1400" b="1" i="1">
              <a:solidFill>
                <a:srgbClr val="0070C0"/>
              </a:solidFill>
            </a:endParaRPr>
          </a:p>
          <a:p>
            <a:pPr algn="ctr"/>
            <a:endParaRPr lang="en-US" sz="1400" b="1" i="1">
              <a:solidFill>
                <a:srgbClr val="0070C0"/>
              </a:solidFill>
            </a:endParaRPr>
          </a:p>
        </p:txBody>
      </p:sp>
      <p:sp>
        <p:nvSpPr>
          <p:cNvPr id="3" name="Rounded Rectangle 2">
            <a:extLst>
              <a:ext uri="{FF2B5EF4-FFF2-40B4-BE49-F238E27FC236}">
                <a16:creationId xmlns:a16="http://schemas.microsoft.com/office/drawing/2014/main" id="{AF4BDE79-0D7B-9190-D7BD-708948A015CB}"/>
              </a:ext>
            </a:extLst>
          </p:cNvPr>
          <p:cNvSpPr/>
          <p:nvPr/>
        </p:nvSpPr>
        <p:spPr>
          <a:xfrm>
            <a:off x="2643984" y="1405505"/>
            <a:ext cx="1764772" cy="648072"/>
          </a:xfrm>
          <a:prstGeom prst="roundRect">
            <a:avLst/>
          </a:prstGeom>
          <a:solidFill>
            <a:srgbClr val="DCDCF4"/>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212FAF"/>
                </a:solidFill>
              </a:rPr>
              <a:t>Candidate</a:t>
            </a:r>
          </a:p>
        </p:txBody>
      </p:sp>
      <p:sp>
        <p:nvSpPr>
          <p:cNvPr id="33" name="Right Arrow 32" descr="arrow pointing to the right">
            <a:extLst>
              <a:ext uri="{FF2B5EF4-FFF2-40B4-BE49-F238E27FC236}">
                <a16:creationId xmlns:a16="http://schemas.microsoft.com/office/drawing/2014/main" id="{11654427-210B-97B7-6AA8-48702DF99C52}"/>
              </a:ext>
            </a:extLst>
          </p:cNvPr>
          <p:cNvSpPr/>
          <p:nvPr/>
        </p:nvSpPr>
        <p:spPr>
          <a:xfrm>
            <a:off x="4518691" y="1462897"/>
            <a:ext cx="524756" cy="246447"/>
          </a:xfrm>
          <a:prstGeom prst="rightArrow">
            <a:avLst/>
          </a:prstGeom>
          <a:solidFill>
            <a:srgbClr val="212FA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28">
            <a:extLst>
              <a:ext uri="{FF2B5EF4-FFF2-40B4-BE49-F238E27FC236}">
                <a16:creationId xmlns:a16="http://schemas.microsoft.com/office/drawing/2014/main" id="{C32BC761-4293-2608-816E-A016B05A169D}"/>
              </a:ext>
            </a:extLst>
          </p:cNvPr>
          <p:cNvSpPr/>
          <p:nvPr/>
        </p:nvSpPr>
        <p:spPr>
          <a:xfrm>
            <a:off x="5095354" y="1287437"/>
            <a:ext cx="2260169" cy="584775"/>
          </a:xfrm>
          <a:prstGeom prst="roundRect">
            <a:avLst/>
          </a:prstGeom>
          <a:noFill/>
          <a:ln w="2540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solidFill>
                  <a:srgbClr val="002060"/>
                </a:solidFill>
              </a:rPr>
              <a:t>Candidate Application Package</a:t>
            </a:r>
          </a:p>
        </p:txBody>
      </p:sp>
      <p:sp>
        <p:nvSpPr>
          <p:cNvPr id="12" name="Rounded Rectangle 29">
            <a:extLst>
              <a:ext uri="{FF2B5EF4-FFF2-40B4-BE49-F238E27FC236}">
                <a16:creationId xmlns:a16="http://schemas.microsoft.com/office/drawing/2014/main" id="{AC028E6D-7378-C129-3184-B17470BC32EC}"/>
              </a:ext>
            </a:extLst>
          </p:cNvPr>
          <p:cNvSpPr/>
          <p:nvPr/>
        </p:nvSpPr>
        <p:spPr>
          <a:xfrm>
            <a:off x="7562918" y="1217472"/>
            <a:ext cx="2839413" cy="707971"/>
          </a:xfrm>
          <a:prstGeom prst="roundRect">
            <a:avLst/>
          </a:prstGeom>
          <a:solidFill>
            <a:schemeClr val="bg1">
              <a:lumMod val="85000"/>
            </a:schemeClr>
          </a:solidFill>
          <a:ln w="2540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i="1">
                <a:solidFill>
                  <a:srgbClr val="002060"/>
                </a:solidFill>
              </a:rPr>
              <a:t>External Reviewer names</a:t>
            </a:r>
            <a:r>
              <a:rPr lang="en-CA" sz="1400" b="1" i="1">
                <a:solidFill>
                  <a:srgbClr val="002060"/>
                </a:solidFill>
              </a:rPr>
              <a:t> (Only for tenure/permanence, promotion)</a:t>
            </a:r>
            <a:endParaRPr lang="en-US" sz="1400" b="1" i="1">
              <a:solidFill>
                <a:srgbClr val="002060"/>
              </a:solidFill>
            </a:endParaRPr>
          </a:p>
        </p:txBody>
      </p:sp>
      <p:sp>
        <p:nvSpPr>
          <p:cNvPr id="26" name="Right Arrow 32" descr="arrow pointing to the right">
            <a:extLst>
              <a:ext uri="{FF2B5EF4-FFF2-40B4-BE49-F238E27FC236}">
                <a16:creationId xmlns:a16="http://schemas.microsoft.com/office/drawing/2014/main" id="{17B259D2-8A31-E2CC-5C79-4EA53754E5AE}"/>
              </a:ext>
            </a:extLst>
          </p:cNvPr>
          <p:cNvSpPr/>
          <p:nvPr/>
        </p:nvSpPr>
        <p:spPr>
          <a:xfrm rot="5400000">
            <a:off x="-107818" y="3680671"/>
            <a:ext cx="4518941" cy="231775"/>
          </a:xfrm>
          <a:prstGeom prst="rightArrow">
            <a:avLst/>
          </a:prstGeom>
          <a:solidFill>
            <a:srgbClr val="212FA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2">
            <a:extLst>
              <a:ext uri="{FF2B5EF4-FFF2-40B4-BE49-F238E27FC236}">
                <a16:creationId xmlns:a16="http://schemas.microsoft.com/office/drawing/2014/main" id="{D6E248C3-C9F9-B1E7-87FC-BD773A5410B6}"/>
              </a:ext>
            </a:extLst>
          </p:cNvPr>
          <p:cNvSpPr/>
          <p:nvPr/>
        </p:nvSpPr>
        <p:spPr>
          <a:xfrm>
            <a:off x="2661550" y="2154922"/>
            <a:ext cx="1764772" cy="648072"/>
          </a:xfrm>
          <a:prstGeom prst="roundRect">
            <a:avLst/>
          </a:prstGeom>
          <a:solidFill>
            <a:srgbClr val="DCDCF4"/>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212FAF"/>
                </a:solidFill>
              </a:rPr>
              <a:t>AAU Head</a:t>
            </a:r>
          </a:p>
        </p:txBody>
      </p:sp>
      <p:sp>
        <p:nvSpPr>
          <p:cNvPr id="32" name="Right Arrow 32" descr="arrow pointing to the right">
            <a:extLst>
              <a:ext uri="{FF2B5EF4-FFF2-40B4-BE49-F238E27FC236}">
                <a16:creationId xmlns:a16="http://schemas.microsoft.com/office/drawing/2014/main" id="{B908E7C0-079F-674B-E68A-F0573A96615C}"/>
              </a:ext>
            </a:extLst>
          </p:cNvPr>
          <p:cNvSpPr/>
          <p:nvPr/>
        </p:nvSpPr>
        <p:spPr>
          <a:xfrm>
            <a:off x="4518691" y="2254809"/>
            <a:ext cx="524756" cy="246447"/>
          </a:xfrm>
          <a:prstGeom prst="rightArrow">
            <a:avLst/>
          </a:prstGeom>
          <a:solidFill>
            <a:srgbClr val="212FA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DB8F6DBE-9CCC-06B8-BF1D-D9BF2B17826B}"/>
              </a:ext>
            </a:extLst>
          </p:cNvPr>
          <p:cNvSpPr/>
          <p:nvPr/>
        </p:nvSpPr>
        <p:spPr>
          <a:xfrm>
            <a:off x="5082421" y="2050548"/>
            <a:ext cx="3471967" cy="654323"/>
          </a:xfrm>
          <a:prstGeom prst="roundRect">
            <a:avLst/>
          </a:prstGeom>
          <a:noFill/>
          <a:ln w="2540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i="1" dirty="0">
                <a:solidFill>
                  <a:srgbClr val="002060"/>
                </a:solidFill>
              </a:rPr>
              <a:t>Performance Reviews</a:t>
            </a:r>
          </a:p>
          <a:p>
            <a:pPr algn="ctr"/>
            <a:r>
              <a:rPr lang="en-US" sz="1400" i="1" dirty="0">
                <a:solidFill>
                  <a:srgbClr val="002060"/>
                </a:solidFill>
              </a:rPr>
              <a:t> (1 year, renewal, tenure/permanence, promotion, every 3-years post-tenure)</a:t>
            </a:r>
          </a:p>
        </p:txBody>
      </p:sp>
      <p:sp>
        <p:nvSpPr>
          <p:cNvPr id="39" name="Rounded Rectangle 28">
            <a:extLst>
              <a:ext uri="{FF2B5EF4-FFF2-40B4-BE49-F238E27FC236}">
                <a16:creationId xmlns:a16="http://schemas.microsoft.com/office/drawing/2014/main" id="{462A24F9-59E1-ECD2-5DB4-C9D2D06E6378}"/>
              </a:ext>
            </a:extLst>
          </p:cNvPr>
          <p:cNvSpPr/>
          <p:nvPr/>
        </p:nvSpPr>
        <p:spPr>
          <a:xfrm>
            <a:off x="8839200" y="2102159"/>
            <a:ext cx="1563130" cy="584775"/>
          </a:xfrm>
          <a:prstGeom prst="roundRect">
            <a:avLst/>
          </a:prstGeom>
          <a:noFill/>
          <a:ln w="2540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solidFill>
                  <a:srgbClr val="002060"/>
                </a:solidFill>
              </a:rPr>
              <a:t>Coordinate Process</a:t>
            </a:r>
          </a:p>
        </p:txBody>
      </p:sp>
      <p:sp>
        <p:nvSpPr>
          <p:cNvPr id="4" name="Rounded Rectangle 3">
            <a:extLst>
              <a:ext uri="{FF2B5EF4-FFF2-40B4-BE49-F238E27FC236}">
                <a16:creationId xmlns:a16="http://schemas.microsoft.com/office/drawing/2014/main" id="{215D3CB9-A8A1-66DB-AA1E-6D280253D267}"/>
              </a:ext>
            </a:extLst>
          </p:cNvPr>
          <p:cNvSpPr/>
          <p:nvPr/>
        </p:nvSpPr>
        <p:spPr>
          <a:xfrm>
            <a:off x="2663000" y="2902573"/>
            <a:ext cx="1745757" cy="648072"/>
          </a:xfrm>
          <a:prstGeom prst="roundRect">
            <a:avLst/>
          </a:prstGeom>
          <a:solidFill>
            <a:srgbClr val="DCDCF4"/>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212FAF"/>
                </a:solidFill>
              </a:rPr>
              <a:t>RTP/RPP Committee</a:t>
            </a:r>
          </a:p>
        </p:txBody>
      </p:sp>
      <p:sp>
        <p:nvSpPr>
          <p:cNvPr id="35" name="Right Arrow 32" descr="arrow pointing to the right">
            <a:extLst>
              <a:ext uri="{FF2B5EF4-FFF2-40B4-BE49-F238E27FC236}">
                <a16:creationId xmlns:a16="http://schemas.microsoft.com/office/drawing/2014/main" id="{94AF5DBF-1DD9-E836-5636-0DC7949B38FE}"/>
              </a:ext>
            </a:extLst>
          </p:cNvPr>
          <p:cNvSpPr/>
          <p:nvPr/>
        </p:nvSpPr>
        <p:spPr>
          <a:xfrm>
            <a:off x="4518691" y="3083899"/>
            <a:ext cx="524756" cy="246447"/>
          </a:xfrm>
          <a:prstGeom prst="rightArrow">
            <a:avLst/>
          </a:prstGeom>
          <a:solidFill>
            <a:srgbClr val="212FA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29">
            <a:extLst>
              <a:ext uri="{FF2B5EF4-FFF2-40B4-BE49-F238E27FC236}">
                <a16:creationId xmlns:a16="http://schemas.microsoft.com/office/drawing/2014/main" id="{93574E2B-EBD8-2FDE-034F-945B8F481F39}"/>
              </a:ext>
            </a:extLst>
          </p:cNvPr>
          <p:cNvSpPr/>
          <p:nvPr/>
        </p:nvSpPr>
        <p:spPr>
          <a:xfrm>
            <a:off x="5134328" y="2883207"/>
            <a:ext cx="1899906" cy="611303"/>
          </a:xfrm>
          <a:prstGeom prst="roundRect">
            <a:avLst/>
          </a:prstGeom>
          <a:solidFill>
            <a:schemeClr val="bg1">
              <a:lumMod val="85000"/>
            </a:schemeClr>
          </a:solidFill>
          <a:ln w="2540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i="1">
                <a:solidFill>
                  <a:srgbClr val="002060"/>
                </a:solidFill>
              </a:rPr>
              <a:t>External Reviewers</a:t>
            </a:r>
          </a:p>
        </p:txBody>
      </p:sp>
      <p:sp>
        <p:nvSpPr>
          <p:cNvPr id="9" name="Rounded Rectangle 28">
            <a:extLst>
              <a:ext uri="{FF2B5EF4-FFF2-40B4-BE49-F238E27FC236}">
                <a16:creationId xmlns:a16="http://schemas.microsoft.com/office/drawing/2014/main" id="{74064CF9-79AE-87DF-7253-EAA13DE714EB}"/>
              </a:ext>
            </a:extLst>
          </p:cNvPr>
          <p:cNvSpPr/>
          <p:nvPr/>
        </p:nvSpPr>
        <p:spPr>
          <a:xfrm>
            <a:off x="7155096" y="2874564"/>
            <a:ext cx="3277215" cy="584775"/>
          </a:xfrm>
          <a:prstGeom prst="roundRect">
            <a:avLst/>
          </a:prstGeom>
          <a:noFill/>
          <a:ln w="2540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solidFill>
                  <a:srgbClr val="002060"/>
                </a:solidFill>
              </a:rPr>
              <a:t>Review Application package and complete UCAPT Evaluation Form</a:t>
            </a:r>
          </a:p>
        </p:txBody>
      </p:sp>
      <p:sp>
        <p:nvSpPr>
          <p:cNvPr id="5" name="Rounded Rectangle 4">
            <a:extLst>
              <a:ext uri="{FF2B5EF4-FFF2-40B4-BE49-F238E27FC236}">
                <a16:creationId xmlns:a16="http://schemas.microsoft.com/office/drawing/2014/main" id="{EE985A55-57BE-3AC0-4E7C-CC07028C7E87}"/>
              </a:ext>
            </a:extLst>
          </p:cNvPr>
          <p:cNvSpPr/>
          <p:nvPr/>
        </p:nvSpPr>
        <p:spPr>
          <a:xfrm>
            <a:off x="2661550" y="3636358"/>
            <a:ext cx="1764773" cy="648072"/>
          </a:xfrm>
          <a:prstGeom prst="roundRect">
            <a:avLst/>
          </a:prstGeom>
          <a:solidFill>
            <a:srgbClr val="DCDCF4"/>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212FAF"/>
                </a:solidFill>
              </a:rPr>
              <a:t>Dean of Faculty</a:t>
            </a:r>
          </a:p>
        </p:txBody>
      </p:sp>
      <p:sp>
        <p:nvSpPr>
          <p:cNvPr id="37" name="Right Arrow 32" descr="arrow pointing to the right">
            <a:extLst>
              <a:ext uri="{FF2B5EF4-FFF2-40B4-BE49-F238E27FC236}">
                <a16:creationId xmlns:a16="http://schemas.microsoft.com/office/drawing/2014/main" id="{82DA5574-F0FB-33A5-D457-03C10FF76599}"/>
              </a:ext>
            </a:extLst>
          </p:cNvPr>
          <p:cNvSpPr/>
          <p:nvPr/>
        </p:nvSpPr>
        <p:spPr>
          <a:xfrm>
            <a:off x="4518691" y="3824840"/>
            <a:ext cx="524756" cy="246447"/>
          </a:xfrm>
          <a:prstGeom prst="rightArrow">
            <a:avLst/>
          </a:prstGeom>
          <a:solidFill>
            <a:srgbClr val="212FA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8">
            <a:extLst>
              <a:ext uri="{FF2B5EF4-FFF2-40B4-BE49-F238E27FC236}">
                <a16:creationId xmlns:a16="http://schemas.microsoft.com/office/drawing/2014/main" id="{9704ADBB-7374-60A6-17DC-8B18BB2B34EF}"/>
              </a:ext>
            </a:extLst>
          </p:cNvPr>
          <p:cNvSpPr/>
          <p:nvPr/>
        </p:nvSpPr>
        <p:spPr>
          <a:xfrm>
            <a:off x="5135817" y="3702096"/>
            <a:ext cx="2260169" cy="584775"/>
          </a:xfrm>
          <a:prstGeom prst="roundRect">
            <a:avLst/>
          </a:prstGeom>
          <a:noFill/>
          <a:ln w="2540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solidFill>
                  <a:srgbClr val="002060"/>
                </a:solidFill>
              </a:rPr>
              <a:t>Comment in UCAPT Evaluation Form</a:t>
            </a:r>
          </a:p>
        </p:txBody>
      </p:sp>
      <p:sp>
        <p:nvSpPr>
          <p:cNvPr id="6" name="Rounded Rectangle 5">
            <a:extLst>
              <a:ext uri="{FF2B5EF4-FFF2-40B4-BE49-F238E27FC236}">
                <a16:creationId xmlns:a16="http://schemas.microsoft.com/office/drawing/2014/main" id="{08570DE1-8AEF-6A78-35BE-FDBA3351D554}"/>
              </a:ext>
            </a:extLst>
          </p:cNvPr>
          <p:cNvSpPr/>
          <p:nvPr/>
        </p:nvSpPr>
        <p:spPr>
          <a:xfrm>
            <a:off x="2661550" y="4345161"/>
            <a:ext cx="1747207" cy="648072"/>
          </a:xfrm>
          <a:prstGeom prst="roundRect">
            <a:avLst/>
          </a:prstGeom>
          <a:solidFill>
            <a:srgbClr val="DCDCF4"/>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212FAF"/>
                </a:solidFill>
              </a:rPr>
              <a:t>UCAPT</a:t>
            </a:r>
          </a:p>
        </p:txBody>
      </p:sp>
      <p:sp>
        <p:nvSpPr>
          <p:cNvPr id="7" name="Right Arrow 32" descr="arrow pointing to the right">
            <a:extLst>
              <a:ext uri="{FF2B5EF4-FFF2-40B4-BE49-F238E27FC236}">
                <a16:creationId xmlns:a16="http://schemas.microsoft.com/office/drawing/2014/main" id="{99DB03BF-616F-228C-6D75-108110E9FAA6}"/>
              </a:ext>
            </a:extLst>
          </p:cNvPr>
          <p:cNvSpPr/>
          <p:nvPr/>
        </p:nvSpPr>
        <p:spPr>
          <a:xfrm>
            <a:off x="4486775" y="4545974"/>
            <a:ext cx="524756" cy="246447"/>
          </a:xfrm>
          <a:prstGeom prst="rightArrow">
            <a:avLst/>
          </a:prstGeom>
          <a:solidFill>
            <a:srgbClr val="212FA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8">
            <a:extLst>
              <a:ext uri="{FF2B5EF4-FFF2-40B4-BE49-F238E27FC236}">
                <a16:creationId xmlns:a16="http://schemas.microsoft.com/office/drawing/2014/main" id="{D4CC30B9-6ED6-08AF-92E8-946799F1CC5F}"/>
              </a:ext>
            </a:extLst>
          </p:cNvPr>
          <p:cNvSpPr/>
          <p:nvPr/>
        </p:nvSpPr>
        <p:spPr>
          <a:xfrm>
            <a:off x="5109209" y="4406431"/>
            <a:ext cx="2336932" cy="584775"/>
          </a:xfrm>
          <a:prstGeom prst="roundRect">
            <a:avLst/>
          </a:prstGeom>
          <a:noFill/>
          <a:ln w="2540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solidFill>
                  <a:srgbClr val="002060"/>
                </a:solidFill>
              </a:rPr>
              <a:t>Review package and make recommendation</a:t>
            </a:r>
          </a:p>
        </p:txBody>
      </p:sp>
      <p:sp>
        <p:nvSpPr>
          <p:cNvPr id="11" name="Rounded Rectangle 10">
            <a:extLst>
              <a:ext uri="{FF2B5EF4-FFF2-40B4-BE49-F238E27FC236}">
                <a16:creationId xmlns:a16="http://schemas.microsoft.com/office/drawing/2014/main" id="{B1AE6231-854A-3774-84DA-2E6E81D10722}"/>
              </a:ext>
            </a:extLst>
          </p:cNvPr>
          <p:cNvSpPr/>
          <p:nvPr/>
        </p:nvSpPr>
        <p:spPr>
          <a:xfrm>
            <a:off x="2680564" y="5047863"/>
            <a:ext cx="1728193" cy="454419"/>
          </a:xfrm>
          <a:prstGeom prst="roundRect">
            <a:avLst/>
          </a:prstGeom>
          <a:solidFill>
            <a:srgbClr val="DCDCF4"/>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212FAF"/>
                </a:solidFill>
              </a:rPr>
              <a:t>President </a:t>
            </a:r>
          </a:p>
        </p:txBody>
      </p:sp>
      <p:sp>
        <p:nvSpPr>
          <p:cNvPr id="2" name="Rounded Rectangle 10">
            <a:extLst>
              <a:ext uri="{FF2B5EF4-FFF2-40B4-BE49-F238E27FC236}">
                <a16:creationId xmlns:a16="http://schemas.microsoft.com/office/drawing/2014/main" id="{8F882D14-D996-67E2-C4DB-30DD66FDE8CA}"/>
              </a:ext>
            </a:extLst>
          </p:cNvPr>
          <p:cNvSpPr/>
          <p:nvPr/>
        </p:nvSpPr>
        <p:spPr>
          <a:xfrm>
            <a:off x="2680564" y="5597336"/>
            <a:ext cx="1745759" cy="578212"/>
          </a:xfrm>
          <a:prstGeom prst="roundRect">
            <a:avLst/>
          </a:prstGeom>
          <a:solidFill>
            <a:srgbClr val="DCDCF4"/>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212FAF"/>
                </a:solidFill>
              </a:rPr>
              <a:t>Board of Governors</a:t>
            </a:r>
          </a:p>
        </p:txBody>
      </p:sp>
      <p:sp>
        <p:nvSpPr>
          <p:cNvPr id="41" name="TextBox 40">
            <a:extLst>
              <a:ext uri="{FF2B5EF4-FFF2-40B4-BE49-F238E27FC236}">
                <a16:creationId xmlns:a16="http://schemas.microsoft.com/office/drawing/2014/main" id="{1C9FD288-91FF-74E0-FC7C-7DB44CAA30CC}"/>
              </a:ext>
            </a:extLst>
          </p:cNvPr>
          <p:cNvSpPr txBox="1"/>
          <p:nvPr/>
        </p:nvSpPr>
        <p:spPr>
          <a:xfrm>
            <a:off x="8839200" y="4563003"/>
            <a:ext cx="2726143" cy="1323439"/>
          </a:xfrm>
          <a:prstGeom prst="rect">
            <a:avLst/>
          </a:prstGeom>
          <a:noFill/>
        </p:spPr>
        <p:txBody>
          <a:bodyPr wrap="square" rtlCol="0">
            <a:spAutoFit/>
          </a:bodyPr>
          <a:lstStyle/>
          <a:p>
            <a:r>
              <a:rPr lang="en-US" sz="1600" b="1" dirty="0"/>
              <a:t>NOTE 1</a:t>
            </a:r>
            <a:r>
              <a:rPr lang="en-US" sz="1600" dirty="0"/>
              <a:t>: Not all elements apply in all situations, but most elements apply to both tenure-track, TIF, and AAS permanence positions. </a:t>
            </a:r>
          </a:p>
        </p:txBody>
      </p:sp>
      <p:sp>
        <p:nvSpPr>
          <p:cNvPr id="34" name="TextBox 33">
            <a:extLst>
              <a:ext uri="{FF2B5EF4-FFF2-40B4-BE49-F238E27FC236}">
                <a16:creationId xmlns:a16="http://schemas.microsoft.com/office/drawing/2014/main" id="{2BCC0903-C781-EF08-AC0F-9A63008AFA37}"/>
              </a:ext>
            </a:extLst>
          </p:cNvPr>
          <p:cNvSpPr txBox="1"/>
          <p:nvPr/>
        </p:nvSpPr>
        <p:spPr>
          <a:xfrm>
            <a:off x="2098546" y="912810"/>
            <a:ext cx="2873213" cy="400110"/>
          </a:xfrm>
          <a:prstGeom prst="rect">
            <a:avLst/>
          </a:prstGeom>
          <a:solidFill>
            <a:schemeClr val="bg1"/>
          </a:solidFill>
        </p:spPr>
        <p:txBody>
          <a:bodyPr wrap="square" rtlCol="0">
            <a:spAutoFit/>
          </a:bodyPr>
          <a:lstStyle/>
          <a:p>
            <a:pPr algn="ctr"/>
            <a:r>
              <a:rPr lang="en-US" sz="2000" b="1" i="1">
                <a:solidFill>
                  <a:srgbClr val="0070C0"/>
                </a:solidFill>
              </a:rPr>
              <a:t>AAU RTP/RPP Criteria</a:t>
            </a:r>
          </a:p>
        </p:txBody>
      </p:sp>
    </p:spTree>
    <p:extLst>
      <p:ext uri="{BB962C8B-B14F-4D97-AF65-F5344CB8AC3E}">
        <p14:creationId xmlns:p14="http://schemas.microsoft.com/office/powerpoint/2010/main" val="429188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0" grpId="0" animBg="1"/>
      <p:bldP spid="32" grpId="0" animBg="1"/>
      <p:bldP spid="25" grpId="0" animBg="1"/>
      <p:bldP spid="39" grpId="0" animBg="1"/>
      <p:bldP spid="4" grpId="0" animBg="1"/>
      <p:bldP spid="35" grpId="0" animBg="1"/>
      <p:bldP spid="14" grpId="0" animBg="1"/>
      <p:bldP spid="9" grpId="0" animBg="1"/>
      <p:bldP spid="5" grpId="0" animBg="1"/>
      <p:bldP spid="37" grpId="0" animBg="1"/>
      <p:bldP spid="23" grpId="0" animBg="1"/>
      <p:bldP spid="6" grpId="0" animBg="1"/>
      <p:bldP spid="7" grpId="0" animBg="1"/>
      <p:bldP spid="22" grpId="0" animBg="1"/>
      <p:bldP spid="11"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C4B426-F325-31EC-1215-2DB02669D6AF}"/>
              </a:ext>
            </a:extLst>
          </p:cNvPr>
          <p:cNvSpPr>
            <a:spLocks noGrp="1"/>
          </p:cNvSpPr>
          <p:nvPr>
            <p:ph type="title"/>
          </p:nvPr>
        </p:nvSpPr>
        <p:spPr/>
        <p:txBody>
          <a:bodyPr/>
          <a:lstStyle/>
          <a:p>
            <a:r>
              <a:rPr lang="en-CA" sz="4000" dirty="0">
                <a:solidFill>
                  <a:srgbClr val="002060"/>
                </a:solidFill>
              </a:rPr>
              <a:t>UCAPT Website Resources</a:t>
            </a:r>
            <a:endParaRPr lang="en-US" sz="4000" dirty="0">
              <a:solidFill>
                <a:srgbClr val="002060"/>
              </a:solidFill>
            </a:endParaRPr>
          </a:p>
        </p:txBody>
      </p:sp>
      <p:pic>
        <p:nvPicPr>
          <p:cNvPr id="4" name="Picture 3" descr="Screen capture of website for University Committee on Academic Promotion and Tenure (UCAPT) Process and Procedures ">
            <a:extLst>
              <a:ext uri="{FF2B5EF4-FFF2-40B4-BE49-F238E27FC236}">
                <a16:creationId xmlns:a16="http://schemas.microsoft.com/office/drawing/2014/main" id="{38A72798-9BA4-B792-2A45-03C577F45518}"/>
              </a:ext>
            </a:extLst>
          </p:cNvPr>
          <p:cNvPicPr>
            <a:picLocks noChangeAspect="1"/>
          </p:cNvPicPr>
          <p:nvPr/>
        </p:nvPicPr>
        <p:blipFill>
          <a:blip r:embed="rId2"/>
          <a:srcRect t="13208"/>
          <a:stretch/>
        </p:blipFill>
        <p:spPr>
          <a:xfrm>
            <a:off x="2745748" y="1380433"/>
            <a:ext cx="6701947" cy="4063806"/>
          </a:xfrm>
          <a:prstGeom prst="rect">
            <a:avLst/>
          </a:prstGeom>
        </p:spPr>
      </p:pic>
      <p:sp>
        <p:nvSpPr>
          <p:cNvPr id="3" name="TextBox 2">
            <a:extLst>
              <a:ext uri="{FF2B5EF4-FFF2-40B4-BE49-F238E27FC236}">
                <a16:creationId xmlns:a16="http://schemas.microsoft.com/office/drawing/2014/main" id="{EBA6FD95-1A11-09CC-97CE-A87043AC2235}"/>
              </a:ext>
            </a:extLst>
          </p:cNvPr>
          <p:cNvSpPr txBox="1"/>
          <p:nvPr/>
        </p:nvSpPr>
        <p:spPr>
          <a:xfrm>
            <a:off x="1888436" y="5452118"/>
            <a:ext cx="8779564" cy="646331"/>
          </a:xfrm>
          <a:prstGeom prst="rect">
            <a:avLst/>
          </a:prstGeom>
          <a:noFill/>
        </p:spPr>
        <p:txBody>
          <a:bodyPr wrap="square">
            <a:spAutoFit/>
          </a:bodyPr>
          <a:lstStyle/>
          <a:p>
            <a:r>
              <a:rPr lang="en-CA"/>
              <a:t> </a:t>
            </a:r>
            <a:r>
              <a:rPr lang="en-US"/>
              <a:t>https://</a:t>
            </a:r>
            <a:r>
              <a:rPr lang="en-US" err="1"/>
              <a:t>www.uwindsor.ca</a:t>
            </a:r>
            <a:r>
              <a:rPr lang="en-US"/>
              <a:t>/provost/336/university-committee-academic-promotion-and-tenure-ucapt-process-and-procedures</a:t>
            </a:r>
          </a:p>
        </p:txBody>
      </p:sp>
    </p:spTree>
    <p:extLst>
      <p:ext uri="{BB962C8B-B14F-4D97-AF65-F5344CB8AC3E}">
        <p14:creationId xmlns:p14="http://schemas.microsoft.com/office/powerpoint/2010/main" val="267930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38B95474-3EBF-9C47-A591-8C82A4FD25EF}"/>
              </a:ext>
            </a:extLst>
          </p:cNvPr>
          <p:cNvSpPr>
            <a:spLocks noGrp="1" noChangeArrowheads="1"/>
          </p:cNvSpPr>
          <p:nvPr>
            <p:ph type="title" idx="4294967295"/>
          </p:nvPr>
        </p:nvSpPr>
        <p:spPr bwMode="auto">
          <a:xfrm>
            <a:off x="1682750" y="121794"/>
            <a:ext cx="8826500" cy="707886"/>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l" eaLnBrk="1" hangingPunct="1">
              <a:spcBef>
                <a:spcPct val="50000"/>
              </a:spcBef>
              <a:buNone/>
              <a:defRPr/>
            </a:pPr>
            <a:r>
              <a:rPr lang="en-US" altLang="en-US" sz="4000" kern="1200" dirty="0">
                <a:solidFill>
                  <a:srgbClr val="002060"/>
                </a:solidFill>
                <a:cs typeface="+mn-cs"/>
              </a:rPr>
              <a:t>Key Components: Overall Process </a:t>
            </a:r>
            <a:r>
              <a:rPr lang="en-US" altLang="en-US" sz="4000" kern="1200" dirty="0">
                <a:solidFill>
                  <a:schemeClr val="bg1"/>
                </a:solidFill>
                <a:cs typeface="+mn-cs"/>
              </a:rPr>
              <a:t>2</a:t>
            </a:r>
          </a:p>
        </p:txBody>
      </p:sp>
      <p:sp>
        <p:nvSpPr>
          <p:cNvPr id="34" name="TextBox 33">
            <a:extLst>
              <a:ext uri="{FF2B5EF4-FFF2-40B4-BE49-F238E27FC236}">
                <a16:creationId xmlns:a16="http://schemas.microsoft.com/office/drawing/2014/main" id="{2BCC0903-C781-EF08-AC0F-9A63008AFA37}"/>
              </a:ext>
            </a:extLst>
          </p:cNvPr>
          <p:cNvSpPr txBox="1"/>
          <p:nvPr/>
        </p:nvSpPr>
        <p:spPr>
          <a:xfrm>
            <a:off x="2098546" y="760405"/>
            <a:ext cx="2873213" cy="400110"/>
          </a:xfrm>
          <a:prstGeom prst="rect">
            <a:avLst/>
          </a:prstGeom>
          <a:solidFill>
            <a:schemeClr val="bg1"/>
          </a:solidFill>
        </p:spPr>
        <p:txBody>
          <a:bodyPr wrap="square" rtlCol="0">
            <a:spAutoFit/>
          </a:bodyPr>
          <a:lstStyle/>
          <a:p>
            <a:pPr algn="ctr"/>
            <a:r>
              <a:rPr lang="en-US" sz="2000" b="1" i="1" dirty="0">
                <a:solidFill>
                  <a:srgbClr val="0070C0"/>
                </a:solidFill>
              </a:rPr>
              <a:t>AAU RTP/RPP Criteria</a:t>
            </a:r>
          </a:p>
        </p:txBody>
      </p:sp>
      <p:sp>
        <p:nvSpPr>
          <p:cNvPr id="27" name="Rounded Rectangle 26" descr="RTP/RPP Process: Candidate and AAU Head">
            <a:extLst>
              <a:ext uri="{FF2B5EF4-FFF2-40B4-BE49-F238E27FC236}">
                <a16:creationId xmlns:a16="http://schemas.microsoft.com/office/drawing/2014/main" id="{5EBA57E0-CE17-F5CD-C279-28766C42D258}"/>
              </a:ext>
            </a:extLst>
          </p:cNvPr>
          <p:cNvSpPr/>
          <p:nvPr/>
        </p:nvSpPr>
        <p:spPr>
          <a:xfrm>
            <a:off x="2470304" y="1114212"/>
            <a:ext cx="2158781" cy="5109749"/>
          </a:xfrm>
          <a:prstGeom prst="roundRect">
            <a:avLst>
              <a:gd name="adj" fmla="val 6760"/>
            </a:avLst>
          </a:prstGeom>
          <a:noFill/>
          <a:ln w="38100">
            <a:solidFill>
              <a:srgbClr val="00B0F0"/>
            </a:solidFill>
            <a:prstDash val="lgDash"/>
            <a:bevel/>
            <a:extLst>
              <a:ext uri="{C807C97D-BFC1-408E-A445-0C87EB9F89A2}">
                <ask:lineSketchStyleProps xmlns:ask="http://schemas.microsoft.com/office/drawing/2018/sketchyshapes" sd="1219033472">
                  <a:custGeom>
                    <a:avLst/>
                    <a:gdLst>
                      <a:gd name="connsiteX0" fmla="*/ 0 w 4128889"/>
                      <a:gd name="connsiteY0" fmla="*/ 422354 h 2534073"/>
                      <a:gd name="connsiteX1" fmla="*/ 422354 w 4128889"/>
                      <a:gd name="connsiteY1" fmla="*/ 0 h 2534073"/>
                      <a:gd name="connsiteX2" fmla="*/ 1035401 w 4128889"/>
                      <a:gd name="connsiteY2" fmla="*/ 0 h 2534073"/>
                      <a:gd name="connsiteX3" fmla="*/ 1549923 w 4128889"/>
                      <a:gd name="connsiteY3" fmla="*/ 0 h 2534073"/>
                      <a:gd name="connsiteX4" fmla="*/ 2031603 w 4128889"/>
                      <a:gd name="connsiteY4" fmla="*/ 0 h 2534073"/>
                      <a:gd name="connsiteX5" fmla="*/ 2611808 w 4128889"/>
                      <a:gd name="connsiteY5" fmla="*/ 0 h 2534073"/>
                      <a:gd name="connsiteX6" fmla="*/ 3126330 w 4128889"/>
                      <a:gd name="connsiteY6" fmla="*/ 0 h 2534073"/>
                      <a:gd name="connsiteX7" fmla="*/ 3706535 w 4128889"/>
                      <a:gd name="connsiteY7" fmla="*/ 0 h 2534073"/>
                      <a:gd name="connsiteX8" fmla="*/ 4128889 w 4128889"/>
                      <a:gd name="connsiteY8" fmla="*/ 422354 h 2534073"/>
                      <a:gd name="connsiteX9" fmla="*/ 4128889 w 4128889"/>
                      <a:gd name="connsiteY9" fmla="*/ 951688 h 2534073"/>
                      <a:gd name="connsiteX10" fmla="*/ 4128889 w 4128889"/>
                      <a:gd name="connsiteY10" fmla="*/ 1514810 h 2534073"/>
                      <a:gd name="connsiteX11" fmla="*/ 4128889 w 4128889"/>
                      <a:gd name="connsiteY11" fmla="*/ 2111719 h 2534073"/>
                      <a:gd name="connsiteX12" fmla="*/ 3706535 w 4128889"/>
                      <a:gd name="connsiteY12" fmla="*/ 2534073 h 2534073"/>
                      <a:gd name="connsiteX13" fmla="*/ 3159172 w 4128889"/>
                      <a:gd name="connsiteY13" fmla="*/ 2534073 h 2534073"/>
                      <a:gd name="connsiteX14" fmla="*/ 2677492 w 4128889"/>
                      <a:gd name="connsiteY14" fmla="*/ 2534073 h 2534073"/>
                      <a:gd name="connsiteX15" fmla="*/ 2130128 w 4128889"/>
                      <a:gd name="connsiteY15" fmla="*/ 2534073 h 2534073"/>
                      <a:gd name="connsiteX16" fmla="*/ 1517081 w 4128889"/>
                      <a:gd name="connsiteY16" fmla="*/ 2534073 h 2534073"/>
                      <a:gd name="connsiteX17" fmla="*/ 969718 w 4128889"/>
                      <a:gd name="connsiteY17" fmla="*/ 2534073 h 2534073"/>
                      <a:gd name="connsiteX18" fmla="*/ 422354 w 4128889"/>
                      <a:gd name="connsiteY18" fmla="*/ 2534073 h 2534073"/>
                      <a:gd name="connsiteX19" fmla="*/ 0 w 4128889"/>
                      <a:gd name="connsiteY19" fmla="*/ 2111719 h 2534073"/>
                      <a:gd name="connsiteX20" fmla="*/ 0 w 4128889"/>
                      <a:gd name="connsiteY20" fmla="*/ 1531704 h 2534073"/>
                      <a:gd name="connsiteX21" fmla="*/ 0 w 4128889"/>
                      <a:gd name="connsiteY21" fmla="*/ 1002369 h 2534073"/>
                      <a:gd name="connsiteX22" fmla="*/ 0 w 4128889"/>
                      <a:gd name="connsiteY22" fmla="*/ 422354 h 253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28889" h="2534073" extrusionOk="0">
                        <a:moveTo>
                          <a:pt x="0" y="422354"/>
                        </a:moveTo>
                        <a:cubicBezTo>
                          <a:pt x="-30107" y="170523"/>
                          <a:pt x="141753" y="17768"/>
                          <a:pt x="422354" y="0"/>
                        </a:cubicBezTo>
                        <a:cubicBezTo>
                          <a:pt x="639841" y="-51019"/>
                          <a:pt x="751431" y="2155"/>
                          <a:pt x="1035401" y="0"/>
                        </a:cubicBezTo>
                        <a:cubicBezTo>
                          <a:pt x="1319371" y="-2155"/>
                          <a:pt x="1312029" y="56081"/>
                          <a:pt x="1549923" y="0"/>
                        </a:cubicBezTo>
                        <a:cubicBezTo>
                          <a:pt x="1787817" y="-56081"/>
                          <a:pt x="1931711" y="22976"/>
                          <a:pt x="2031603" y="0"/>
                        </a:cubicBezTo>
                        <a:cubicBezTo>
                          <a:pt x="2131495" y="-22976"/>
                          <a:pt x="2437136" y="33017"/>
                          <a:pt x="2611808" y="0"/>
                        </a:cubicBezTo>
                        <a:cubicBezTo>
                          <a:pt x="2786480" y="-33017"/>
                          <a:pt x="2878018" y="40683"/>
                          <a:pt x="3126330" y="0"/>
                        </a:cubicBezTo>
                        <a:cubicBezTo>
                          <a:pt x="3374642" y="-40683"/>
                          <a:pt x="3570197" y="68649"/>
                          <a:pt x="3706535" y="0"/>
                        </a:cubicBezTo>
                        <a:cubicBezTo>
                          <a:pt x="3933442" y="-60586"/>
                          <a:pt x="4116735" y="205985"/>
                          <a:pt x="4128889" y="422354"/>
                        </a:cubicBezTo>
                        <a:cubicBezTo>
                          <a:pt x="4153506" y="603048"/>
                          <a:pt x="4066018" y="695501"/>
                          <a:pt x="4128889" y="951688"/>
                        </a:cubicBezTo>
                        <a:cubicBezTo>
                          <a:pt x="4191760" y="1207875"/>
                          <a:pt x="4104537" y="1387254"/>
                          <a:pt x="4128889" y="1514810"/>
                        </a:cubicBezTo>
                        <a:cubicBezTo>
                          <a:pt x="4153241" y="1642366"/>
                          <a:pt x="4085510" y="1949285"/>
                          <a:pt x="4128889" y="2111719"/>
                        </a:cubicBezTo>
                        <a:cubicBezTo>
                          <a:pt x="4170726" y="2303637"/>
                          <a:pt x="3970741" y="2514119"/>
                          <a:pt x="3706535" y="2534073"/>
                        </a:cubicBezTo>
                        <a:cubicBezTo>
                          <a:pt x="3586756" y="2580835"/>
                          <a:pt x="3309433" y="2473053"/>
                          <a:pt x="3159172" y="2534073"/>
                        </a:cubicBezTo>
                        <a:cubicBezTo>
                          <a:pt x="3008911" y="2595093"/>
                          <a:pt x="2859922" y="2524169"/>
                          <a:pt x="2677492" y="2534073"/>
                        </a:cubicBezTo>
                        <a:cubicBezTo>
                          <a:pt x="2495062" y="2543977"/>
                          <a:pt x="2314182" y="2521494"/>
                          <a:pt x="2130128" y="2534073"/>
                        </a:cubicBezTo>
                        <a:cubicBezTo>
                          <a:pt x="1946074" y="2546652"/>
                          <a:pt x="1665010" y="2479553"/>
                          <a:pt x="1517081" y="2534073"/>
                        </a:cubicBezTo>
                        <a:cubicBezTo>
                          <a:pt x="1369152" y="2588593"/>
                          <a:pt x="1114074" y="2479270"/>
                          <a:pt x="969718" y="2534073"/>
                        </a:cubicBezTo>
                        <a:cubicBezTo>
                          <a:pt x="825362" y="2588876"/>
                          <a:pt x="624372" y="2513160"/>
                          <a:pt x="422354" y="2534073"/>
                        </a:cubicBezTo>
                        <a:cubicBezTo>
                          <a:pt x="157815" y="2535361"/>
                          <a:pt x="24890" y="2300110"/>
                          <a:pt x="0" y="2111719"/>
                        </a:cubicBezTo>
                        <a:cubicBezTo>
                          <a:pt x="-49951" y="1936952"/>
                          <a:pt x="29946" y="1672281"/>
                          <a:pt x="0" y="1531704"/>
                        </a:cubicBezTo>
                        <a:cubicBezTo>
                          <a:pt x="-29946" y="1391127"/>
                          <a:pt x="54311" y="1179874"/>
                          <a:pt x="0" y="1002369"/>
                        </a:cubicBezTo>
                        <a:cubicBezTo>
                          <a:pt x="-54311" y="824865"/>
                          <a:pt x="68743" y="572200"/>
                          <a:pt x="0" y="422354"/>
                        </a:cubicBezTo>
                        <a:close/>
                      </a:path>
                    </a:pathLst>
                  </a:custGeom>
                  <ask:type>
                    <ask:lineSketchNon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i="1">
              <a:solidFill>
                <a:srgbClr val="0070C0"/>
              </a:solidFill>
            </a:endParaRPr>
          </a:p>
          <a:p>
            <a:pPr algn="ctr"/>
            <a:endParaRPr lang="en-US" sz="1400" b="1" i="1">
              <a:solidFill>
                <a:srgbClr val="0070C0"/>
              </a:solidFill>
            </a:endParaRPr>
          </a:p>
          <a:p>
            <a:pPr algn="ctr"/>
            <a:endParaRPr lang="en-US" sz="1400" b="1" i="1">
              <a:solidFill>
                <a:srgbClr val="0070C0"/>
              </a:solidFill>
            </a:endParaRPr>
          </a:p>
          <a:p>
            <a:pPr algn="ctr"/>
            <a:endParaRPr lang="en-US" sz="1400" b="1" i="1">
              <a:solidFill>
                <a:srgbClr val="0070C0"/>
              </a:solidFill>
            </a:endParaRPr>
          </a:p>
          <a:p>
            <a:pPr algn="ctr"/>
            <a:endParaRPr lang="en-US" sz="1400" b="1" i="1">
              <a:solidFill>
                <a:srgbClr val="0070C0"/>
              </a:solidFill>
            </a:endParaRPr>
          </a:p>
          <a:p>
            <a:pPr algn="ctr"/>
            <a:endParaRPr lang="en-US" sz="1400" b="1" i="1">
              <a:solidFill>
                <a:srgbClr val="0070C0"/>
              </a:solidFill>
            </a:endParaRPr>
          </a:p>
          <a:p>
            <a:pPr algn="ctr"/>
            <a:endParaRPr lang="en-US" sz="1400" b="1" i="1">
              <a:solidFill>
                <a:srgbClr val="0070C0"/>
              </a:solidFill>
            </a:endParaRPr>
          </a:p>
        </p:txBody>
      </p:sp>
      <p:sp>
        <p:nvSpPr>
          <p:cNvPr id="3" name="Rounded Rectangle 2">
            <a:extLst>
              <a:ext uri="{FF2B5EF4-FFF2-40B4-BE49-F238E27FC236}">
                <a16:creationId xmlns:a16="http://schemas.microsoft.com/office/drawing/2014/main" id="{AF4BDE79-0D7B-9190-D7BD-708948A015CB}"/>
              </a:ext>
            </a:extLst>
          </p:cNvPr>
          <p:cNvSpPr/>
          <p:nvPr/>
        </p:nvSpPr>
        <p:spPr>
          <a:xfrm>
            <a:off x="2643984" y="1405505"/>
            <a:ext cx="1764772" cy="648072"/>
          </a:xfrm>
          <a:prstGeom prst="roundRect">
            <a:avLst/>
          </a:prstGeom>
          <a:solidFill>
            <a:srgbClr val="DCDCF4"/>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212FAF"/>
                </a:solidFill>
              </a:rPr>
              <a:t>Candidate</a:t>
            </a:r>
          </a:p>
        </p:txBody>
      </p:sp>
    </p:spTree>
    <p:extLst>
      <p:ext uri="{BB962C8B-B14F-4D97-AF65-F5344CB8AC3E}">
        <p14:creationId xmlns:p14="http://schemas.microsoft.com/office/powerpoint/2010/main" val="2351320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134821B8-1350-FD40-B951-37C343747329}"/>
              </a:ext>
            </a:extLst>
          </p:cNvPr>
          <p:cNvSpPr>
            <a:spLocks noChangeArrowheads="1"/>
          </p:cNvSpPr>
          <p:nvPr/>
        </p:nvSpPr>
        <p:spPr bwMode="auto">
          <a:xfrm>
            <a:off x="901874" y="1150938"/>
            <a:ext cx="10997852" cy="536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457200" indent="-457200" eaLnBrk="1" hangingPunct="1">
              <a:spcBef>
                <a:spcPct val="0"/>
              </a:spcBef>
              <a:buFont typeface="Arial" panose="020B0604020202020204" pitchFamily="34" charset="0"/>
              <a:buChar char="•"/>
            </a:pPr>
            <a:r>
              <a:rPr lang="en-CA" altLang="en-US" dirty="0"/>
              <a:t>Select and review </a:t>
            </a:r>
            <a:r>
              <a:rPr lang="en-CA" altLang="en-US" dirty="0">
                <a:hlinkClick r:id="rId3"/>
              </a:rPr>
              <a:t>RTP/RPP criteria </a:t>
            </a:r>
            <a:endParaRPr lang="en-CA" altLang="en-US" dirty="0"/>
          </a:p>
          <a:p>
            <a:pPr marL="457200" indent="-457200" eaLnBrk="1" hangingPunct="1">
              <a:spcBef>
                <a:spcPct val="0"/>
              </a:spcBef>
              <a:buFont typeface="Arial" panose="020B0604020202020204" pitchFamily="34" charset="0"/>
              <a:buChar char="•"/>
            </a:pPr>
            <a:r>
              <a:rPr lang="en-US" altLang="en-US" dirty="0"/>
              <a:t>Prepare </a:t>
            </a:r>
            <a:r>
              <a:rPr lang="en-CA" altLang="en-US" dirty="0"/>
              <a:t>p</a:t>
            </a:r>
            <a:r>
              <a:rPr lang="en-US" altLang="en-US" dirty="0" err="1"/>
              <a:t>ackage</a:t>
            </a:r>
            <a:r>
              <a:rPr lang="en-US" altLang="en-US" dirty="0"/>
              <a:t>:</a:t>
            </a:r>
          </a:p>
          <a:p>
            <a:pPr marL="457200" indent="-457200" eaLnBrk="1" hangingPunct="1">
              <a:spcBef>
                <a:spcPct val="0"/>
              </a:spcBef>
              <a:buFont typeface="Arial" panose="020B0604020202020204" pitchFamily="34" charset="0"/>
              <a:buChar char="•"/>
            </a:pPr>
            <a:endParaRPr lang="en-US" altLang="en-US" sz="1400" dirty="0"/>
          </a:p>
          <a:p>
            <a:pPr marL="742950" lvl="1" indent="-285750" eaLnBrk="1" hangingPunct="1">
              <a:spcBef>
                <a:spcPct val="0"/>
              </a:spcBef>
              <a:buFont typeface="Wingdings" panose="05000000000000000000" pitchFamily="2" charset="2"/>
              <a:buChar char="§"/>
            </a:pPr>
            <a:r>
              <a:rPr lang="en-US" altLang="en-US" b="1" dirty="0"/>
              <a:t>Electronic Curriculum Vitae </a:t>
            </a:r>
            <a:r>
              <a:rPr lang="en-US" altLang="en-US" dirty="0"/>
              <a:t>mandatory (CA 5.31: </a:t>
            </a:r>
            <a:r>
              <a:rPr lang="en-CA" dirty="0">
                <a:solidFill>
                  <a:srgbClr val="009999"/>
                </a:solidFill>
                <a:hlinkClick r:id="rId4">
                  <a:extLst>
                    <a:ext uri="{A12FA001-AC4F-418D-AE19-62706E023703}">
                      <ahyp:hlinkClr xmlns:ahyp="http://schemas.microsoft.com/office/drawing/2018/hyperlinkcolor" val="tx"/>
                    </a:ext>
                  </a:extLst>
                </a:hlinkClick>
              </a:rPr>
              <a:t>uwindsor.ca/</a:t>
            </a:r>
            <a:r>
              <a:rPr lang="en-CA" dirty="0" err="1">
                <a:hlinkClick r:id="rId4">
                  <a:extLst>
                    <a:ext uri="{A12FA001-AC4F-418D-AE19-62706E023703}">
                      <ahyp:hlinkClr xmlns:ahyp="http://schemas.microsoft.com/office/drawing/2018/hyperlinkcolor" val="tx"/>
                    </a:ext>
                  </a:extLst>
                </a:hlinkClick>
              </a:rPr>
              <a:t>ecv</a:t>
            </a:r>
            <a:r>
              <a:rPr lang="en-CA" dirty="0"/>
              <a:t>) - </a:t>
            </a:r>
            <a:r>
              <a:rPr lang="en-CA" altLang="en-US" dirty="0"/>
              <a:t>add</a:t>
            </a:r>
            <a:r>
              <a:rPr lang="en-US" altLang="en-US" dirty="0"/>
              <a:t> support for </a:t>
            </a:r>
            <a:r>
              <a:rPr lang="en-US" altLang="en-US" i="1" dirty="0"/>
              <a:t>in-press</a:t>
            </a:r>
          </a:p>
          <a:p>
            <a:pPr marL="1428750" lvl="2" indent="-285750" eaLnBrk="1" hangingPunct="1">
              <a:spcBef>
                <a:spcPct val="0"/>
              </a:spcBef>
              <a:buFont typeface="Wingdings" panose="05000000000000000000" pitchFamily="2" charset="2"/>
              <a:buChar char="§"/>
            </a:pPr>
            <a:r>
              <a:rPr lang="en-US" altLang="en-US" i="1" dirty="0"/>
              <a:t>Share access with your AAU Head</a:t>
            </a:r>
            <a:endParaRPr lang="en-US" altLang="en-US" dirty="0"/>
          </a:p>
          <a:p>
            <a:pPr marL="742950" lvl="1" indent="-285750" eaLnBrk="1" hangingPunct="1">
              <a:spcBef>
                <a:spcPct val="40000"/>
              </a:spcBef>
              <a:buFont typeface="Wingdings" panose="05000000000000000000" pitchFamily="2" charset="2"/>
              <a:buChar char="§"/>
            </a:pPr>
            <a:r>
              <a:rPr lang="en-US" altLang="en-US" b="1" dirty="0"/>
              <a:t>Self-Assessment </a:t>
            </a:r>
            <a:r>
              <a:rPr lang="en-US" altLang="en-US" dirty="0"/>
              <a:t>(Optional?) </a:t>
            </a:r>
          </a:p>
          <a:p>
            <a:pPr marL="742950" lvl="1" indent="-285750" eaLnBrk="1" hangingPunct="1">
              <a:spcBef>
                <a:spcPct val="40000"/>
              </a:spcBef>
              <a:buFont typeface="Wingdings" panose="05000000000000000000" pitchFamily="2" charset="2"/>
              <a:buChar char="§"/>
            </a:pPr>
            <a:r>
              <a:rPr lang="en-US" altLang="en-US" b="1" dirty="0"/>
              <a:t>Teaching Dossier </a:t>
            </a:r>
            <a:r>
              <a:rPr lang="en-US" altLang="en-US" dirty="0"/>
              <a:t>(Optional?) </a:t>
            </a:r>
          </a:p>
          <a:p>
            <a:pPr marL="742950" lvl="1" indent="-285750" eaLnBrk="1" hangingPunct="1">
              <a:spcBef>
                <a:spcPct val="40000"/>
              </a:spcBef>
              <a:buFont typeface="Wingdings" panose="05000000000000000000" pitchFamily="2" charset="2"/>
              <a:buChar char="§"/>
            </a:pPr>
            <a:r>
              <a:rPr lang="en-US" altLang="en-US" dirty="0"/>
              <a:t>Other supports based on criteria, draft </a:t>
            </a:r>
            <a:r>
              <a:rPr lang="en-US" altLang="en-US" dirty="0">
                <a:hlinkClick r:id="rId5"/>
              </a:rPr>
              <a:t>Table 3</a:t>
            </a:r>
            <a:endParaRPr lang="en-CA" altLang="en-US" dirty="0"/>
          </a:p>
          <a:p>
            <a:pPr marL="457200" indent="-457200" eaLnBrk="1" hangingPunct="1">
              <a:spcBef>
                <a:spcPct val="50000"/>
              </a:spcBef>
              <a:buFont typeface="Arial" panose="020B0604020202020204" pitchFamily="34" charset="0"/>
              <a:buChar char="•"/>
            </a:pPr>
            <a:r>
              <a:rPr lang="en-US" altLang="en-US" sz="2800" dirty="0"/>
              <a:t>Use the cover sheet checklist, submit a final pdf package to Head</a:t>
            </a:r>
            <a:endParaRPr lang="en-US" altLang="en-US" sz="3000" dirty="0">
              <a:solidFill>
                <a:srgbClr val="002060"/>
              </a:solidFill>
            </a:endParaRPr>
          </a:p>
          <a:p>
            <a:pPr lvl="1" eaLnBrk="1" hangingPunct="1">
              <a:spcBef>
                <a:spcPct val="40000"/>
              </a:spcBef>
              <a:buFontTx/>
              <a:buNone/>
            </a:pPr>
            <a:endParaRPr lang="en-US" altLang="en-US" sz="1800" dirty="0"/>
          </a:p>
        </p:txBody>
      </p:sp>
      <p:sp>
        <p:nvSpPr>
          <p:cNvPr id="2" name="Title 1">
            <a:extLst>
              <a:ext uri="{FF2B5EF4-FFF2-40B4-BE49-F238E27FC236}">
                <a16:creationId xmlns:a16="http://schemas.microsoft.com/office/drawing/2014/main" id="{F999EF17-449A-C9CE-0EA5-AF0D73ABEE36}"/>
              </a:ext>
            </a:extLst>
          </p:cNvPr>
          <p:cNvSpPr>
            <a:spLocks noGrp="1"/>
          </p:cNvSpPr>
          <p:nvPr>
            <p:ph type="title"/>
          </p:nvPr>
        </p:nvSpPr>
        <p:spPr>
          <a:xfrm>
            <a:off x="1651000" y="137721"/>
            <a:ext cx="8890000" cy="1143000"/>
          </a:xfrm>
        </p:spPr>
        <p:txBody>
          <a:bodyPr/>
          <a:lstStyle/>
          <a:p>
            <a:r>
              <a:rPr lang="en-US" altLang="en-US" dirty="0">
                <a:solidFill>
                  <a:srgbClr val="002060"/>
                </a:solidFill>
              </a:rPr>
              <a:t>Role of the Candidate</a:t>
            </a:r>
            <a:endParaRPr lang="en-C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0BAE4-D2BB-225B-C7CF-B004DDCF3875}"/>
              </a:ext>
            </a:extLst>
          </p:cNvPr>
          <p:cNvSpPr>
            <a:spLocks noGrp="1"/>
          </p:cNvSpPr>
          <p:nvPr>
            <p:ph type="title"/>
          </p:nvPr>
        </p:nvSpPr>
        <p:spPr>
          <a:xfrm>
            <a:off x="1981200" y="0"/>
            <a:ext cx="8229600" cy="1143000"/>
          </a:xfrm>
        </p:spPr>
        <p:txBody>
          <a:bodyPr/>
          <a:lstStyle/>
          <a:p>
            <a:r>
              <a:rPr lang="en-US" sz="4000" dirty="0">
                <a:solidFill>
                  <a:schemeClr val="accent6">
                    <a:lumMod val="75000"/>
                  </a:schemeClr>
                </a:solidFill>
              </a:rPr>
              <a:t>UCAPT Cover Sheet</a:t>
            </a:r>
            <a:endParaRPr lang="en-CA" sz="4000" dirty="0">
              <a:solidFill>
                <a:schemeClr val="accent6">
                  <a:lumMod val="75000"/>
                </a:schemeClr>
              </a:solidFill>
            </a:endParaRPr>
          </a:p>
        </p:txBody>
      </p:sp>
      <p:sp>
        <p:nvSpPr>
          <p:cNvPr id="5" name="Rectangle 4" descr="image of old UCAPT evaluation form">
            <a:extLst>
              <a:ext uri="{FF2B5EF4-FFF2-40B4-BE49-F238E27FC236}">
                <a16:creationId xmlns:a16="http://schemas.microsoft.com/office/drawing/2014/main" id="{054099B9-0B7F-9428-EE18-CDD02BE95FB6}"/>
              </a:ext>
            </a:extLst>
          </p:cNvPr>
          <p:cNvSpPr/>
          <p:nvPr/>
        </p:nvSpPr>
        <p:spPr>
          <a:xfrm>
            <a:off x="2351584" y="6237312"/>
            <a:ext cx="648072" cy="576064"/>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pic>
        <p:nvPicPr>
          <p:cNvPr id="6" name="Picture 5" descr="Screen capture of the UCAPT Cover Sheet showing checklist">
            <a:extLst>
              <a:ext uri="{FF2B5EF4-FFF2-40B4-BE49-F238E27FC236}">
                <a16:creationId xmlns:a16="http://schemas.microsoft.com/office/drawing/2014/main" id="{C316EDB7-7226-D7E3-F228-1E77031A1FFB}"/>
              </a:ext>
            </a:extLst>
          </p:cNvPr>
          <p:cNvPicPr>
            <a:picLocks noChangeAspect="1"/>
          </p:cNvPicPr>
          <p:nvPr/>
        </p:nvPicPr>
        <p:blipFill>
          <a:blip r:embed="rId3"/>
          <a:srcRect l="17361" t="18889" r="16667" b="33111"/>
          <a:stretch>
            <a:fillRect/>
          </a:stretch>
        </p:blipFill>
        <p:spPr>
          <a:xfrm>
            <a:off x="200224" y="1305083"/>
            <a:ext cx="11507357" cy="4709501"/>
          </a:xfrm>
          <a:prstGeom prst="rect">
            <a:avLst/>
          </a:prstGeom>
        </p:spPr>
      </p:pic>
      <p:sp>
        <p:nvSpPr>
          <p:cNvPr id="8" name="TextBox 7">
            <a:extLst>
              <a:ext uri="{FF2B5EF4-FFF2-40B4-BE49-F238E27FC236}">
                <a16:creationId xmlns:a16="http://schemas.microsoft.com/office/drawing/2014/main" id="{14D97C10-D7D7-B7BB-050A-9C07DCD9FAB3}"/>
              </a:ext>
            </a:extLst>
          </p:cNvPr>
          <p:cNvSpPr txBox="1"/>
          <p:nvPr/>
        </p:nvSpPr>
        <p:spPr>
          <a:xfrm>
            <a:off x="2127165" y="843416"/>
            <a:ext cx="8961718" cy="461665"/>
          </a:xfrm>
          <a:prstGeom prst="rect">
            <a:avLst/>
          </a:prstGeom>
          <a:solidFill>
            <a:schemeClr val="bg1"/>
          </a:solidFill>
        </p:spPr>
        <p:txBody>
          <a:bodyPr wrap="square">
            <a:spAutoFit/>
          </a:bodyPr>
          <a:lstStyle/>
          <a:p>
            <a:r>
              <a:rPr lang="en-CA" sz="1200" dirty="0">
                <a:solidFill>
                  <a:schemeClr val="accent6">
                    <a:lumMod val="75000"/>
                  </a:schemeClr>
                </a:solidFill>
                <a:hlinkClick r:id="rId4">
                  <a:extLst>
                    <a:ext uri="{A12FA001-AC4F-418D-AE19-62706E023703}">
                      <ahyp:hlinkClr xmlns:ahyp="http://schemas.microsoft.com/office/drawing/2018/hyperlinkcolor" val="tx"/>
                    </a:ext>
                  </a:extLst>
                </a:hlinkClick>
              </a:rPr>
              <a:t>https://www.uwindsor.ca/provost/336/university-committee-academic-promotion-and-tenure-ucapt-process-and-procedures</a:t>
            </a:r>
            <a:endParaRPr lang="en-CA" sz="1200" dirty="0">
              <a:solidFill>
                <a:schemeClr val="accent6">
                  <a:lumMod val="75000"/>
                </a:schemeClr>
              </a:solidFill>
            </a:endParaRPr>
          </a:p>
          <a:p>
            <a:endParaRPr lang="en-CA" sz="1200" dirty="0">
              <a:solidFill>
                <a:schemeClr val="accent6">
                  <a:lumMod val="75000"/>
                </a:schemeClr>
              </a:solidFill>
            </a:endParaRPr>
          </a:p>
        </p:txBody>
      </p:sp>
    </p:spTree>
    <p:extLst>
      <p:ext uri="{BB962C8B-B14F-4D97-AF65-F5344CB8AC3E}">
        <p14:creationId xmlns:p14="http://schemas.microsoft.com/office/powerpoint/2010/main" val="1623956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E7364C8-C333-5C44-B692-31BC3EF29EF0}"/>
              </a:ext>
            </a:extLst>
          </p:cNvPr>
          <p:cNvSpPr>
            <a:spLocks noChangeArrowheads="1"/>
          </p:cNvSpPr>
          <p:nvPr/>
        </p:nvSpPr>
        <p:spPr bwMode="auto">
          <a:xfrm>
            <a:off x="989556" y="1075974"/>
            <a:ext cx="10592844" cy="371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342900" indent="-342900" eaLnBrk="1" hangingPunct="1">
              <a:spcBef>
                <a:spcPts val="0"/>
              </a:spcBef>
              <a:spcAft>
                <a:spcPts val="200"/>
              </a:spcAft>
              <a:buFont typeface="Wingdings" panose="05000000000000000000" pitchFamily="2" charset="2"/>
              <a:buChar char="§"/>
            </a:pPr>
            <a:endParaRPr lang="en-US" altLang="en-US" sz="2800" dirty="0"/>
          </a:p>
          <a:p>
            <a:pPr marL="342900" indent="-342900" eaLnBrk="1" hangingPunct="1">
              <a:spcBef>
                <a:spcPts val="0"/>
              </a:spcBef>
              <a:spcAft>
                <a:spcPts val="200"/>
              </a:spcAft>
              <a:buFont typeface="Wingdings" panose="05000000000000000000" pitchFamily="2" charset="2"/>
              <a:buChar char="§"/>
            </a:pPr>
            <a:r>
              <a:rPr lang="en-US" altLang="en-US" sz="2800" dirty="0"/>
              <a:t>Candidates may follow the AAU criteria and standards in place at the time of their initial appointment or any AAU criteria and standards approved thereafter. (Bylaw 23.2.2).</a:t>
            </a:r>
          </a:p>
          <a:p>
            <a:pPr marL="342900" indent="-342900" eaLnBrk="1" hangingPunct="1">
              <a:spcBef>
                <a:spcPts val="0"/>
              </a:spcBef>
              <a:buFont typeface="Wingdings" panose="05000000000000000000" pitchFamily="2" charset="2"/>
              <a:buChar char="§"/>
            </a:pPr>
            <a:endParaRPr lang="en-US" altLang="en-US" sz="2800" dirty="0"/>
          </a:p>
          <a:p>
            <a:pPr eaLnBrk="1" hangingPunct="1">
              <a:spcBef>
                <a:spcPts val="0"/>
              </a:spcBef>
              <a:buNone/>
              <a:defRPr/>
            </a:pPr>
            <a:r>
              <a:rPr lang="en-US" altLang="en-US" sz="2800" b="1" dirty="0"/>
              <a:t>Candidates can ask AAU for </a:t>
            </a:r>
            <a:r>
              <a:rPr lang="en-CA" altLang="en-US" sz="2800" b="1" dirty="0"/>
              <a:t>past </a:t>
            </a:r>
            <a:r>
              <a:rPr lang="en-US" altLang="en-US" sz="2800" b="1" dirty="0"/>
              <a:t>criteria</a:t>
            </a:r>
            <a:r>
              <a:rPr lang="en-CA" altLang="en-US" sz="2800" b="1" dirty="0"/>
              <a:t> or look on UCAPT site for most </a:t>
            </a:r>
            <a:r>
              <a:rPr lang="en-CA" altLang="en-US" sz="2800" b="1" dirty="0">
                <a:hlinkClick r:id="rId2"/>
              </a:rPr>
              <a:t>recently approved</a:t>
            </a:r>
            <a:r>
              <a:rPr lang="en-US" altLang="en-US" sz="2800" b="1" dirty="0"/>
              <a:t>. </a:t>
            </a:r>
          </a:p>
          <a:p>
            <a:pPr marL="342900" indent="-342900" eaLnBrk="1" hangingPunct="1">
              <a:spcBef>
                <a:spcPct val="50000"/>
              </a:spcBef>
              <a:buFont typeface="Wingdings" panose="05000000000000000000" pitchFamily="2" charset="2"/>
              <a:buChar char="§"/>
            </a:pPr>
            <a:endParaRPr lang="en-US" altLang="en-US" sz="2400" b="1" dirty="0">
              <a:solidFill>
                <a:srgbClr val="C00000"/>
              </a:solidFill>
            </a:endParaRPr>
          </a:p>
        </p:txBody>
      </p:sp>
      <p:sp>
        <p:nvSpPr>
          <p:cNvPr id="2" name="Title 1">
            <a:extLst>
              <a:ext uri="{FF2B5EF4-FFF2-40B4-BE49-F238E27FC236}">
                <a16:creationId xmlns:a16="http://schemas.microsoft.com/office/drawing/2014/main" id="{B94E53FD-263D-B95C-2184-8312F034BCCD}"/>
              </a:ext>
            </a:extLst>
          </p:cNvPr>
          <p:cNvSpPr>
            <a:spLocks noGrp="1"/>
          </p:cNvSpPr>
          <p:nvPr>
            <p:ph type="title" idx="4294967295"/>
          </p:nvPr>
        </p:nvSpPr>
        <p:spPr/>
        <p:txBody>
          <a:bodyPr/>
          <a:lstStyle/>
          <a:p>
            <a:pPr eaLnBrk="1" hangingPunct="1"/>
            <a:r>
              <a:rPr lang="en-US" altLang="en-US" sz="4000" dirty="0">
                <a:solidFill>
                  <a:srgbClr val="002060"/>
                </a:solidFill>
              </a:rPr>
              <a:t>Select Your RTP/RPP Criteria</a:t>
            </a:r>
          </a:p>
        </p:txBody>
      </p:sp>
    </p:spTree>
    <p:extLst>
      <p:ext uri="{BB962C8B-B14F-4D97-AF65-F5344CB8AC3E}">
        <p14:creationId xmlns:p14="http://schemas.microsoft.com/office/powerpoint/2010/main" val="3434602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E7364C8-C333-5C44-B692-31BC3EF29EF0}"/>
              </a:ext>
            </a:extLst>
          </p:cNvPr>
          <p:cNvSpPr>
            <a:spLocks noChangeArrowheads="1"/>
          </p:cNvSpPr>
          <p:nvPr/>
        </p:nvSpPr>
        <p:spPr bwMode="auto">
          <a:xfrm>
            <a:off x="914399" y="705177"/>
            <a:ext cx="10534389" cy="54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ts val="0"/>
              </a:spcBef>
              <a:spcAft>
                <a:spcPts val="200"/>
              </a:spcAft>
              <a:buNone/>
            </a:pPr>
            <a:endParaRPr lang="en-US" altLang="en-US" sz="2400" dirty="0">
              <a:solidFill>
                <a:srgbClr val="002060"/>
              </a:solidFill>
            </a:endParaRPr>
          </a:p>
          <a:p>
            <a:pPr eaLnBrk="1" hangingPunct="1">
              <a:spcBef>
                <a:spcPts val="0"/>
              </a:spcBef>
              <a:spcAft>
                <a:spcPts val="200"/>
              </a:spcAft>
              <a:buNone/>
            </a:pPr>
            <a:r>
              <a:rPr lang="en-US" altLang="en-US" sz="2800" dirty="0"/>
              <a:t>Transparency, grounded in the discipline</a:t>
            </a:r>
          </a:p>
          <a:p>
            <a:pPr marL="342900" indent="-342900" eaLnBrk="1" hangingPunct="1">
              <a:spcBef>
                <a:spcPts val="0"/>
              </a:spcBef>
              <a:spcAft>
                <a:spcPts val="200"/>
              </a:spcAft>
              <a:buFont typeface="Wingdings" panose="05000000000000000000" pitchFamily="2" charset="2"/>
              <a:buChar char="§"/>
            </a:pPr>
            <a:r>
              <a:rPr lang="en-US" altLang="en-US" sz="2800" dirty="0"/>
              <a:t>Known to the candidate</a:t>
            </a:r>
          </a:p>
          <a:p>
            <a:pPr marL="342900" indent="-342900" eaLnBrk="1" hangingPunct="1">
              <a:spcBef>
                <a:spcPts val="0"/>
              </a:spcBef>
              <a:spcAft>
                <a:spcPts val="200"/>
              </a:spcAft>
              <a:buFont typeface="Wingdings" panose="05000000000000000000" pitchFamily="2" charset="2"/>
              <a:buChar char="§"/>
            </a:pPr>
            <a:r>
              <a:rPr lang="en-US" altLang="en-US" sz="2800" dirty="0"/>
              <a:t>Reasonable within discipline and unit</a:t>
            </a:r>
          </a:p>
          <a:p>
            <a:pPr marL="342900" indent="-342900" eaLnBrk="1" hangingPunct="1">
              <a:spcBef>
                <a:spcPts val="0"/>
              </a:spcBef>
              <a:spcAft>
                <a:spcPts val="200"/>
              </a:spcAft>
              <a:buFont typeface="Wingdings" panose="05000000000000000000" pitchFamily="2" charset="2"/>
              <a:buChar char="§"/>
            </a:pPr>
            <a:r>
              <a:rPr lang="en-US" altLang="en-US" sz="2800" dirty="0"/>
              <a:t>Measurable where possible</a:t>
            </a:r>
          </a:p>
          <a:p>
            <a:pPr eaLnBrk="1" hangingPunct="1">
              <a:spcBef>
                <a:spcPts val="0"/>
              </a:spcBef>
              <a:spcAft>
                <a:spcPts val="200"/>
              </a:spcAft>
              <a:buNone/>
            </a:pPr>
            <a:endParaRPr lang="en-US" altLang="en-US" sz="1600" dirty="0"/>
          </a:p>
          <a:p>
            <a:pPr marL="342900" indent="-342900" eaLnBrk="1" hangingPunct="1">
              <a:spcBef>
                <a:spcPct val="25000"/>
              </a:spcBef>
              <a:buFont typeface="Wingdings" panose="05000000000000000000" pitchFamily="2" charset="2"/>
              <a:buChar char="§"/>
              <a:defRPr/>
            </a:pPr>
            <a:r>
              <a:rPr lang="en-US" altLang="en-US" sz="2800" dirty="0"/>
              <a:t>RTP/RPP criteria are </a:t>
            </a:r>
            <a:r>
              <a:rPr lang="en-US" altLang="en-US" sz="2800" b="1" i="1" dirty="0"/>
              <a:t>reviewed annually </a:t>
            </a:r>
            <a:r>
              <a:rPr lang="en-US" altLang="en-US" sz="2800" dirty="0"/>
              <a:t>– must have Faculty Coordinating Council and UCAPT approval. (Bylaw 22.4.1-22.4.1.2</a:t>
            </a:r>
            <a:r>
              <a:rPr lang="en-US" altLang="en-US" sz="2800" b="1" dirty="0"/>
              <a:t>)</a:t>
            </a:r>
          </a:p>
          <a:p>
            <a:pPr marL="342900" indent="-342900" eaLnBrk="1" hangingPunct="1">
              <a:spcBef>
                <a:spcPct val="25000"/>
              </a:spcBef>
              <a:buFont typeface="Wingdings" panose="05000000000000000000" pitchFamily="2" charset="2"/>
              <a:buChar char="§"/>
              <a:defRPr/>
            </a:pPr>
            <a:r>
              <a:rPr lang="en-US" altLang="en-US" sz="2800" dirty="0"/>
              <a:t>UCAPT approves </a:t>
            </a:r>
            <a:r>
              <a:rPr lang="en-US" altLang="en-US" sz="2800" b="1" dirty="0"/>
              <a:t>new and updated </a:t>
            </a:r>
            <a:r>
              <a:rPr lang="en-US" altLang="en-US" sz="2800" dirty="0"/>
              <a:t>criteria</a:t>
            </a:r>
          </a:p>
          <a:p>
            <a:pPr marL="342900" indent="-342900" eaLnBrk="1" hangingPunct="1">
              <a:spcBef>
                <a:spcPct val="25000"/>
              </a:spcBef>
              <a:buFont typeface="Wingdings" panose="05000000000000000000" pitchFamily="2" charset="2"/>
              <a:buChar char="§"/>
              <a:defRPr/>
            </a:pPr>
            <a:r>
              <a:rPr lang="en-US" altLang="en-US" sz="2800" dirty="0"/>
              <a:t>Include dates for approvals (like Senate), to indicate what changes have been made.  </a:t>
            </a:r>
          </a:p>
        </p:txBody>
      </p:sp>
      <p:sp>
        <p:nvSpPr>
          <p:cNvPr id="2" name="Title 1">
            <a:extLst>
              <a:ext uri="{FF2B5EF4-FFF2-40B4-BE49-F238E27FC236}">
                <a16:creationId xmlns:a16="http://schemas.microsoft.com/office/drawing/2014/main" id="{CC7A810E-8D78-77C0-10EC-F3DF1D95810A}"/>
              </a:ext>
            </a:extLst>
          </p:cNvPr>
          <p:cNvSpPr>
            <a:spLocks noGrp="1"/>
          </p:cNvSpPr>
          <p:nvPr>
            <p:ph type="title"/>
          </p:nvPr>
        </p:nvSpPr>
        <p:spPr>
          <a:xfrm>
            <a:off x="1981200" y="159077"/>
            <a:ext cx="8229600" cy="1143000"/>
          </a:xfrm>
        </p:spPr>
        <p:txBody>
          <a:bodyPr/>
          <a:lstStyle/>
          <a:p>
            <a:r>
              <a:rPr lang="en-US" altLang="en-US" sz="4000" dirty="0">
                <a:solidFill>
                  <a:srgbClr val="002060"/>
                </a:solidFill>
              </a:rPr>
              <a:t>RTP/RPP Criteria </a:t>
            </a:r>
            <a:endParaRPr lang="en-CA" sz="4000" dirty="0"/>
          </a:p>
        </p:txBody>
      </p:sp>
    </p:spTree>
    <p:extLst>
      <p:ext uri="{BB962C8B-B14F-4D97-AF65-F5344CB8AC3E}">
        <p14:creationId xmlns:p14="http://schemas.microsoft.com/office/powerpoint/2010/main" val="1621741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568EFA-F214-BF24-2085-2C5014E41BEC}"/>
              </a:ext>
            </a:extLst>
          </p:cNvPr>
          <p:cNvSpPr txBox="1">
            <a:spLocks noGrp="1"/>
          </p:cNvSpPr>
          <p:nvPr>
            <p:ph type="title" idx="4294967295"/>
          </p:nvPr>
        </p:nvSpPr>
        <p:spPr>
          <a:xfrm>
            <a:off x="776614" y="159049"/>
            <a:ext cx="10158608"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sz="2800" kern="1200" dirty="0">
                <a:solidFill>
                  <a:srgbClr val="002060"/>
                </a:solidFill>
                <a:latin typeface="Arial" panose="020B0604020202020204" pitchFamily="34" charset="0"/>
                <a:cs typeface="+mn-cs"/>
              </a:rPr>
              <a:t>Example RTP/RPP Criteria from Kinesiology 2021 </a:t>
            </a:r>
            <a:br>
              <a:rPr lang="en-US" sz="2800" kern="1200" dirty="0">
                <a:solidFill>
                  <a:srgbClr val="002060"/>
                </a:solidFill>
                <a:latin typeface="Arial" panose="020B0604020202020204" pitchFamily="34" charset="0"/>
                <a:cs typeface="+mn-cs"/>
              </a:rPr>
            </a:br>
            <a:r>
              <a:rPr lang="en-US" sz="2800" kern="1200" dirty="0">
                <a:solidFill>
                  <a:srgbClr val="002060"/>
                </a:solidFill>
                <a:latin typeface="Arial" panose="020B0604020202020204" pitchFamily="34" charset="0"/>
                <a:cs typeface="+mn-cs"/>
              </a:rPr>
              <a:t>(Teaching Section)</a:t>
            </a:r>
          </a:p>
        </p:txBody>
      </p:sp>
      <p:pic>
        <p:nvPicPr>
          <p:cNvPr id="2" name="Picture 1" descr="Image of Kinesiology RTP Criteria">
            <a:extLst>
              <a:ext uri="{FF2B5EF4-FFF2-40B4-BE49-F238E27FC236}">
                <a16:creationId xmlns:a16="http://schemas.microsoft.com/office/drawing/2014/main" id="{2901E844-F581-A909-260D-73B1BAAD4473}"/>
              </a:ext>
            </a:extLst>
          </p:cNvPr>
          <p:cNvPicPr>
            <a:picLocks noChangeAspect="1"/>
          </p:cNvPicPr>
          <p:nvPr/>
        </p:nvPicPr>
        <p:blipFill rotWithShape="1">
          <a:blip r:embed="rId2"/>
          <a:srcRect t="10147"/>
          <a:stretch/>
        </p:blipFill>
        <p:spPr>
          <a:xfrm>
            <a:off x="1104378" y="1113156"/>
            <a:ext cx="10657562" cy="8023975"/>
          </a:xfrm>
          <a:prstGeom prst="rect">
            <a:avLst/>
          </a:prstGeom>
        </p:spPr>
      </p:pic>
    </p:spTree>
    <p:extLst>
      <p:ext uri="{BB962C8B-B14F-4D97-AF65-F5344CB8AC3E}">
        <p14:creationId xmlns:p14="http://schemas.microsoft.com/office/powerpoint/2010/main" val="1519657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439A-830C-4D5B-8668-8AAA97FCA69D}"/>
              </a:ext>
            </a:extLst>
          </p:cNvPr>
          <p:cNvSpPr>
            <a:spLocks noGrp="1"/>
          </p:cNvSpPr>
          <p:nvPr>
            <p:ph type="title"/>
          </p:nvPr>
        </p:nvSpPr>
        <p:spPr/>
        <p:txBody>
          <a:bodyPr>
            <a:noAutofit/>
          </a:bodyPr>
          <a:lstStyle/>
          <a:p>
            <a:r>
              <a:rPr lang="en-CA" sz="4000" dirty="0">
                <a:solidFill>
                  <a:srgbClr val="002060"/>
                </a:solidFill>
              </a:rPr>
              <a:t>Intentionally Identify Strengths and Gaps</a:t>
            </a:r>
            <a:endParaRPr lang="en-US" sz="4000" dirty="0">
              <a:solidFill>
                <a:srgbClr val="002060"/>
              </a:solidFill>
            </a:endParaRPr>
          </a:p>
        </p:txBody>
      </p:sp>
      <p:pic>
        <p:nvPicPr>
          <p:cNvPr id="5" name="Picture 4" descr="train track with message &quot;Mind the Gap&quot;">
            <a:extLst>
              <a:ext uri="{FF2B5EF4-FFF2-40B4-BE49-F238E27FC236}">
                <a16:creationId xmlns:a16="http://schemas.microsoft.com/office/drawing/2014/main" id="{88DD6D49-A5CA-488D-BDD7-7C642257C2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673" y="1556793"/>
            <a:ext cx="6077459" cy="4053197"/>
          </a:xfrm>
          <a:prstGeom prst="rect">
            <a:avLst/>
          </a:prstGeom>
        </p:spPr>
      </p:pic>
    </p:spTree>
    <p:extLst>
      <p:ext uri="{BB962C8B-B14F-4D97-AF65-F5344CB8AC3E}">
        <p14:creationId xmlns:p14="http://schemas.microsoft.com/office/powerpoint/2010/main" val="1327823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44485-F5B7-24FA-FF7B-0AFED747DB84}"/>
              </a:ext>
            </a:extLst>
          </p:cNvPr>
          <p:cNvSpPr>
            <a:spLocks noGrp="1"/>
          </p:cNvSpPr>
          <p:nvPr>
            <p:ph type="title"/>
          </p:nvPr>
        </p:nvSpPr>
        <p:spPr>
          <a:xfrm>
            <a:off x="1981200" y="178422"/>
            <a:ext cx="8229600" cy="1143000"/>
          </a:xfrm>
        </p:spPr>
        <p:txBody>
          <a:bodyPr wrap="square" anchor="ctr">
            <a:normAutofit/>
          </a:bodyPr>
          <a:lstStyle/>
          <a:p>
            <a:r>
              <a:rPr lang="en-US" dirty="0">
                <a:solidFill>
                  <a:srgbClr val="002060"/>
                </a:solidFill>
              </a:rPr>
              <a:t>Agenda</a:t>
            </a:r>
          </a:p>
        </p:txBody>
      </p:sp>
      <p:sp>
        <p:nvSpPr>
          <p:cNvPr id="3" name="Content Placeholder 2">
            <a:extLst>
              <a:ext uri="{FF2B5EF4-FFF2-40B4-BE49-F238E27FC236}">
                <a16:creationId xmlns:a16="http://schemas.microsoft.com/office/drawing/2014/main" id="{8A80B8E5-A720-33AF-FFCE-815AD40E7507}"/>
              </a:ext>
            </a:extLst>
          </p:cNvPr>
          <p:cNvSpPr>
            <a:spLocks noGrp="1"/>
          </p:cNvSpPr>
          <p:nvPr>
            <p:ph sz="half" idx="1"/>
          </p:nvPr>
        </p:nvSpPr>
        <p:spPr>
          <a:xfrm>
            <a:off x="1014686" y="1237991"/>
            <a:ext cx="5502166" cy="4885257"/>
          </a:xfrm>
        </p:spPr>
        <p:txBody>
          <a:bodyPr wrap="square" anchor="t">
            <a:normAutofit/>
          </a:bodyPr>
          <a:lstStyle/>
          <a:p>
            <a:pPr marL="514350" indent="-514350">
              <a:lnSpc>
                <a:spcPct val="90000"/>
              </a:lnSpc>
              <a:buFont typeface="+mj-lt"/>
              <a:buAutoNum type="arabicPeriod"/>
            </a:pPr>
            <a:r>
              <a:rPr lang="en-US" dirty="0"/>
              <a:t>RTP/RPP Process Overview</a:t>
            </a:r>
          </a:p>
          <a:p>
            <a:pPr lvl="1">
              <a:lnSpc>
                <a:spcPct val="90000"/>
              </a:lnSpc>
              <a:buFont typeface="Arial" panose="020B0604020202020204" pitchFamily="34" charset="0"/>
              <a:buChar char="•"/>
            </a:pPr>
            <a:r>
              <a:rPr lang="en-US" sz="2800" dirty="0"/>
              <a:t>Timelines</a:t>
            </a:r>
          </a:p>
          <a:p>
            <a:pPr marL="514350" indent="-514350">
              <a:lnSpc>
                <a:spcPct val="90000"/>
              </a:lnSpc>
              <a:buFont typeface="+mj-lt"/>
              <a:buAutoNum type="arabicPeriod"/>
            </a:pPr>
            <a:r>
              <a:rPr lang="en-US" dirty="0"/>
              <a:t>Candidate’s Role</a:t>
            </a:r>
          </a:p>
          <a:p>
            <a:pPr lvl="1">
              <a:lnSpc>
                <a:spcPct val="90000"/>
              </a:lnSpc>
              <a:buFont typeface="Arial" panose="020B0604020202020204" pitchFamily="34" charset="0"/>
              <a:buChar char="•"/>
            </a:pPr>
            <a:r>
              <a:rPr lang="en-US" sz="2800" dirty="0"/>
              <a:t>eCV</a:t>
            </a:r>
          </a:p>
          <a:p>
            <a:pPr lvl="1">
              <a:lnSpc>
                <a:spcPct val="90000"/>
              </a:lnSpc>
              <a:buFont typeface="Arial" panose="020B0604020202020204" pitchFamily="34" charset="0"/>
              <a:buChar char="•"/>
            </a:pPr>
            <a:r>
              <a:rPr lang="en-US" sz="2800" dirty="0"/>
              <a:t>Optional Self-Review</a:t>
            </a:r>
          </a:p>
          <a:p>
            <a:pPr lvl="1">
              <a:lnSpc>
                <a:spcPct val="90000"/>
              </a:lnSpc>
              <a:buFont typeface="Arial" panose="020B0604020202020204" pitchFamily="34" charset="0"/>
              <a:buChar char="•"/>
            </a:pPr>
            <a:r>
              <a:rPr lang="en-US" sz="2800" dirty="0"/>
              <a:t>Teaching Dossiers</a:t>
            </a:r>
          </a:p>
          <a:p>
            <a:pPr marL="514350" indent="-514350">
              <a:lnSpc>
                <a:spcPct val="90000"/>
              </a:lnSpc>
              <a:buFont typeface="+mj-lt"/>
              <a:buAutoNum type="arabicPeriod"/>
            </a:pPr>
            <a:r>
              <a:rPr lang="en-US" dirty="0"/>
              <a:t>Performance reviews</a:t>
            </a:r>
          </a:p>
          <a:p>
            <a:pPr marL="514350" indent="-514350">
              <a:lnSpc>
                <a:spcPct val="90000"/>
              </a:lnSpc>
              <a:buFont typeface="+mj-lt"/>
              <a:buAutoNum type="arabicPeriod"/>
            </a:pPr>
            <a:r>
              <a:rPr lang="en-US" dirty="0"/>
              <a:t>AAU RTP/RPP Committee</a:t>
            </a:r>
          </a:p>
          <a:p>
            <a:pPr marL="514350" indent="-514350">
              <a:lnSpc>
                <a:spcPct val="90000"/>
              </a:lnSpc>
              <a:buFont typeface="+mj-lt"/>
              <a:buAutoNum type="arabicPeriod"/>
            </a:pPr>
            <a:r>
              <a:rPr lang="en-CA" dirty="0"/>
              <a:t>Role of UCAPT</a:t>
            </a:r>
            <a:endParaRPr lang="en-US" dirty="0"/>
          </a:p>
          <a:p>
            <a:pPr marL="514350" indent="-514350">
              <a:lnSpc>
                <a:spcPct val="90000"/>
              </a:lnSpc>
              <a:buFont typeface="+mj-lt"/>
              <a:buAutoNum type="arabicPeriod"/>
            </a:pPr>
            <a:r>
              <a:rPr lang="en-US" dirty="0"/>
              <a:t>RTP/RPP Criteria</a:t>
            </a:r>
          </a:p>
          <a:p>
            <a:pPr marL="514350" indent="-514350">
              <a:lnSpc>
                <a:spcPct val="90000"/>
              </a:lnSpc>
              <a:buFont typeface="+mj-lt"/>
              <a:buAutoNum type="arabicPeriod"/>
            </a:pPr>
            <a:endParaRPr lang="en-US" dirty="0"/>
          </a:p>
        </p:txBody>
      </p:sp>
      <p:pic>
        <p:nvPicPr>
          <p:cNvPr id="7" name="Picture 6" descr="University of Windsor sign ">
            <a:extLst>
              <a:ext uri="{FF2B5EF4-FFF2-40B4-BE49-F238E27FC236}">
                <a16:creationId xmlns:a16="http://schemas.microsoft.com/office/drawing/2014/main" id="{0E06CD7A-9FC3-ED7F-BC38-A38C2FC25EF9}"/>
              </a:ext>
            </a:extLst>
          </p:cNvPr>
          <p:cNvPicPr>
            <a:picLocks noChangeAspect="1"/>
          </p:cNvPicPr>
          <p:nvPr/>
        </p:nvPicPr>
        <p:blipFill rotWithShape="1">
          <a:blip r:embed="rId3"/>
          <a:srcRect l="16070" r="43370" b="-2"/>
          <a:stretch/>
        </p:blipFill>
        <p:spPr>
          <a:xfrm>
            <a:off x="7665720" y="1237991"/>
            <a:ext cx="3511594" cy="4870087"/>
          </a:xfrm>
          <a:prstGeom prst="rect">
            <a:avLst/>
          </a:prstGeom>
          <a:noFill/>
        </p:spPr>
      </p:pic>
    </p:spTree>
    <p:extLst>
      <p:ext uri="{BB962C8B-B14F-4D97-AF65-F5344CB8AC3E}">
        <p14:creationId xmlns:p14="http://schemas.microsoft.com/office/powerpoint/2010/main" val="274699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D5B5F-D8FA-CB77-7384-2113E48DE86E}"/>
              </a:ext>
            </a:extLst>
          </p:cNvPr>
          <p:cNvSpPr>
            <a:spLocks noGrp="1"/>
          </p:cNvSpPr>
          <p:nvPr>
            <p:ph type="title"/>
          </p:nvPr>
        </p:nvSpPr>
        <p:spPr>
          <a:xfrm>
            <a:off x="572022" y="682670"/>
            <a:ext cx="7356953" cy="1143000"/>
          </a:xfrm>
        </p:spPr>
        <p:txBody>
          <a:bodyPr/>
          <a:lstStyle/>
          <a:p>
            <a:r>
              <a:rPr lang="en-US" dirty="0">
                <a:solidFill>
                  <a:schemeClr val="accent6">
                    <a:lumMod val="75000"/>
                  </a:schemeClr>
                </a:solidFill>
              </a:rPr>
              <a:t>Self-Evaluation </a:t>
            </a:r>
            <a:br>
              <a:rPr lang="en-US" dirty="0">
                <a:solidFill>
                  <a:schemeClr val="accent6">
                    <a:lumMod val="75000"/>
                  </a:schemeClr>
                </a:solidFill>
              </a:rPr>
            </a:br>
            <a:r>
              <a:rPr lang="en-US" i="1" dirty="0"/>
              <a:t>Best foot forward!</a:t>
            </a:r>
            <a:br>
              <a:rPr lang="en-US" dirty="0"/>
            </a:br>
            <a:endParaRPr lang="en-CA" dirty="0">
              <a:solidFill>
                <a:schemeClr val="accent6">
                  <a:lumMod val="75000"/>
                </a:schemeClr>
              </a:solidFill>
            </a:endParaRPr>
          </a:p>
        </p:txBody>
      </p:sp>
      <p:sp>
        <p:nvSpPr>
          <p:cNvPr id="3" name="Content Placeholder 2">
            <a:extLst>
              <a:ext uri="{FF2B5EF4-FFF2-40B4-BE49-F238E27FC236}">
                <a16:creationId xmlns:a16="http://schemas.microsoft.com/office/drawing/2014/main" id="{D3781E8F-10F9-B22B-7652-BB5217990869}"/>
              </a:ext>
            </a:extLst>
          </p:cNvPr>
          <p:cNvSpPr>
            <a:spLocks noGrp="1"/>
          </p:cNvSpPr>
          <p:nvPr>
            <p:ph idx="1"/>
          </p:nvPr>
        </p:nvSpPr>
        <p:spPr>
          <a:xfrm>
            <a:off x="282045" y="1825670"/>
            <a:ext cx="8290000" cy="4525963"/>
          </a:xfrm>
        </p:spPr>
        <p:txBody>
          <a:bodyPr/>
          <a:lstStyle/>
          <a:p>
            <a:pPr marL="0" indent="0">
              <a:buNone/>
            </a:pPr>
            <a:r>
              <a:rPr lang="en-US" dirty="0">
                <a:hlinkClick r:id="rId2"/>
              </a:rPr>
              <a:t>Pink Resource Guide </a:t>
            </a:r>
            <a:r>
              <a:rPr lang="en-US" dirty="0"/>
              <a:t>(Page 35 or Table)</a:t>
            </a:r>
          </a:p>
          <a:p>
            <a:pPr marL="0" indent="0">
              <a:buNone/>
            </a:pPr>
            <a:r>
              <a:rPr lang="en-US" i="1" dirty="0"/>
              <a:t>Refer to your RTP/RPP Criteria</a:t>
            </a:r>
          </a:p>
          <a:p>
            <a:pPr marL="571500" indent="-571500">
              <a:buFont typeface="+mj-lt"/>
              <a:buAutoNum type="romanUcPeriod"/>
            </a:pPr>
            <a:r>
              <a:rPr lang="en-US" sz="3000" dirty="0"/>
              <a:t>Teaching Ability and Performance</a:t>
            </a:r>
          </a:p>
          <a:p>
            <a:pPr marL="571500" indent="-571500">
              <a:buFont typeface="+mj-lt"/>
              <a:buAutoNum type="romanUcPeriod"/>
            </a:pPr>
            <a:r>
              <a:rPr lang="en-US" sz="3000" dirty="0"/>
              <a:t>Research, Scholarly and Creative Activity</a:t>
            </a:r>
          </a:p>
          <a:p>
            <a:pPr marL="571500" indent="-571500">
              <a:buFont typeface="+mj-lt"/>
              <a:buAutoNum type="romanUcPeriod"/>
            </a:pPr>
            <a:r>
              <a:rPr lang="en-US" sz="3000" dirty="0"/>
              <a:t>Service: Contributions to the University and to the Academic Profession in areas exclusive of teaching and research</a:t>
            </a:r>
          </a:p>
          <a:p>
            <a:pPr marL="571500" indent="-571500">
              <a:buFont typeface="+mj-lt"/>
              <a:buAutoNum type="romanUcPeriod"/>
            </a:pPr>
            <a:r>
              <a:rPr lang="en-US" sz="3000" dirty="0"/>
              <a:t>Overall Self Assessment</a:t>
            </a:r>
          </a:p>
          <a:p>
            <a:pPr marL="0" indent="0">
              <a:buNone/>
            </a:pPr>
            <a:endParaRPr lang="en-US" sz="3000" dirty="0"/>
          </a:p>
          <a:p>
            <a:pPr marL="571500" indent="-571500">
              <a:buFont typeface="+mj-lt"/>
              <a:buAutoNum type="romanUcPeriod"/>
            </a:pPr>
            <a:endParaRPr lang="en-CA" sz="3000" dirty="0"/>
          </a:p>
        </p:txBody>
      </p:sp>
      <p:pic>
        <p:nvPicPr>
          <p:cNvPr id="5" name="Picture 4" descr="Foot in red tennis shooe on log with leaves distant underneath">
            <a:extLst>
              <a:ext uri="{FF2B5EF4-FFF2-40B4-BE49-F238E27FC236}">
                <a16:creationId xmlns:a16="http://schemas.microsoft.com/office/drawing/2014/main" id="{FD87BE79-29AB-2913-7B17-B60E05C145BF}"/>
              </a:ext>
            </a:extLst>
          </p:cNvPr>
          <p:cNvPicPr>
            <a:picLocks noChangeAspect="1"/>
          </p:cNvPicPr>
          <p:nvPr/>
        </p:nvPicPr>
        <p:blipFill>
          <a:blip r:embed="rId3"/>
          <a:srcRect t="19914"/>
          <a:stretch>
            <a:fillRect/>
          </a:stretch>
        </p:blipFill>
        <p:spPr>
          <a:xfrm rot="5400000">
            <a:off x="6973082" y="1598963"/>
            <a:ext cx="6858000" cy="3660073"/>
          </a:xfrm>
          <a:prstGeom prst="rect">
            <a:avLst/>
          </a:prstGeom>
        </p:spPr>
      </p:pic>
    </p:spTree>
    <p:extLst>
      <p:ext uri="{BB962C8B-B14F-4D97-AF65-F5344CB8AC3E}">
        <p14:creationId xmlns:p14="http://schemas.microsoft.com/office/powerpoint/2010/main" val="1079656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5DF2E-3596-9ABA-2C4A-FA05C1C450C8}"/>
              </a:ext>
            </a:extLst>
          </p:cNvPr>
          <p:cNvSpPr>
            <a:spLocks noGrp="1"/>
          </p:cNvSpPr>
          <p:nvPr>
            <p:ph type="title"/>
          </p:nvPr>
        </p:nvSpPr>
        <p:spPr>
          <a:xfrm>
            <a:off x="1981200" y="288493"/>
            <a:ext cx="8229600" cy="1143000"/>
          </a:xfrm>
        </p:spPr>
        <p:txBody>
          <a:bodyPr>
            <a:normAutofit/>
          </a:bodyPr>
          <a:lstStyle/>
          <a:p>
            <a:r>
              <a:rPr lang="en-US" dirty="0">
                <a:solidFill>
                  <a:srgbClr val="002060"/>
                </a:solidFill>
              </a:rPr>
              <a:t>Teaching Dossier</a:t>
            </a:r>
            <a:endParaRPr lang="en-CA" dirty="0">
              <a:solidFill>
                <a:srgbClr val="002060"/>
              </a:solidFill>
            </a:endParaRPr>
          </a:p>
        </p:txBody>
      </p:sp>
      <p:sp>
        <p:nvSpPr>
          <p:cNvPr id="7" name="TextBox 6">
            <a:extLst>
              <a:ext uri="{FF2B5EF4-FFF2-40B4-BE49-F238E27FC236}">
                <a16:creationId xmlns:a16="http://schemas.microsoft.com/office/drawing/2014/main" id="{D28D7164-2F97-3DB1-0C05-4C2617F44E68}"/>
              </a:ext>
            </a:extLst>
          </p:cNvPr>
          <p:cNvSpPr txBox="1"/>
          <p:nvPr/>
        </p:nvSpPr>
        <p:spPr>
          <a:xfrm>
            <a:off x="719430" y="1194098"/>
            <a:ext cx="10942540" cy="400110"/>
          </a:xfrm>
          <a:prstGeom prst="rect">
            <a:avLst/>
          </a:prstGeom>
          <a:noFill/>
        </p:spPr>
        <p:txBody>
          <a:bodyPr wrap="square">
            <a:spAutoFit/>
          </a:bodyPr>
          <a:lstStyle/>
          <a:p>
            <a:pPr algn="ctr" defTabSz="685800" fontAlgn="auto">
              <a:spcBef>
                <a:spcPts val="0"/>
              </a:spcBef>
              <a:spcAft>
                <a:spcPts val="0"/>
              </a:spcAft>
            </a:pPr>
            <a:r>
              <a:rPr lang="en-US" b="1" i="1" dirty="0">
                <a:solidFill>
                  <a:prstClr val="black"/>
                </a:solidFill>
                <a:latin typeface="Calibri" panose="020F0502020204030204"/>
              </a:rPr>
              <a:t>Centre for Teaching &amp; Learning    </a:t>
            </a:r>
            <a:r>
              <a:rPr lang="en-US" sz="2000" b="1" i="1" dirty="0">
                <a:solidFill>
                  <a:prstClr val="black"/>
                </a:solidFill>
                <a:latin typeface="Calibri" panose="020F0502020204030204"/>
              </a:rPr>
              <a:t>https://www.uwindsor.ca/ctl/</a:t>
            </a:r>
          </a:p>
        </p:txBody>
      </p:sp>
      <p:sp>
        <p:nvSpPr>
          <p:cNvPr id="4" name="Content Placeholder 2">
            <a:extLst>
              <a:ext uri="{FF2B5EF4-FFF2-40B4-BE49-F238E27FC236}">
                <a16:creationId xmlns:a16="http://schemas.microsoft.com/office/drawing/2014/main" id="{1B68CE07-703A-8756-2227-FA58B9F61548}"/>
              </a:ext>
            </a:extLst>
          </p:cNvPr>
          <p:cNvSpPr txBox="1">
            <a:spLocks/>
          </p:cNvSpPr>
          <p:nvPr/>
        </p:nvSpPr>
        <p:spPr>
          <a:xfrm>
            <a:off x="719430" y="1673613"/>
            <a:ext cx="6096650" cy="410445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Bef>
                <a:spcPct val="0"/>
              </a:spcBef>
              <a:spcAft>
                <a:spcPts val="0"/>
              </a:spcAft>
              <a:buNone/>
              <a:defRPr/>
            </a:pPr>
            <a:r>
              <a:rPr lang="en-US" sz="3200" dirty="0">
                <a:cs typeface="ＭＳ Ｐゴシック" charset="0"/>
              </a:rPr>
              <a:t>A </a:t>
            </a:r>
            <a:r>
              <a:rPr lang="en-US" sz="3200" b="1" i="1" dirty="0">
                <a:cs typeface="ＭＳ Ｐゴシック" charset="0"/>
              </a:rPr>
              <a:t>succinct</a:t>
            </a:r>
            <a:r>
              <a:rPr lang="en-US" sz="3200" dirty="0">
                <a:cs typeface="ＭＳ Ｐゴシック" charset="0"/>
              </a:rPr>
              <a:t> document that provides a portrayal of your teaching: </a:t>
            </a:r>
          </a:p>
          <a:p>
            <a:pPr marL="0" indent="0" fontAlgn="auto">
              <a:spcBef>
                <a:spcPct val="0"/>
              </a:spcBef>
              <a:spcAft>
                <a:spcPts val="0"/>
              </a:spcAft>
              <a:buNone/>
              <a:defRPr/>
            </a:pPr>
            <a:endParaRPr lang="en-US" sz="3200" dirty="0">
              <a:cs typeface="ＭＳ Ｐゴシック" charset="0"/>
            </a:endParaRPr>
          </a:p>
          <a:p>
            <a:pPr marL="300038" indent="-342900" fontAlgn="auto">
              <a:spcBef>
                <a:spcPct val="0"/>
              </a:spcBef>
              <a:spcAft>
                <a:spcPts val="0"/>
              </a:spcAft>
              <a:defRPr/>
            </a:pPr>
            <a:r>
              <a:rPr lang="en-US" sz="3200" dirty="0"/>
              <a:t>What you </a:t>
            </a:r>
            <a:r>
              <a:rPr lang="en-US" sz="3200" b="1" i="1" dirty="0"/>
              <a:t>believe / value</a:t>
            </a:r>
            <a:r>
              <a:rPr lang="en-US" sz="3200" i="1" dirty="0"/>
              <a:t>?</a:t>
            </a:r>
          </a:p>
          <a:p>
            <a:pPr marL="300038" indent="-342900" fontAlgn="auto">
              <a:spcBef>
                <a:spcPct val="0"/>
              </a:spcBef>
              <a:spcAft>
                <a:spcPts val="0"/>
              </a:spcAft>
              <a:defRPr/>
            </a:pPr>
            <a:r>
              <a:rPr lang="en-US" sz="3200" dirty="0"/>
              <a:t>What you </a:t>
            </a:r>
            <a:r>
              <a:rPr lang="en-US" sz="3200" b="1" i="1" dirty="0"/>
              <a:t>do </a:t>
            </a:r>
            <a:r>
              <a:rPr lang="en-US" sz="3200" dirty="0"/>
              <a:t>(activities, methods)?</a:t>
            </a:r>
          </a:p>
          <a:p>
            <a:pPr marL="300038" indent="-342900" fontAlgn="auto">
              <a:spcBef>
                <a:spcPct val="0"/>
              </a:spcBef>
              <a:spcAft>
                <a:spcPts val="0"/>
              </a:spcAft>
              <a:defRPr/>
            </a:pPr>
            <a:r>
              <a:rPr lang="en-US" sz="3200" dirty="0"/>
              <a:t>What </a:t>
            </a:r>
            <a:r>
              <a:rPr lang="en-US" sz="3200" b="1" i="1" dirty="0"/>
              <a:t>impact</a:t>
            </a:r>
            <a:r>
              <a:rPr lang="en-US" sz="3200" dirty="0"/>
              <a:t> do you have?</a:t>
            </a:r>
          </a:p>
          <a:p>
            <a:pPr marL="300038" indent="-342900" fontAlgn="auto">
              <a:spcBef>
                <a:spcPct val="0"/>
              </a:spcBef>
              <a:spcAft>
                <a:spcPts val="0"/>
              </a:spcAft>
              <a:defRPr/>
            </a:pPr>
            <a:endParaRPr lang="en-US" sz="3500" dirty="0"/>
          </a:p>
          <a:p>
            <a:pPr marL="0" indent="0" fontAlgn="auto">
              <a:spcBef>
                <a:spcPct val="0"/>
              </a:spcBef>
              <a:spcAft>
                <a:spcPts val="0"/>
              </a:spcAft>
              <a:buNone/>
              <a:defRPr/>
            </a:pPr>
            <a:endParaRPr lang="en-US" sz="2800" dirty="0">
              <a:cs typeface="ＭＳ Ｐゴシック" charset="0"/>
            </a:endParaRPr>
          </a:p>
          <a:p>
            <a:pPr fontAlgn="auto">
              <a:spcAft>
                <a:spcPts val="0"/>
              </a:spcAft>
            </a:pPr>
            <a:endParaRPr lang="en-CA" dirty="0"/>
          </a:p>
        </p:txBody>
      </p:sp>
      <p:sp>
        <p:nvSpPr>
          <p:cNvPr id="3" name="TextBox 2">
            <a:extLst>
              <a:ext uri="{FF2B5EF4-FFF2-40B4-BE49-F238E27FC236}">
                <a16:creationId xmlns:a16="http://schemas.microsoft.com/office/drawing/2014/main" id="{77DF3D29-704E-6621-EF66-DC51DA66EFDF}"/>
              </a:ext>
            </a:extLst>
          </p:cNvPr>
          <p:cNvSpPr txBox="1"/>
          <p:nvPr/>
        </p:nvSpPr>
        <p:spPr>
          <a:xfrm>
            <a:off x="719430" y="5408736"/>
            <a:ext cx="8316605" cy="369332"/>
          </a:xfrm>
          <a:prstGeom prst="rect">
            <a:avLst/>
          </a:prstGeom>
          <a:noFill/>
        </p:spPr>
        <p:txBody>
          <a:bodyPr wrap="square" rtlCol="0">
            <a:spAutoFit/>
          </a:bodyPr>
          <a:lstStyle/>
          <a:p>
            <a:r>
              <a:rPr lang="en-US" dirty="0">
                <a:hlinkClick r:id="rId2"/>
              </a:rPr>
              <a:t>University of Windsor Teaching Dossier guide</a:t>
            </a:r>
            <a:r>
              <a:rPr lang="en-US" dirty="0"/>
              <a:t> and </a:t>
            </a:r>
            <a:r>
              <a:rPr lang="en-US" dirty="0">
                <a:hlinkClick r:id="rId3"/>
              </a:rPr>
              <a:t>template</a:t>
            </a:r>
            <a:endParaRPr lang="en-US" b="1" dirty="0">
              <a:solidFill>
                <a:srgbClr val="000000"/>
              </a:solidFill>
            </a:endParaRPr>
          </a:p>
        </p:txBody>
      </p:sp>
      <p:pic>
        <p:nvPicPr>
          <p:cNvPr id="6" name="Picture 5" descr="A picture containing sitting&#10;&#10;Description generated with very high confidence">
            <a:extLst>
              <a:ext uri="{FF2B5EF4-FFF2-40B4-BE49-F238E27FC236}">
                <a16:creationId xmlns:a16="http://schemas.microsoft.com/office/drawing/2014/main" id="{8ECFD1C7-8B4B-C5CD-A4E7-6A42BDCA20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557" r="-1" b="2"/>
          <a:stretch/>
        </p:blipFill>
        <p:spPr>
          <a:xfrm>
            <a:off x="6569464" y="1860255"/>
            <a:ext cx="5244906" cy="3306361"/>
          </a:xfrm>
          <a:prstGeom prst="rect">
            <a:avLst/>
          </a:prstGeom>
        </p:spPr>
      </p:pic>
    </p:spTree>
    <p:extLst>
      <p:ext uri="{BB962C8B-B14F-4D97-AF65-F5344CB8AC3E}">
        <p14:creationId xmlns:p14="http://schemas.microsoft.com/office/powerpoint/2010/main" val="3581423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84C82-F629-466B-AB77-E6DEC49210DB}"/>
              </a:ext>
            </a:extLst>
          </p:cNvPr>
          <p:cNvSpPr>
            <a:spLocks noGrp="1"/>
          </p:cNvSpPr>
          <p:nvPr>
            <p:ph type="title"/>
          </p:nvPr>
        </p:nvSpPr>
        <p:spPr/>
        <p:txBody>
          <a:bodyPr>
            <a:normAutofit/>
          </a:bodyPr>
          <a:lstStyle/>
          <a:p>
            <a:r>
              <a:rPr lang="en-CA" dirty="0">
                <a:solidFill>
                  <a:srgbClr val="002060"/>
                </a:solidFill>
              </a:rPr>
              <a:t>Triangulate Evidence</a:t>
            </a:r>
          </a:p>
        </p:txBody>
      </p:sp>
      <p:graphicFrame>
        <p:nvGraphicFramePr>
          <p:cNvPr id="4" name="Diagram 3" descr="Venn diagram with Self, students, colleagues, and literature">
            <a:extLst>
              <a:ext uri="{FF2B5EF4-FFF2-40B4-BE49-F238E27FC236}">
                <a16:creationId xmlns:a16="http://schemas.microsoft.com/office/drawing/2014/main" id="{0ACFE1C5-1CEE-4479-B1F9-759FC526176E}"/>
              </a:ext>
            </a:extLst>
          </p:cNvPr>
          <p:cNvGraphicFramePr/>
          <p:nvPr>
            <p:extLst>
              <p:ext uri="{D42A27DB-BD31-4B8C-83A1-F6EECF244321}">
                <p14:modId xmlns:p14="http://schemas.microsoft.com/office/powerpoint/2010/main" val="1025140027"/>
              </p:ext>
            </p:extLst>
          </p:nvPr>
        </p:nvGraphicFramePr>
        <p:xfrm>
          <a:off x="1847528" y="1340768"/>
          <a:ext cx="6480720"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937A4723-D2FC-4512-B849-3E814C068365}"/>
              </a:ext>
            </a:extLst>
          </p:cNvPr>
          <p:cNvSpPr/>
          <p:nvPr/>
        </p:nvSpPr>
        <p:spPr>
          <a:xfrm>
            <a:off x="7325308" y="1404516"/>
            <a:ext cx="3312368" cy="4901342"/>
          </a:xfrm>
          <a:prstGeom prst="rect">
            <a:avLst/>
          </a:prstGeom>
        </p:spPr>
        <p:txBody>
          <a:bodyPr wrap="square">
            <a:spAutoFit/>
          </a:bodyPr>
          <a:lstStyle/>
          <a:p>
            <a:pPr marL="342900" lvl="1" defTabSz="685800" eaLnBrk="1" fontAlgn="auto" hangingPunct="1">
              <a:spcBef>
                <a:spcPts val="0"/>
              </a:spcBef>
              <a:spcAft>
                <a:spcPts val="0"/>
              </a:spcAft>
            </a:pPr>
            <a:r>
              <a:rPr lang="en-CA" sz="3200">
                <a:solidFill>
                  <a:prstClr val="black"/>
                </a:solidFill>
                <a:latin typeface="Calibri" panose="020F0502020204030204"/>
                <a:ea typeface="+mn-ea"/>
              </a:rPr>
              <a:t>Provide multiple sources of evidence</a:t>
            </a:r>
          </a:p>
          <a:p>
            <a:pPr marL="342900" lvl="1" defTabSz="685800" eaLnBrk="1" fontAlgn="auto" hangingPunct="1">
              <a:spcBef>
                <a:spcPts val="0"/>
              </a:spcBef>
              <a:spcAft>
                <a:spcPts val="0"/>
              </a:spcAft>
            </a:pPr>
            <a:endParaRPr lang="en-US" sz="1400">
              <a:solidFill>
                <a:prstClr val="black"/>
              </a:solidFill>
              <a:latin typeface="Calibri" panose="020F0502020204030204"/>
              <a:ea typeface="Times New Roman" panose="02020603050405020304" pitchFamily="18" charset="0"/>
            </a:endParaRPr>
          </a:p>
          <a:p>
            <a:pPr marL="342900" lvl="1" defTabSz="685800" eaLnBrk="1" fontAlgn="auto" hangingPunct="1">
              <a:spcBef>
                <a:spcPts val="0"/>
              </a:spcBef>
              <a:spcAft>
                <a:spcPts val="0"/>
              </a:spcAft>
            </a:pPr>
            <a:endParaRPr lang="en-CA" sz="1350">
              <a:solidFill>
                <a:prstClr val="black"/>
              </a:solidFill>
              <a:latin typeface="Calibri" panose="020F0502020204030204"/>
              <a:ea typeface="Times New Roman" panose="02020603050405020304" pitchFamily="18" charset="0"/>
            </a:endParaRPr>
          </a:p>
          <a:p>
            <a:pPr marL="342900" lvl="1" defTabSz="685800" eaLnBrk="1" fontAlgn="auto" hangingPunct="1">
              <a:spcBef>
                <a:spcPts val="0"/>
              </a:spcBef>
              <a:spcAft>
                <a:spcPts val="0"/>
              </a:spcAft>
            </a:pPr>
            <a:r>
              <a:rPr lang="en-US" sz="2800">
                <a:solidFill>
                  <a:prstClr val="black"/>
                </a:solidFill>
                <a:latin typeface="Calibri" panose="020F0502020204030204"/>
                <a:ea typeface="Times New Roman" panose="02020603050405020304" pitchFamily="18" charset="0"/>
              </a:rPr>
              <a:t>New Student Perception of Teaching (</a:t>
            </a:r>
            <a:r>
              <a:rPr lang="en-US" sz="2800">
                <a:solidFill>
                  <a:prstClr val="black"/>
                </a:solidFill>
                <a:latin typeface="Calibri" panose="020F0502020204030204"/>
                <a:ea typeface="Times New Roman" panose="02020603050405020304" pitchFamily="18" charset="0"/>
                <a:hlinkClick r:id="rId8"/>
              </a:rPr>
              <a:t>SPT</a:t>
            </a:r>
            <a:r>
              <a:rPr lang="en-US" sz="2800">
                <a:solidFill>
                  <a:prstClr val="black"/>
                </a:solidFill>
                <a:latin typeface="Calibri" panose="020F0502020204030204"/>
                <a:ea typeface="Times New Roman" panose="02020603050405020304" pitchFamily="18" charset="0"/>
              </a:rPr>
              <a:t>) – one source among others</a:t>
            </a:r>
            <a:endParaRPr lang="en-CA" sz="2800">
              <a:solidFill>
                <a:prstClr val="black"/>
              </a:solidFill>
              <a:latin typeface="Calibri" panose="020F0502020204030204"/>
              <a:ea typeface="Times New Roman" panose="02020603050405020304" pitchFamily="18" charset="0"/>
            </a:endParaRPr>
          </a:p>
          <a:p>
            <a:pPr marL="342900" lvl="1" algn="r" defTabSz="685800" eaLnBrk="1" fontAlgn="auto" hangingPunct="1">
              <a:spcBef>
                <a:spcPts val="0"/>
              </a:spcBef>
              <a:spcAft>
                <a:spcPts val="0"/>
              </a:spcAft>
            </a:pPr>
            <a:endParaRPr lang="en-CA" sz="1400"/>
          </a:p>
          <a:p>
            <a:pPr marL="342900" lvl="1" algn="r" defTabSz="685800" eaLnBrk="1" fontAlgn="auto" hangingPunct="1">
              <a:spcBef>
                <a:spcPts val="0"/>
              </a:spcBef>
              <a:spcAft>
                <a:spcPts val="0"/>
              </a:spcAft>
            </a:pPr>
            <a:endParaRPr lang="en-CA" sz="100"/>
          </a:p>
          <a:p>
            <a:pPr marL="342900" lvl="1" algn="r" defTabSz="685800" eaLnBrk="1" fontAlgn="auto" hangingPunct="1">
              <a:spcBef>
                <a:spcPts val="0"/>
              </a:spcBef>
              <a:spcAft>
                <a:spcPts val="0"/>
              </a:spcAft>
            </a:pPr>
            <a:endParaRPr lang="en-CA" sz="1400"/>
          </a:p>
          <a:p>
            <a:pPr marL="342900" lvl="1" algn="r" defTabSz="685800" eaLnBrk="1" fontAlgn="auto" hangingPunct="1">
              <a:spcBef>
                <a:spcPts val="0"/>
              </a:spcBef>
              <a:spcAft>
                <a:spcPts val="0"/>
              </a:spcAft>
            </a:pPr>
            <a:r>
              <a:rPr lang="en-CA" sz="1400"/>
              <a:t>(Brookfield, 1995)</a:t>
            </a:r>
            <a:endParaRPr lang="en-CA" sz="1350">
              <a:solidFill>
                <a:prstClr val="black"/>
              </a:solidFill>
              <a:latin typeface="Calibri" panose="020F0502020204030204"/>
              <a:ea typeface="Times New Roman" panose="02020603050405020304" pitchFamily="18" charset="0"/>
            </a:endParaRPr>
          </a:p>
        </p:txBody>
      </p:sp>
    </p:spTree>
    <p:extLst>
      <p:ext uri="{BB962C8B-B14F-4D97-AF65-F5344CB8AC3E}">
        <p14:creationId xmlns:p14="http://schemas.microsoft.com/office/powerpoint/2010/main" val="3857116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E3D4-04CE-0E9D-4686-018D242B7B1D}"/>
              </a:ext>
            </a:extLst>
          </p:cNvPr>
          <p:cNvSpPr>
            <a:spLocks noGrp="1"/>
          </p:cNvSpPr>
          <p:nvPr>
            <p:ph type="title"/>
          </p:nvPr>
        </p:nvSpPr>
        <p:spPr>
          <a:xfrm>
            <a:off x="1981200" y="274638"/>
            <a:ext cx="8229600" cy="1143000"/>
          </a:xfrm>
        </p:spPr>
        <p:txBody>
          <a:bodyPr wrap="square" anchor="ctr">
            <a:normAutofit/>
          </a:bodyPr>
          <a:lstStyle/>
          <a:p>
            <a:r>
              <a:rPr lang="en-CA" dirty="0">
                <a:solidFill>
                  <a:schemeClr val="accent6">
                    <a:lumMod val="75000"/>
                  </a:schemeClr>
                </a:solidFill>
              </a:rPr>
              <a:t>Student Feedback</a:t>
            </a:r>
          </a:p>
        </p:txBody>
      </p:sp>
      <p:pic>
        <p:nvPicPr>
          <p:cNvPr id="1026" name="Picture 2" descr="For UWindsor Students | Centre for English Language Development">
            <a:extLst>
              <a:ext uri="{FF2B5EF4-FFF2-40B4-BE49-F238E27FC236}">
                <a16:creationId xmlns:a16="http://schemas.microsoft.com/office/drawing/2014/main" id="{DD094270-054D-450B-52FB-62FE0C6CB4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504" r="12038" b="1"/>
          <a:stretch>
            <a:fillRect/>
          </a:stretch>
        </p:blipFill>
        <p:spPr bwMode="auto">
          <a:xfrm>
            <a:off x="1981200" y="1417639"/>
            <a:ext cx="8229600" cy="4525963"/>
          </a:xfrm>
          <a:prstGeom prst="rect">
            <a:avLst/>
          </a:prstGeom>
          <a:solidFill>
            <a:srgbClr val="FFFFFF"/>
          </a:solidFill>
        </p:spPr>
      </p:pic>
    </p:spTree>
    <p:extLst>
      <p:ext uri="{BB962C8B-B14F-4D97-AF65-F5344CB8AC3E}">
        <p14:creationId xmlns:p14="http://schemas.microsoft.com/office/powerpoint/2010/main" val="263961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542907-737E-C4F1-5F7B-F22D296A28B7}"/>
              </a:ext>
            </a:extLst>
          </p:cNvPr>
          <p:cNvSpPr>
            <a:spLocks noGrp="1"/>
          </p:cNvSpPr>
          <p:nvPr>
            <p:ph type="title"/>
          </p:nvPr>
        </p:nvSpPr>
        <p:spPr>
          <a:xfrm>
            <a:off x="1981200" y="160338"/>
            <a:ext cx="8229600" cy="1143000"/>
          </a:xfrm>
        </p:spPr>
        <p:txBody>
          <a:bodyPr/>
          <a:lstStyle/>
          <a:p>
            <a:r>
              <a:rPr lang="en-CA" sz="3600" dirty="0">
                <a:solidFill>
                  <a:schemeClr val="accent6">
                    <a:lumMod val="75000"/>
                  </a:schemeClr>
                </a:solidFill>
              </a:rPr>
              <a:t>Student Evaluations of Teaching (SET)</a:t>
            </a:r>
          </a:p>
        </p:txBody>
      </p:sp>
      <p:sp>
        <p:nvSpPr>
          <p:cNvPr id="6" name="Content Placeholder 5">
            <a:extLst>
              <a:ext uri="{FF2B5EF4-FFF2-40B4-BE49-F238E27FC236}">
                <a16:creationId xmlns:a16="http://schemas.microsoft.com/office/drawing/2014/main" id="{C19F2584-6331-9B5A-1224-C9DD2843B4FD}"/>
              </a:ext>
            </a:extLst>
          </p:cNvPr>
          <p:cNvSpPr>
            <a:spLocks noGrp="1"/>
          </p:cNvSpPr>
          <p:nvPr>
            <p:ph idx="1"/>
          </p:nvPr>
        </p:nvSpPr>
        <p:spPr>
          <a:xfrm>
            <a:off x="975360" y="1094410"/>
            <a:ext cx="10485120" cy="4955554"/>
          </a:xfrm>
        </p:spPr>
        <p:txBody>
          <a:bodyPr/>
          <a:lstStyle/>
          <a:p>
            <a:pPr marL="0" indent="0" eaLnBrk="1" hangingPunct="1">
              <a:spcBef>
                <a:spcPct val="35000"/>
              </a:spcBef>
              <a:buNone/>
            </a:pPr>
            <a:r>
              <a:rPr lang="en-CA" altLang="en-US" sz="2400" b="1" dirty="0">
                <a:latin typeface="Arial"/>
                <a:ea typeface="MS PGothic"/>
                <a:cs typeface="Arial"/>
              </a:rPr>
              <a:t>Reminder from COVID: </a:t>
            </a:r>
            <a:r>
              <a:rPr lang="en-US" altLang="en-US" sz="2400" b="1" dirty="0">
                <a:latin typeface="Arial"/>
                <a:ea typeface="MS PGothic"/>
                <a:cs typeface="Arial"/>
              </a:rPr>
              <a:t>Including SET Scores is instructor’s choice for Winter 2020-August 2023</a:t>
            </a:r>
          </a:p>
          <a:p>
            <a:pPr marL="0" indent="0" eaLnBrk="1" hangingPunct="1">
              <a:spcBef>
                <a:spcPct val="35000"/>
              </a:spcBef>
              <a:buNone/>
            </a:pPr>
            <a:r>
              <a:rPr lang="en-CA" sz="2400" b="1" dirty="0">
                <a:solidFill>
                  <a:srgbClr val="000000"/>
                </a:solidFill>
                <a:ea typeface="MS PGothic"/>
              </a:rPr>
              <a:t>- remember to let your AAU Head know your preference</a:t>
            </a:r>
            <a:endParaRPr lang="en-US" altLang="en-US" sz="2400" b="1" dirty="0">
              <a:latin typeface="Arial"/>
              <a:ea typeface="MS PGothic"/>
              <a:cs typeface="Arial"/>
            </a:endParaRPr>
          </a:p>
          <a:p>
            <a:pPr eaLnBrk="1" hangingPunct="1">
              <a:spcBef>
                <a:spcPct val="35000"/>
              </a:spcBef>
            </a:pPr>
            <a:r>
              <a:rPr lang="en-US" altLang="en-US" sz="2400" dirty="0">
                <a:latin typeface="Arial"/>
                <a:ea typeface="MS PGothic"/>
                <a:cs typeface="Arial"/>
              </a:rPr>
              <a:t>SET scores were not collected for Winter 2020 during COVID</a:t>
            </a:r>
          </a:p>
          <a:p>
            <a:pPr eaLnBrk="1" hangingPunct="1">
              <a:spcBef>
                <a:spcPct val="35000"/>
              </a:spcBef>
            </a:pPr>
            <a:r>
              <a:rPr lang="en-US" altLang="en-US" sz="2400" dirty="0">
                <a:latin typeface="Arial"/>
                <a:ea typeface="MS PGothic"/>
                <a:cs typeface="Arial"/>
              </a:rPr>
              <a:t>SET scores were optional to include in RTP/RPP f</a:t>
            </a:r>
            <a:r>
              <a:rPr lang="en-US" altLang="en-US" sz="2400" dirty="0">
                <a:ea typeface="MS PGothic"/>
              </a:rPr>
              <a:t>or the entirety of the COVID-19 period March 2020-June 2022 by Senate COVID decision </a:t>
            </a:r>
            <a:r>
              <a:rPr lang="en-US" altLang="en-US" sz="2400" u="sng" dirty="0">
                <a:solidFill>
                  <a:srgbClr val="0070C0"/>
                </a:solidFill>
                <a:ea typeface="MS PGothic"/>
                <a:hlinkClick r:id="rId2">
                  <a:extLst>
                    <a:ext uri="{A12FA001-AC4F-418D-AE19-62706E023703}">
                      <ahyp:hlinkClr xmlns:ahyp="http://schemas.microsoft.com/office/drawing/2018/hyperlinkcolor" val="tx"/>
                    </a:ext>
                  </a:extLst>
                </a:hlinkClick>
              </a:rPr>
              <a:t>See message from the Provost’s office</a:t>
            </a:r>
            <a:endParaRPr lang="en-US" altLang="en-US" sz="2400" dirty="0">
              <a:solidFill>
                <a:srgbClr val="0070C0"/>
              </a:solidFill>
              <a:ea typeface="MS PGothic"/>
            </a:endParaRPr>
          </a:p>
          <a:p>
            <a:pPr eaLnBrk="1" hangingPunct="1">
              <a:spcBef>
                <a:spcPct val="35000"/>
              </a:spcBef>
            </a:pPr>
            <a:r>
              <a:rPr lang="en-US" altLang="en-US" sz="2400" dirty="0">
                <a:ea typeface="MS PGothic"/>
              </a:rPr>
              <a:t>June 2022-August 2023, SET scores were also optional as the SET Task Force completed its work and the changes were being implemented by Senate vote.</a:t>
            </a:r>
            <a:endParaRPr lang="en-CA" altLang="en-US" sz="2400" dirty="0">
              <a:ea typeface="MS PGothic"/>
            </a:endParaRPr>
          </a:p>
          <a:p>
            <a:pPr eaLnBrk="1" hangingPunct="1">
              <a:spcBef>
                <a:spcPct val="35000"/>
              </a:spcBef>
            </a:pPr>
            <a:r>
              <a:rPr lang="en-CA" sz="2400" dirty="0">
                <a:solidFill>
                  <a:srgbClr val="000000"/>
                </a:solidFill>
                <a:latin typeface="Arial"/>
                <a:ea typeface="MS PGothic"/>
              </a:rPr>
              <a:t>For old SET reports reach out to Department </a:t>
            </a:r>
            <a:r>
              <a:rPr lang="en-US" sz="2400" dirty="0">
                <a:solidFill>
                  <a:srgbClr val="000000"/>
                </a:solidFill>
                <a:latin typeface="Arial"/>
                <a:ea typeface="MS PGothic"/>
              </a:rPr>
              <a:t>first then, reach out to IT</a:t>
            </a:r>
            <a:endParaRPr lang="en-US" altLang="en-US" sz="2400" dirty="0">
              <a:latin typeface="Arial"/>
              <a:ea typeface="MS PGothic"/>
            </a:endParaRPr>
          </a:p>
          <a:p>
            <a:pPr eaLnBrk="1" hangingPunct="1">
              <a:spcBef>
                <a:spcPct val="35000"/>
              </a:spcBef>
            </a:pPr>
            <a:endParaRPr lang="en-US" altLang="en-US" sz="2400" u="sng" dirty="0">
              <a:solidFill>
                <a:srgbClr val="FF0000"/>
              </a:solidFill>
            </a:endParaRPr>
          </a:p>
        </p:txBody>
      </p:sp>
    </p:spTree>
    <p:extLst>
      <p:ext uri="{BB962C8B-B14F-4D97-AF65-F5344CB8AC3E}">
        <p14:creationId xmlns:p14="http://schemas.microsoft.com/office/powerpoint/2010/main" val="457820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3148-FC8A-4968-9364-C1D838AA4139}"/>
              </a:ext>
            </a:extLst>
          </p:cNvPr>
          <p:cNvSpPr>
            <a:spLocks noGrp="1"/>
          </p:cNvSpPr>
          <p:nvPr>
            <p:ph type="title"/>
          </p:nvPr>
        </p:nvSpPr>
        <p:spPr/>
        <p:txBody>
          <a:bodyPr/>
          <a:lstStyle/>
          <a:p>
            <a:pPr marL="352425"/>
            <a:r>
              <a:rPr lang="en-US" sz="4000" dirty="0">
                <a:solidFill>
                  <a:srgbClr val="002060"/>
                </a:solidFill>
              </a:rPr>
              <a:t>Student Perceptions of Teaching (SPT)</a:t>
            </a:r>
            <a:endParaRPr lang="en-CA" sz="4000" dirty="0">
              <a:solidFill>
                <a:srgbClr val="002060"/>
              </a:solidFill>
            </a:endParaRPr>
          </a:p>
        </p:txBody>
      </p:sp>
      <p:sp>
        <p:nvSpPr>
          <p:cNvPr id="3" name="Content Placeholder 2">
            <a:extLst>
              <a:ext uri="{FF2B5EF4-FFF2-40B4-BE49-F238E27FC236}">
                <a16:creationId xmlns:a16="http://schemas.microsoft.com/office/drawing/2014/main" id="{7C41128E-9A4D-A685-53B0-B66E122F2EAA}"/>
              </a:ext>
            </a:extLst>
          </p:cNvPr>
          <p:cNvSpPr>
            <a:spLocks noGrp="1"/>
          </p:cNvSpPr>
          <p:nvPr>
            <p:ph idx="1"/>
          </p:nvPr>
        </p:nvSpPr>
        <p:spPr/>
        <p:txBody>
          <a:bodyPr/>
          <a:lstStyle/>
          <a:p>
            <a:pPr marL="0" indent="0">
              <a:buNone/>
            </a:pPr>
            <a:r>
              <a:rPr lang="en-US" dirty="0">
                <a:hlinkClick r:id="rId3"/>
              </a:rPr>
              <a:t>SPT Policy </a:t>
            </a:r>
            <a:r>
              <a:rPr lang="en-US" dirty="0"/>
              <a:t>Approved May 2023 and used from Sept 2023</a:t>
            </a:r>
            <a:br>
              <a:rPr lang="en-CA" dirty="0"/>
            </a:br>
            <a:r>
              <a:rPr lang="en-CA" dirty="0">
                <a:hlinkClick r:id="rId4"/>
              </a:rPr>
              <a:t>SPT User Manual</a:t>
            </a:r>
            <a:r>
              <a:rPr lang="en-CA" dirty="0"/>
              <a:t>: includes UWindsor and Faculty norms </a:t>
            </a:r>
            <a:br>
              <a:rPr lang="en-US" dirty="0">
                <a:solidFill>
                  <a:srgbClr val="002060"/>
                </a:solidFill>
              </a:rPr>
            </a:br>
            <a:br>
              <a:rPr lang="en-CA" dirty="0">
                <a:ea typeface="Calibri" panose="020F0502020204030204" pitchFamily="34" charset="0"/>
                <a:cs typeface="Arial"/>
              </a:rPr>
            </a:br>
            <a:r>
              <a:rPr lang="en-CA" dirty="0">
                <a:ea typeface="Calibri" panose="020F0502020204030204" pitchFamily="34" charset="0"/>
                <a:cs typeface="Arial"/>
              </a:rPr>
              <a:t>Delivery of reports:  Sent to instructors directly, and to Heads through an SPT Teams Channel for AAUs</a:t>
            </a:r>
            <a:br>
              <a:rPr lang="en-CA" dirty="0">
                <a:ea typeface="Calibri" panose="020F0502020204030204" pitchFamily="34" charset="0"/>
                <a:cs typeface="Arial"/>
              </a:rPr>
            </a:br>
            <a:endParaRPr lang="en-CA" dirty="0">
              <a:ea typeface="Calibri" panose="020F0502020204030204" pitchFamily="34" charset="0"/>
              <a:cs typeface="Arial"/>
            </a:endParaRPr>
          </a:p>
          <a:p>
            <a:pPr marL="0" indent="0">
              <a:buNone/>
            </a:pPr>
            <a:r>
              <a:rPr lang="en-CA" dirty="0">
                <a:ea typeface="Calibri" panose="020F0502020204030204" pitchFamily="34" charset="0"/>
                <a:cs typeface="Arial"/>
              </a:rPr>
              <a:t>To request a report: </a:t>
            </a:r>
            <a:r>
              <a:rPr lang="en-CA" sz="1200" dirty="0">
                <a:solidFill>
                  <a:srgbClr val="000000"/>
                </a:solidFill>
                <a:latin typeface="din-2014"/>
              </a:rPr>
              <a:t> </a:t>
            </a:r>
            <a:r>
              <a:rPr lang="en-CA" dirty="0">
                <a:solidFill>
                  <a:srgbClr val="005595"/>
                </a:solidFill>
                <a:latin typeface="din-2014"/>
                <a:hlinkClick r:id="rId5"/>
              </a:rPr>
              <a:t>Submit an IT ticket for assistance</a:t>
            </a:r>
            <a:br>
              <a:rPr lang="en-US" dirty="0">
                <a:solidFill>
                  <a:srgbClr val="002060"/>
                </a:solidFill>
              </a:rPr>
            </a:br>
            <a:r>
              <a:rPr lang="en-US" dirty="0"/>
              <a:t>Questions: </a:t>
            </a:r>
            <a:r>
              <a:rPr lang="en-US" dirty="0">
                <a:hlinkClick r:id="rId6"/>
              </a:rPr>
              <a:t>spt@uwindsor.ca</a:t>
            </a:r>
            <a:br>
              <a:rPr lang="en-US" b="1" dirty="0">
                <a:solidFill>
                  <a:srgbClr val="002060"/>
                </a:solidFill>
              </a:rPr>
            </a:br>
            <a:endParaRPr lang="en-CA" dirty="0"/>
          </a:p>
        </p:txBody>
      </p:sp>
      <p:sp>
        <p:nvSpPr>
          <p:cNvPr id="4" name="Slide Number Placeholder 3">
            <a:extLst>
              <a:ext uri="{FF2B5EF4-FFF2-40B4-BE49-F238E27FC236}">
                <a16:creationId xmlns:a16="http://schemas.microsoft.com/office/drawing/2014/main" id="{3B799CE1-DB70-4021-A83B-6277D73EADBC}"/>
              </a:ext>
            </a:extLst>
          </p:cNvPr>
          <p:cNvSpPr>
            <a:spLocks noGrp="1"/>
          </p:cNvSpPr>
          <p:nvPr>
            <p:ph type="sldNum" sz="quarter" idx="4294967295"/>
          </p:nvPr>
        </p:nvSpPr>
        <p:spPr bwMode="gray">
          <a:xfrm>
            <a:off x="9829800" y="295275"/>
            <a:ext cx="838200" cy="768350"/>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8EB47EC-A34D-4B5D-9F3B-F45326193F13}" type="slidenum">
              <a:rPr lang="en-CA" smtClean="0"/>
              <a:pPr/>
              <a:t>25</a:t>
            </a:fld>
            <a:endParaRPr lang="en-CA"/>
          </a:p>
        </p:txBody>
      </p:sp>
    </p:spTree>
    <p:extLst>
      <p:ext uri="{BB962C8B-B14F-4D97-AF65-F5344CB8AC3E}">
        <p14:creationId xmlns:p14="http://schemas.microsoft.com/office/powerpoint/2010/main" val="196174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946EF-7039-3E2F-C82C-561534D39F15}"/>
              </a:ext>
            </a:extLst>
          </p:cNvPr>
          <p:cNvSpPr>
            <a:spLocks noGrp="1"/>
          </p:cNvSpPr>
          <p:nvPr>
            <p:ph type="title"/>
          </p:nvPr>
        </p:nvSpPr>
        <p:spPr/>
        <p:txBody>
          <a:bodyPr/>
          <a:lstStyle/>
          <a:p>
            <a:r>
              <a:rPr lang="en-CA" dirty="0">
                <a:solidFill>
                  <a:schemeClr val="accent6">
                    <a:lumMod val="75000"/>
                  </a:schemeClr>
                </a:solidFill>
              </a:rPr>
              <a:t>Student Feedback: SPT/SET</a:t>
            </a:r>
          </a:p>
        </p:txBody>
      </p:sp>
      <p:sp>
        <p:nvSpPr>
          <p:cNvPr id="3" name="Content Placeholder 2">
            <a:extLst>
              <a:ext uri="{FF2B5EF4-FFF2-40B4-BE49-F238E27FC236}">
                <a16:creationId xmlns:a16="http://schemas.microsoft.com/office/drawing/2014/main" id="{D4D5B762-15AC-48D5-1A52-D435F414AE26}"/>
              </a:ext>
            </a:extLst>
          </p:cNvPr>
          <p:cNvSpPr>
            <a:spLocks noGrp="1"/>
          </p:cNvSpPr>
          <p:nvPr>
            <p:ph idx="1"/>
          </p:nvPr>
        </p:nvSpPr>
        <p:spPr/>
        <p:txBody>
          <a:bodyPr/>
          <a:lstStyle/>
          <a:p>
            <a:r>
              <a:rPr lang="en-CA" dirty="0"/>
              <a:t>Instructors receive SPT-01a reports for every course taught (where there are more than 3 students)</a:t>
            </a:r>
          </a:p>
          <a:p>
            <a:pPr lvl="1"/>
            <a:r>
              <a:rPr lang="en-CA" dirty="0"/>
              <a:t>ONLY instructors receive the written student comments</a:t>
            </a:r>
          </a:p>
          <a:p>
            <a:pPr marL="0" indent="0">
              <a:buNone/>
            </a:pPr>
            <a:endParaRPr lang="en-CA" dirty="0"/>
          </a:p>
          <a:p>
            <a:r>
              <a:rPr lang="en-CA" dirty="0"/>
              <a:t>There is an SPT report (SPT-03) for RTP/RPP summary that the AAU Heads will request</a:t>
            </a:r>
          </a:p>
          <a:p>
            <a:r>
              <a:rPr lang="en-US" dirty="0">
                <a:hlinkClick r:id="rId2"/>
              </a:rPr>
              <a:t>Submit a ticket for assistance.</a:t>
            </a:r>
            <a:endParaRPr lang="en-CA" dirty="0"/>
          </a:p>
          <a:p>
            <a:endParaRPr lang="en-CA" dirty="0"/>
          </a:p>
        </p:txBody>
      </p:sp>
    </p:spTree>
    <p:extLst>
      <p:ext uri="{BB962C8B-B14F-4D97-AF65-F5344CB8AC3E}">
        <p14:creationId xmlns:p14="http://schemas.microsoft.com/office/powerpoint/2010/main" val="3648062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22EAD-1297-7165-D8E8-EA76CEDD0E27}"/>
              </a:ext>
            </a:extLst>
          </p:cNvPr>
          <p:cNvSpPr>
            <a:spLocks noGrp="1"/>
          </p:cNvSpPr>
          <p:nvPr>
            <p:ph type="title"/>
          </p:nvPr>
        </p:nvSpPr>
        <p:spPr/>
        <p:txBody>
          <a:bodyPr>
            <a:normAutofit/>
          </a:bodyPr>
          <a:lstStyle/>
          <a:p>
            <a:r>
              <a:rPr lang="en-US" sz="3200" b="1" dirty="0">
                <a:solidFill>
                  <a:srgbClr val="002060"/>
                </a:solidFill>
                <a:latin typeface="BahnschriftSemiLight"/>
              </a:rPr>
              <a:t>SPT-03 Report: Ratings for use in RTP and Performance Reviews</a:t>
            </a:r>
            <a:br>
              <a:rPr lang="en-US" sz="3200" b="1" dirty="0">
                <a:solidFill>
                  <a:srgbClr val="002060"/>
                </a:solidFill>
                <a:latin typeface="BahnschriftSemiLight"/>
              </a:rPr>
            </a:br>
            <a:r>
              <a:rPr lang="en-US" sz="3200" b="1" dirty="0">
                <a:solidFill>
                  <a:srgbClr val="002060"/>
                </a:solidFill>
                <a:latin typeface="BahnschriftSemiLight"/>
              </a:rPr>
              <a:t>Semester Teaching Summary</a:t>
            </a:r>
            <a:endParaRPr lang="en-CA" sz="3200" b="1" dirty="0">
              <a:solidFill>
                <a:srgbClr val="002060"/>
              </a:solidFill>
            </a:endParaRPr>
          </a:p>
        </p:txBody>
      </p:sp>
      <p:pic>
        <p:nvPicPr>
          <p:cNvPr id="3" name="Picture 2" descr="Excel table showing SPT Ratings sorted by&#10;Semester ">
            <a:extLst>
              <a:ext uri="{FF2B5EF4-FFF2-40B4-BE49-F238E27FC236}">
                <a16:creationId xmlns:a16="http://schemas.microsoft.com/office/drawing/2014/main" id="{E1368D0F-4FEE-2227-6AA3-0C28678C2569}"/>
              </a:ext>
            </a:extLst>
          </p:cNvPr>
          <p:cNvPicPr>
            <a:picLocks noChangeAspect="1"/>
          </p:cNvPicPr>
          <p:nvPr/>
        </p:nvPicPr>
        <p:blipFill>
          <a:blip r:embed="rId3"/>
          <a:srcRect t="16227"/>
          <a:stretch>
            <a:fillRect/>
          </a:stretch>
        </p:blipFill>
        <p:spPr>
          <a:xfrm>
            <a:off x="432225" y="1979111"/>
            <a:ext cx="11327549" cy="3692455"/>
          </a:xfrm>
          <a:prstGeom prst="rect">
            <a:avLst/>
          </a:prstGeom>
        </p:spPr>
      </p:pic>
    </p:spTree>
    <p:extLst>
      <p:ext uri="{BB962C8B-B14F-4D97-AF65-F5344CB8AC3E}">
        <p14:creationId xmlns:p14="http://schemas.microsoft.com/office/powerpoint/2010/main" val="558383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1A46-43F2-3475-8414-05B593A374BC}"/>
              </a:ext>
            </a:extLst>
          </p:cNvPr>
          <p:cNvSpPr>
            <a:spLocks noGrp="1"/>
          </p:cNvSpPr>
          <p:nvPr>
            <p:ph type="title"/>
          </p:nvPr>
        </p:nvSpPr>
        <p:spPr/>
        <p:txBody>
          <a:bodyPr>
            <a:normAutofit/>
          </a:bodyPr>
          <a:lstStyle/>
          <a:p>
            <a:r>
              <a:rPr lang="en-US" sz="3200" b="1" dirty="0">
                <a:solidFill>
                  <a:srgbClr val="002060"/>
                </a:solidFill>
                <a:latin typeface="BahnschriftSemiLight"/>
              </a:rPr>
              <a:t>SPT-03 Report- Ratings for use in RTP and Performance Reviews</a:t>
            </a:r>
            <a:br>
              <a:rPr lang="en-US" sz="3200" b="1" dirty="0">
                <a:solidFill>
                  <a:srgbClr val="002060"/>
                </a:solidFill>
                <a:latin typeface="BahnschriftSemiLight"/>
              </a:rPr>
            </a:br>
            <a:r>
              <a:rPr lang="en-US" sz="3200" b="1" dirty="0">
                <a:solidFill>
                  <a:srgbClr val="002060"/>
                </a:solidFill>
                <a:latin typeface="BahnschriftSemiLight"/>
              </a:rPr>
              <a:t>Courses by Semester</a:t>
            </a:r>
            <a:endParaRPr lang="en-CA" sz="3200" b="1" dirty="0">
              <a:solidFill>
                <a:srgbClr val="002060"/>
              </a:solidFill>
            </a:endParaRPr>
          </a:p>
        </p:txBody>
      </p:sp>
      <p:sp>
        <p:nvSpPr>
          <p:cNvPr id="5" name="TextBox 4">
            <a:extLst>
              <a:ext uri="{FF2B5EF4-FFF2-40B4-BE49-F238E27FC236}">
                <a16:creationId xmlns:a16="http://schemas.microsoft.com/office/drawing/2014/main" id="{4678DF6F-89FD-5501-0ABF-24FC467186B4}"/>
              </a:ext>
            </a:extLst>
          </p:cNvPr>
          <p:cNvSpPr txBox="1"/>
          <p:nvPr/>
        </p:nvSpPr>
        <p:spPr>
          <a:xfrm>
            <a:off x="3252705" y="1618065"/>
            <a:ext cx="10972800" cy="646331"/>
          </a:xfrm>
          <a:prstGeom prst="rect">
            <a:avLst/>
          </a:prstGeom>
          <a:noFill/>
        </p:spPr>
        <p:txBody>
          <a:bodyPr wrap="square" rtlCol="0">
            <a:spAutoFit/>
          </a:bodyPr>
          <a:lstStyle/>
          <a:p>
            <a:r>
              <a:rPr lang="en-US" dirty="0"/>
              <a:t>Same information, same instructor sorted by course level.</a:t>
            </a:r>
          </a:p>
          <a:p>
            <a:endParaRPr lang="en-CA" dirty="0"/>
          </a:p>
        </p:txBody>
      </p:sp>
      <p:pic>
        <p:nvPicPr>
          <p:cNvPr id="3" name="Picture 2" descr="Excel table showing SPT Ratings sorted by&#10;Course">
            <a:extLst>
              <a:ext uri="{FF2B5EF4-FFF2-40B4-BE49-F238E27FC236}">
                <a16:creationId xmlns:a16="http://schemas.microsoft.com/office/drawing/2014/main" id="{67A7D173-7090-53F6-8AA2-086B4F014CEE}"/>
              </a:ext>
            </a:extLst>
          </p:cNvPr>
          <p:cNvPicPr>
            <a:picLocks noChangeAspect="1"/>
          </p:cNvPicPr>
          <p:nvPr/>
        </p:nvPicPr>
        <p:blipFill>
          <a:blip r:embed="rId2"/>
          <a:srcRect t="12764"/>
          <a:stretch>
            <a:fillRect/>
          </a:stretch>
        </p:blipFill>
        <p:spPr>
          <a:xfrm>
            <a:off x="419364" y="2460429"/>
            <a:ext cx="11353272" cy="3324242"/>
          </a:xfrm>
          <a:prstGeom prst="rect">
            <a:avLst/>
          </a:prstGeom>
        </p:spPr>
      </p:pic>
    </p:spTree>
    <p:extLst>
      <p:ext uri="{BB962C8B-B14F-4D97-AF65-F5344CB8AC3E}">
        <p14:creationId xmlns:p14="http://schemas.microsoft.com/office/powerpoint/2010/main" val="2685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36882-DEB0-D9EF-7EBC-59B6DA67DBC1}"/>
              </a:ext>
            </a:extLst>
          </p:cNvPr>
          <p:cNvSpPr>
            <a:spLocks noGrp="1"/>
          </p:cNvSpPr>
          <p:nvPr>
            <p:ph type="title"/>
          </p:nvPr>
        </p:nvSpPr>
        <p:spPr/>
        <p:txBody>
          <a:bodyPr/>
          <a:lstStyle/>
          <a:p>
            <a:r>
              <a:rPr lang="en-US" dirty="0">
                <a:solidFill>
                  <a:schemeClr val="accent2">
                    <a:lumMod val="50000"/>
                  </a:schemeClr>
                </a:solidFill>
              </a:rPr>
              <a:t>Table 3</a:t>
            </a:r>
            <a:endParaRPr lang="en-CA" dirty="0">
              <a:solidFill>
                <a:schemeClr val="accent2">
                  <a:lumMod val="50000"/>
                </a:schemeClr>
              </a:solidFill>
            </a:endParaRPr>
          </a:p>
        </p:txBody>
      </p:sp>
      <p:pic>
        <p:nvPicPr>
          <p:cNvPr id="4" name="Picture 3" descr="Screen shot of Table 3, Heading : Student Perception of Teaching (SPT), Name, AAU&#10;&#10;Table 3 prepared by Department Head&#10;For the Period Fall 2024 Forward&#10;&#10;Table with Semester and Year, Total number of Courses taught in semester, number of new/different courses prepared&#10;&#10;For previously taught courses: Have course contens and/or methodolog changed from year to year? ">
            <a:extLst>
              <a:ext uri="{FF2B5EF4-FFF2-40B4-BE49-F238E27FC236}">
                <a16:creationId xmlns:a16="http://schemas.microsoft.com/office/drawing/2014/main" id="{2F1E98E4-59A1-C9F6-AA02-97A9CB4BA4F5}"/>
              </a:ext>
            </a:extLst>
          </p:cNvPr>
          <p:cNvPicPr>
            <a:picLocks noChangeAspect="1"/>
          </p:cNvPicPr>
          <p:nvPr/>
        </p:nvPicPr>
        <p:blipFill>
          <a:blip r:embed="rId2"/>
          <a:srcRect l="19212" t="18082" r="18630" b="9589"/>
          <a:stretch>
            <a:fillRect/>
          </a:stretch>
        </p:blipFill>
        <p:spPr>
          <a:xfrm>
            <a:off x="2342366" y="1240077"/>
            <a:ext cx="7578247" cy="4960308"/>
          </a:xfrm>
          <a:prstGeom prst="rect">
            <a:avLst/>
          </a:prstGeom>
        </p:spPr>
      </p:pic>
      <p:sp>
        <p:nvSpPr>
          <p:cNvPr id="6" name="TextBox 5">
            <a:extLst>
              <a:ext uri="{FF2B5EF4-FFF2-40B4-BE49-F238E27FC236}">
                <a16:creationId xmlns:a16="http://schemas.microsoft.com/office/drawing/2014/main" id="{7AA46FDD-ACE6-6776-7CBB-1AF77919179C}"/>
              </a:ext>
            </a:extLst>
          </p:cNvPr>
          <p:cNvSpPr txBox="1"/>
          <p:nvPr/>
        </p:nvSpPr>
        <p:spPr>
          <a:xfrm>
            <a:off x="680579" y="1417638"/>
            <a:ext cx="6093912" cy="369332"/>
          </a:xfrm>
          <a:prstGeom prst="rect">
            <a:avLst/>
          </a:prstGeom>
          <a:noFill/>
        </p:spPr>
        <p:txBody>
          <a:bodyPr wrap="square">
            <a:spAutoFit/>
          </a:bodyPr>
          <a:lstStyle/>
          <a:p>
            <a:r>
              <a:rPr lang="en-CA" dirty="0">
                <a:hlinkClick r:id="rId3"/>
              </a:rPr>
              <a:t>Table 3</a:t>
            </a:r>
            <a:endParaRPr lang="en-CA" dirty="0"/>
          </a:p>
        </p:txBody>
      </p:sp>
    </p:spTree>
    <p:extLst>
      <p:ext uri="{BB962C8B-B14F-4D97-AF65-F5344CB8AC3E}">
        <p14:creationId xmlns:p14="http://schemas.microsoft.com/office/powerpoint/2010/main" val="3601641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2176AA24-A5F6-0241-8584-B0C853AC213D}"/>
              </a:ext>
            </a:extLst>
          </p:cNvPr>
          <p:cNvSpPr>
            <a:spLocks noGrp="1" noChangeArrowheads="1"/>
          </p:cNvSpPr>
          <p:nvPr>
            <p:ph type="title" idx="4294967295"/>
          </p:nvPr>
        </p:nvSpPr>
        <p:spPr bwMode="auto">
          <a:xfrm>
            <a:off x="1722120" y="466481"/>
            <a:ext cx="8747760"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l" eaLnBrk="1" hangingPunct="1">
              <a:spcBef>
                <a:spcPct val="50000"/>
              </a:spcBef>
              <a:buNone/>
              <a:defRPr/>
            </a:pPr>
            <a:r>
              <a:rPr lang="en-US" altLang="en-US" sz="3800" b="1" kern="1200">
                <a:solidFill>
                  <a:srgbClr val="002060"/>
                </a:solidFill>
                <a:cs typeface="+mn-cs"/>
              </a:rPr>
              <a:t>Why Is RTP/RPP Process Important?</a:t>
            </a:r>
          </a:p>
        </p:txBody>
      </p:sp>
      <p:sp>
        <p:nvSpPr>
          <p:cNvPr id="6" name="TextBox 5">
            <a:extLst>
              <a:ext uri="{FF2B5EF4-FFF2-40B4-BE49-F238E27FC236}">
                <a16:creationId xmlns:a16="http://schemas.microsoft.com/office/drawing/2014/main" id="{95D7F735-2973-56DF-EB73-60ED06C83993}"/>
              </a:ext>
            </a:extLst>
          </p:cNvPr>
          <p:cNvSpPr txBox="1"/>
          <p:nvPr/>
        </p:nvSpPr>
        <p:spPr>
          <a:xfrm>
            <a:off x="3236751" y="1444142"/>
            <a:ext cx="2095445" cy="584775"/>
          </a:xfrm>
          <a:prstGeom prst="rect">
            <a:avLst/>
          </a:prstGeom>
          <a:noFill/>
        </p:spPr>
        <p:txBody>
          <a:bodyPr wrap="none" rtlCol="0">
            <a:spAutoFit/>
          </a:bodyPr>
          <a:lstStyle/>
          <a:p>
            <a:r>
              <a:rPr lang="en-CA" sz="3200" b="1" dirty="0"/>
              <a:t>Individual</a:t>
            </a:r>
          </a:p>
        </p:txBody>
      </p:sp>
      <p:sp>
        <p:nvSpPr>
          <p:cNvPr id="3" name="Rounded Rectangle 2">
            <a:extLst>
              <a:ext uri="{FF2B5EF4-FFF2-40B4-BE49-F238E27FC236}">
                <a16:creationId xmlns:a16="http://schemas.microsoft.com/office/drawing/2014/main" id="{32B8A5FD-2A55-D471-4A81-A639C1B8800E}"/>
              </a:ext>
            </a:extLst>
          </p:cNvPr>
          <p:cNvSpPr/>
          <p:nvPr/>
        </p:nvSpPr>
        <p:spPr>
          <a:xfrm>
            <a:off x="2821373" y="2198235"/>
            <a:ext cx="2952328" cy="1512168"/>
          </a:xfrm>
          <a:prstGeom prst="roundRect">
            <a:avLst/>
          </a:prstGeom>
          <a:solidFill>
            <a:schemeClr val="accent1">
              <a:lumMod val="90000"/>
            </a:schemeClr>
          </a:solid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2060"/>
                </a:solidFill>
              </a:rPr>
              <a:t>Provides feedback on progress </a:t>
            </a:r>
          </a:p>
        </p:txBody>
      </p:sp>
      <p:sp>
        <p:nvSpPr>
          <p:cNvPr id="2" name="Rounded Rectangle 1">
            <a:extLst>
              <a:ext uri="{FF2B5EF4-FFF2-40B4-BE49-F238E27FC236}">
                <a16:creationId xmlns:a16="http://schemas.microsoft.com/office/drawing/2014/main" id="{AE0D7FB2-9037-FB3C-21A4-99DB48057C57}"/>
              </a:ext>
            </a:extLst>
          </p:cNvPr>
          <p:cNvSpPr/>
          <p:nvPr/>
        </p:nvSpPr>
        <p:spPr>
          <a:xfrm>
            <a:off x="2821373" y="4311508"/>
            <a:ext cx="2952328" cy="1512168"/>
          </a:xfrm>
          <a:prstGeom prst="roundRect">
            <a:avLst/>
          </a:prstGeom>
          <a:solidFill>
            <a:srgbClr val="FFFF00"/>
          </a:solid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a:solidFill>
                  <a:srgbClr val="002060"/>
                </a:solidFill>
              </a:rPr>
              <a:t>Careers depend on it!</a:t>
            </a:r>
          </a:p>
        </p:txBody>
      </p:sp>
      <p:sp>
        <p:nvSpPr>
          <p:cNvPr id="7" name="TextBox 6">
            <a:extLst>
              <a:ext uri="{FF2B5EF4-FFF2-40B4-BE49-F238E27FC236}">
                <a16:creationId xmlns:a16="http://schemas.microsoft.com/office/drawing/2014/main" id="{19CA31AF-12D6-9A57-E64E-D8E4684CDE3D}"/>
              </a:ext>
            </a:extLst>
          </p:cNvPr>
          <p:cNvSpPr txBox="1"/>
          <p:nvPr/>
        </p:nvSpPr>
        <p:spPr>
          <a:xfrm>
            <a:off x="6810256" y="1444142"/>
            <a:ext cx="2504212" cy="584775"/>
          </a:xfrm>
          <a:prstGeom prst="rect">
            <a:avLst/>
          </a:prstGeom>
          <a:noFill/>
        </p:spPr>
        <p:txBody>
          <a:bodyPr wrap="none" rtlCol="0">
            <a:spAutoFit/>
          </a:bodyPr>
          <a:lstStyle/>
          <a:p>
            <a:r>
              <a:rPr lang="en-CA" sz="3200" b="1"/>
              <a:t>Institutional</a:t>
            </a:r>
          </a:p>
        </p:txBody>
      </p:sp>
      <p:sp>
        <p:nvSpPr>
          <p:cNvPr id="4" name="Rounded Rectangle 3">
            <a:extLst>
              <a:ext uri="{FF2B5EF4-FFF2-40B4-BE49-F238E27FC236}">
                <a16:creationId xmlns:a16="http://schemas.microsoft.com/office/drawing/2014/main" id="{F43A6557-5048-4A47-240B-99C04D4013E9}"/>
              </a:ext>
            </a:extLst>
          </p:cNvPr>
          <p:cNvSpPr/>
          <p:nvPr/>
        </p:nvSpPr>
        <p:spPr>
          <a:xfrm>
            <a:off x="6586198" y="2245299"/>
            <a:ext cx="2952328" cy="1512168"/>
          </a:xfrm>
          <a:prstGeom prst="roundRect">
            <a:avLst/>
          </a:prstGeom>
          <a:solidFill>
            <a:schemeClr val="accent6">
              <a:lumMod val="20000"/>
              <a:lumOff val="80000"/>
            </a:schemeClr>
          </a:solid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2060"/>
                </a:solidFill>
              </a:rPr>
              <a:t>Ensures university quality</a:t>
            </a:r>
          </a:p>
        </p:txBody>
      </p:sp>
      <p:sp>
        <p:nvSpPr>
          <p:cNvPr id="5" name="Rounded Rectangle 4">
            <a:extLst>
              <a:ext uri="{FF2B5EF4-FFF2-40B4-BE49-F238E27FC236}">
                <a16:creationId xmlns:a16="http://schemas.microsoft.com/office/drawing/2014/main" id="{5EF7FDB2-DFCC-1CAA-33E8-117FA8FC295B}"/>
              </a:ext>
            </a:extLst>
          </p:cNvPr>
          <p:cNvSpPr/>
          <p:nvPr/>
        </p:nvSpPr>
        <p:spPr>
          <a:xfrm>
            <a:off x="6586198" y="4311508"/>
            <a:ext cx="2952328" cy="1512168"/>
          </a:xfrm>
          <a:prstGeom prst="roundRect">
            <a:avLst/>
          </a:prstGeom>
          <a:solidFill>
            <a:schemeClr val="bg1">
              <a:lumMod val="85000"/>
            </a:schemeClr>
          </a:solid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2060"/>
                </a:solidFill>
              </a:rPr>
              <a:t>Mechanism for public accountability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3CE18-7D06-45A2-B556-3FF6D9FA6246}"/>
              </a:ext>
            </a:extLst>
          </p:cNvPr>
          <p:cNvSpPr>
            <a:spLocks noGrp="1"/>
          </p:cNvSpPr>
          <p:nvPr>
            <p:ph type="title"/>
          </p:nvPr>
        </p:nvSpPr>
        <p:spPr>
          <a:xfrm>
            <a:off x="1981200" y="116632"/>
            <a:ext cx="8229600" cy="1143000"/>
          </a:xfrm>
        </p:spPr>
        <p:txBody>
          <a:bodyPr>
            <a:normAutofit fontScale="90000"/>
          </a:bodyPr>
          <a:lstStyle/>
          <a:p>
            <a:r>
              <a:rPr lang="en-CA" sz="4000" b="1">
                <a:solidFill>
                  <a:srgbClr val="002060"/>
                </a:solidFill>
              </a:rPr>
              <a:t>Next Steps to Prepare Your Package</a:t>
            </a:r>
          </a:p>
        </p:txBody>
      </p:sp>
      <p:sp>
        <p:nvSpPr>
          <p:cNvPr id="3" name="Content Placeholder 2">
            <a:extLst>
              <a:ext uri="{FF2B5EF4-FFF2-40B4-BE49-F238E27FC236}">
                <a16:creationId xmlns:a16="http://schemas.microsoft.com/office/drawing/2014/main" id="{1FE8F8FC-E2D2-434A-9786-66BB7362EBCF}"/>
              </a:ext>
            </a:extLst>
          </p:cNvPr>
          <p:cNvSpPr>
            <a:spLocks noGrp="1"/>
          </p:cNvSpPr>
          <p:nvPr>
            <p:ph idx="1"/>
          </p:nvPr>
        </p:nvSpPr>
        <p:spPr>
          <a:xfrm>
            <a:off x="989556" y="1268761"/>
            <a:ext cx="6258573" cy="4576343"/>
          </a:xfrm>
        </p:spPr>
        <p:txBody>
          <a:bodyPr>
            <a:noAutofit/>
          </a:bodyPr>
          <a:lstStyle/>
          <a:p>
            <a:r>
              <a:rPr lang="en-US" altLang="en-US" sz="2800" dirty="0"/>
              <a:t>Open a teaching dossier file </a:t>
            </a:r>
          </a:p>
          <a:p>
            <a:r>
              <a:rPr lang="en-US" altLang="en-US" sz="2800" dirty="0"/>
              <a:t>Schedule updates for dossier and </a:t>
            </a:r>
            <a:r>
              <a:rPr lang="en-US" altLang="en-US" sz="2800" dirty="0" err="1"/>
              <a:t>eCV</a:t>
            </a:r>
            <a:endParaRPr lang="en-US" altLang="en-US" sz="2800" dirty="0"/>
          </a:p>
          <a:p>
            <a:r>
              <a:rPr lang="en-US" altLang="en-US" sz="2800" dirty="0"/>
              <a:t>Use electronic calendars to track details </a:t>
            </a:r>
          </a:p>
          <a:p>
            <a:r>
              <a:rPr lang="en-US" altLang="en-US" sz="2800" dirty="0"/>
              <a:t>Gather explicit evidence</a:t>
            </a:r>
            <a:endParaRPr lang="en-CA" altLang="en-US" sz="2800" dirty="0"/>
          </a:p>
          <a:p>
            <a:r>
              <a:rPr lang="en-US" altLang="en-US" sz="2800" dirty="0"/>
              <a:t>Involve a colleague/critical friend</a:t>
            </a:r>
          </a:p>
          <a:p>
            <a:r>
              <a:rPr lang="en-CA" altLang="en-US" sz="2800" dirty="0"/>
              <a:t>Compare with your criteria</a:t>
            </a:r>
          </a:p>
          <a:p>
            <a:r>
              <a:rPr lang="en-CA" altLang="en-US" sz="2800" dirty="0"/>
              <a:t>Meet with your Head/Dean</a:t>
            </a:r>
          </a:p>
        </p:txBody>
      </p:sp>
      <p:pic>
        <p:nvPicPr>
          <p:cNvPr id="5" name="Picture 4" descr="smart phone with image of map &quot;you are here&quot;">
            <a:extLst>
              <a:ext uri="{FF2B5EF4-FFF2-40B4-BE49-F238E27FC236}">
                <a16:creationId xmlns:a16="http://schemas.microsoft.com/office/drawing/2014/main" id="{D2EF66D4-99AB-40D6-8F66-83B2B17D0A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334" r="9811"/>
          <a:stretch/>
        </p:blipFill>
        <p:spPr>
          <a:xfrm>
            <a:off x="7492801" y="1590806"/>
            <a:ext cx="4373522" cy="4086026"/>
          </a:xfrm>
          <a:prstGeom prst="rect">
            <a:avLst/>
          </a:prstGeom>
          <a:effectLst>
            <a:softEdge rad="76200"/>
          </a:effectLst>
        </p:spPr>
      </p:pic>
      <p:sp>
        <p:nvSpPr>
          <p:cNvPr id="6" name="Rectangle 5">
            <a:extLst>
              <a:ext uri="{FF2B5EF4-FFF2-40B4-BE49-F238E27FC236}">
                <a16:creationId xmlns:a16="http://schemas.microsoft.com/office/drawing/2014/main" id="{1C7E4A81-C78C-4E35-B1E1-CE6D3ED190B9}"/>
              </a:ext>
            </a:extLst>
          </p:cNvPr>
          <p:cNvSpPr/>
          <p:nvPr/>
        </p:nvSpPr>
        <p:spPr>
          <a:xfrm rot="20970030">
            <a:off x="8370463" y="2375607"/>
            <a:ext cx="1693911" cy="198713"/>
          </a:xfrm>
          <a:prstGeom prst="rect">
            <a:avLst/>
          </a:prstGeom>
          <a:solidFill>
            <a:schemeClr val="accent1"/>
          </a:solidFill>
          <a:ln>
            <a:noFill/>
          </a:ln>
          <a:effectLst>
            <a:outerShdw blurRad="50800" dist="50800" dir="5400000" algn="ctr" rotWithShape="0">
              <a:schemeClr val="bg1">
                <a:alpha val="28000"/>
              </a:schemeClr>
            </a:outerShd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CA" sz="1350" dirty="0">
                <a:solidFill>
                  <a:prstClr val="black"/>
                </a:solidFill>
                <a:latin typeface="Calibri" panose="020F0502020204030204"/>
              </a:rPr>
              <a:t>Teaching Dossier</a:t>
            </a:r>
          </a:p>
        </p:txBody>
      </p:sp>
      <p:sp>
        <p:nvSpPr>
          <p:cNvPr id="7" name="Rectangle 6">
            <a:extLst>
              <a:ext uri="{FF2B5EF4-FFF2-40B4-BE49-F238E27FC236}">
                <a16:creationId xmlns:a16="http://schemas.microsoft.com/office/drawing/2014/main" id="{FD3035A0-E5B9-47BA-A88C-8AFC434F849F}"/>
              </a:ext>
            </a:extLst>
          </p:cNvPr>
          <p:cNvSpPr/>
          <p:nvPr/>
        </p:nvSpPr>
        <p:spPr>
          <a:xfrm rot="20970030">
            <a:off x="9578561" y="3144031"/>
            <a:ext cx="979476" cy="403926"/>
          </a:xfrm>
          <a:prstGeom prst="rect">
            <a:avLst/>
          </a:prstGeom>
          <a:solidFill>
            <a:schemeClr val="accent1"/>
          </a:solidFill>
          <a:ln>
            <a:noFill/>
          </a:ln>
          <a:effectLst>
            <a:outerShdw blurRad="50800" dist="50800" dir="5400000" algn="ctr" rotWithShape="0">
              <a:schemeClr val="bg1">
                <a:alpha val="28000"/>
              </a:schemeClr>
            </a:outerShd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CA" sz="1350" dirty="0">
                <a:solidFill>
                  <a:prstClr val="black"/>
                </a:solidFill>
                <a:latin typeface="Calibri" panose="020F0502020204030204"/>
              </a:rPr>
              <a:t>You are here</a:t>
            </a:r>
          </a:p>
        </p:txBody>
      </p:sp>
    </p:spTree>
    <p:extLst>
      <p:ext uri="{BB962C8B-B14F-4D97-AF65-F5344CB8AC3E}">
        <p14:creationId xmlns:p14="http://schemas.microsoft.com/office/powerpoint/2010/main" val="1266032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38B95474-3EBF-9C47-A591-8C82A4FD25EF}"/>
              </a:ext>
            </a:extLst>
          </p:cNvPr>
          <p:cNvSpPr>
            <a:spLocks noGrp="1" noChangeArrowheads="1"/>
          </p:cNvSpPr>
          <p:nvPr>
            <p:ph type="title" idx="4294967295"/>
          </p:nvPr>
        </p:nvSpPr>
        <p:spPr bwMode="auto">
          <a:xfrm>
            <a:off x="1905000" y="291218"/>
            <a:ext cx="8597900" cy="5847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l" eaLnBrk="1" hangingPunct="1">
              <a:spcBef>
                <a:spcPct val="50000"/>
              </a:spcBef>
              <a:buNone/>
              <a:defRPr/>
            </a:pPr>
            <a:r>
              <a:rPr lang="en-US" altLang="en-US" kern="1200" dirty="0">
                <a:solidFill>
                  <a:srgbClr val="002060"/>
                </a:solidFill>
                <a:cs typeface="+mn-cs"/>
              </a:rPr>
              <a:t>Key Components: Overall RTP/RPP Process </a:t>
            </a:r>
            <a:r>
              <a:rPr lang="en-US" altLang="en-US" kern="1200" dirty="0">
                <a:solidFill>
                  <a:schemeClr val="bg1"/>
                </a:solidFill>
                <a:cs typeface="+mn-cs"/>
              </a:rPr>
              <a:t>2</a:t>
            </a:r>
          </a:p>
        </p:txBody>
      </p:sp>
      <p:sp>
        <p:nvSpPr>
          <p:cNvPr id="27" name="Rounded Rectangle 26" descr="RTP/RPP Process: Candidate and AAU Head">
            <a:extLst>
              <a:ext uri="{FF2B5EF4-FFF2-40B4-BE49-F238E27FC236}">
                <a16:creationId xmlns:a16="http://schemas.microsoft.com/office/drawing/2014/main" id="{5EBA57E0-CE17-F5CD-C279-28766C42D258}"/>
              </a:ext>
            </a:extLst>
          </p:cNvPr>
          <p:cNvSpPr/>
          <p:nvPr/>
        </p:nvSpPr>
        <p:spPr>
          <a:xfrm>
            <a:off x="2470304" y="1114212"/>
            <a:ext cx="2158781" cy="5109749"/>
          </a:xfrm>
          <a:prstGeom prst="roundRect">
            <a:avLst>
              <a:gd name="adj" fmla="val 6760"/>
            </a:avLst>
          </a:prstGeom>
          <a:noFill/>
          <a:ln w="38100">
            <a:solidFill>
              <a:srgbClr val="00B0F0"/>
            </a:solidFill>
            <a:prstDash val="lgDash"/>
            <a:bevel/>
            <a:extLst>
              <a:ext uri="{C807C97D-BFC1-408E-A445-0C87EB9F89A2}">
                <ask:lineSketchStyleProps xmlns:ask="http://schemas.microsoft.com/office/drawing/2018/sketchyshapes" sd="1219033472">
                  <a:custGeom>
                    <a:avLst/>
                    <a:gdLst>
                      <a:gd name="connsiteX0" fmla="*/ 0 w 4128889"/>
                      <a:gd name="connsiteY0" fmla="*/ 422354 h 2534073"/>
                      <a:gd name="connsiteX1" fmla="*/ 422354 w 4128889"/>
                      <a:gd name="connsiteY1" fmla="*/ 0 h 2534073"/>
                      <a:gd name="connsiteX2" fmla="*/ 1035401 w 4128889"/>
                      <a:gd name="connsiteY2" fmla="*/ 0 h 2534073"/>
                      <a:gd name="connsiteX3" fmla="*/ 1549923 w 4128889"/>
                      <a:gd name="connsiteY3" fmla="*/ 0 h 2534073"/>
                      <a:gd name="connsiteX4" fmla="*/ 2031603 w 4128889"/>
                      <a:gd name="connsiteY4" fmla="*/ 0 h 2534073"/>
                      <a:gd name="connsiteX5" fmla="*/ 2611808 w 4128889"/>
                      <a:gd name="connsiteY5" fmla="*/ 0 h 2534073"/>
                      <a:gd name="connsiteX6" fmla="*/ 3126330 w 4128889"/>
                      <a:gd name="connsiteY6" fmla="*/ 0 h 2534073"/>
                      <a:gd name="connsiteX7" fmla="*/ 3706535 w 4128889"/>
                      <a:gd name="connsiteY7" fmla="*/ 0 h 2534073"/>
                      <a:gd name="connsiteX8" fmla="*/ 4128889 w 4128889"/>
                      <a:gd name="connsiteY8" fmla="*/ 422354 h 2534073"/>
                      <a:gd name="connsiteX9" fmla="*/ 4128889 w 4128889"/>
                      <a:gd name="connsiteY9" fmla="*/ 951688 h 2534073"/>
                      <a:gd name="connsiteX10" fmla="*/ 4128889 w 4128889"/>
                      <a:gd name="connsiteY10" fmla="*/ 1514810 h 2534073"/>
                      <a:gd name="connsiteX11" fmla="*/ 4128889 w 4128889"/>
                      <a:gd name="connsiteY11" fmla="*/ 2111719 h 2534073"/>
                      <a:gd name="connsiteX12" fmla="*/ 3706535 w 4128889"/>
                      <a:gd name="connsiteY12" fmla="*/ 2534073 h 2534073"/>
                      <a:gd name="connsiteX13" fmla="*/ 3159172 w 4128889"/>
                      <a:gd name="connsiteY13" fmla="*/ 2534073 h 2534073"/>
                      <a:gd name="connsiteX14" fmla="*/ 2677492 w 4128889"/>
                      <a:gd name="connsiteY14" fmla="*/ 2534073 h 2534073"/>
                      <a:gd name="connsiteX15" fmla="*/ 2130128 w 4128889"/>
                      <a:gd name="connsiteY15" fmla="*/ 2534073 h 2534073"/>
                      <a:gd name="connsiteX16" fmla="*/ 1517081 w 4128889"/>
                      <a:gd name="connsiteY16" fmla="*/ 2534073 h 2534073"/>
                      <a:gd name="connsiteX17" fmla="*/ 969718 w 4128889"/>
                      <a:gd name="connsiteY17" fmla="*/ 2534073 h 2534073"/>
                      <a:gd name="connsiteX18" fmla="*/ 422354 w 4128889"/>
                      <a:gd name="connsiteY18" fmla="*/ 2534073 h 2534073"/>
                      <a:gd name="connsiteX19" fmla="*/ 0 w 4128889"/>
                      <a:gd name="connsiteY19" fmla="*/ 2111719 h 2534073"/>
                      <a:gd name="connsiteX20" fmla="*/ 0 w 4128889"/>
                      <a:gd name="connsiteY20" fmla="*/ 1531704 h 2534073"/>
                      <a:gd name="connsiteX21" fmla="*/ 0 w 4128889"/>
                      <a:gd name="connsiteY21" fmla="*/ 1002369 h 2534073"/>
                      <a:gd name="connsiteX22" fmla="*/ 0 w 4128889"/>
                      <a:gd name="connsiteY22" fmla="*/ 422354 h 253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28889" h="2534073" extrusionOk="0">
                        <a:moveTo>
                          <a:pt x="0" y="422354"/>
                        </a:moveTo>
                        <a:cubicBezTo>
                          <a:pt x="-30107" y="170523"/>
                          <a:pt x="141753" y="17768"/>
                          <a:pt x="422354" y="0"/>
                        </a:cubicBezTo>
                        <a:cubicBezTo>
                          <a:pt x="639841" y="-51019"/>
                          <a:pt x="751431" y="2155"/>
                          <a:pt x="1035401" y="0"/>
                        </a:cubicBezTo>
                        <a:cubicBezTo>
                          <a:pt x="1319371" y="-2155"/>
                          <a:pt x="1312029" y="56081"/>
                          <a:pt x="1549923" y="0"/>
                        </a:cubicBezTo>
                        <a:cubicBezTo>
                          <a:pt x="1787817" y="-56081"/>
                          <a:pt x="1931711" y="22976"/>
                          <a:pt x="2031603" y="0"/>
                        </a:cubicBezTo>
                        <a:cubicBezTo>
                          <a:pt x="2131495" y="-22976"/>
                          <a:pt x="2437136" y="33017"/>
                          <a:pt x="2611808" y="0"/>
                        </a:cubicBezTo>
                        <a:cubicBezTo>
                          <a:pt x="2786480" y="-33017"/>
                          <a:pt x="2878018" y="40683"/>
                          <a:pt x="3126330" y="0"/>
                        </a:cubicBezTo>
                        <a:cubicBezTo>
                          <a:pt x="3374642" y="-40683"/>
                          <a:pt x="3570197" y="68649"/>
                          <a:pt x="3706535" y="0"/>
                        </a:cubicBezTo>
                        <a:cubicBezTo>
                          <a:pt x="3933442" y="-60586"/>
                          <a:pt x="4116735" y="205985"/>
                          <a:pt x="4128889" y="422354"/>
                        </a:cubicBezTo>
                        <a:cubicBezTo>
                          <a:pt x="4153506" y="603048"/>
                          <a:pt x="4066018" y="695501"/>
                          <a:pt x="4128889" y="951688"/>
                        </a:cubicBezTo>
                        <a:cubicBezTo>
                          <a:pt x="4191760" y="1207875"/>
                          <a:pt x="4104537" y="1387254"/>
                          <a:pt x="4128889" y="1514810"/>
                        </a:cubicBezTo>
                        <a:cubicBezTo>
                          <a:pt x="4153241" y="1642366"/>
                          <a:pt x="4085510" y="1949285"/>
                          <a:pt x="4128889" y="2111719"/>
                        </a:cubicBezTo>
                        <a:cubicBezTo>
                          <a:pt x="4170726" y="2303637"/>
                          <a:pt x="3970741" y="2514119"/>
                          <a:pt x="3706535" y="2534073"/>
                        </a:cubicBezTo>
                        <a:cubicBezTo>
                          <a:pt x="3586756" y="2580835"/>
                          <a:pt x="3309433" y="2473053"/>
                          <a:pt x="3159172" y="2534073"/>
                        </a:cubicBezTo>
                        <a:cubicBezTo>
                          <a:pt x="3008911" y="2595093"/>
                          <a:pt x="2859922" y="2524169"/>
                          <a:pt x="2677492" y="2534073"/>
                        </a:cubicBezTo>
                        <a:cubicBezTo>
                          <a:pt x="2495062" y="2543977"/>
                          <a:pt x="2314182" y="2521494"/>
                          <a:pt x="2130128" y="2534073"/>
                        </a:cubicBezTo>
                        <a:cubicBezTo>
                          <a:pt x="1946074" y="2546652"/>
                          <a:pt x="1665010" y="2479553"/>
                          <a:pt x="1517081" y="2534073"/>
                        </a:cubicBezTo>
                        <a:cubicBezTo>
                          <a:pt x="1369152" y="2588593"/>
                          <a:pt x="1114074" y="2479270"/>
                          <a:pt x="969718" y="2534073"/>
                        </a:cubicBezTo>
                        <a:cubicBezTo>
                          <a:pt x="825362" y="2588876"/>
                          <a:pt x="624372" y="2513160"/>
                          <a:pt x="422354" y="2534073"/>
                        </a:cubicBezTo>
                        <a:cubicBezTo>
                          <a:pt x="157815" y="2535361"/>
                          <a:pt x="24890" y="2300110"/>
                          <a:pt x="0" y="2111719"/>
                        </a:cubicBezTo>
                        <a:cubicBezTo>
                          <a:pt x="-49951" y="1936952"/>
                          <a:pt x="29946" y="1672281"/>
                          <a:pt x="0" y="1531704"/>
                        </a:cubicBezTo>
                        <a:cubicBezTo>
                          <a:pt x="-29946" y="1391127"/>
                          <a:pt x="54311" y="1179874"/>
                          <a:pt x="0" y="1002369"/>
                        </a:cubicBezTo>
                        <a:cubicBezTo>
                          <a:pt x="-54311" y="824865"/>
                          <a:pt x="68743" y="572200"/>
                          <a:pt x="0" y="422354"/>
                        </a:cubicBezTo>
                        <a:close/>
                      </a:path>
                    </a:pathLst>
                  </a:custGeom>
                  <ask:type>
                    <ask:lineSketchNon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i="1">
              <a:solidFill>
                <a:srgbClr val="0070C0"/>
              </a:solidFill>
            </a:endParaRPr>
          </a:p>
          <a:p>
            <a:pPr algn="ctr"/>
            <a:endParaRPr lang="en-US" sz="1400" b="1" i="1">
              <a:solidFill>
                <a:srgbClr val="0070C0"/>
              </a:solidFill>
            </a:endParaRPr>
          </a:p>
          <a:p>
            <a:pPr algn="ctr"/>
            <a:endParaRPr lang="en-US" sz="1400" b="1" i="1">
              <a:solidFill>
                <a:srgbClr val="0070C0"/>
              </a:solidFill>
            </a:endParaRPr>
          </a:p>
          <a:p>
            <a:pPr algn="ctr"/>
            <a:endParaRPr lang="en-US" sz="1400" b="1" i="1">
              <a:solidFill>
                <a:srgbClr val="0070C0"/>
              </a:solidFill>
            </a:endParaRPr>
          </a:p>
          <a:p>
            <a:pPr algn="ctr"/>
            <a:endParaRPr lang="en-US" sz="1400" b="1" i="1">
              <a:solidFill>
                <a:srgbClr val="0070C0"/>
              </a:solidFill>
            </a:endParaRPr>
          </a:p>
          <a:p>
            <a:pPr algn="ctr"/>
            <a:endParaRPr lang="en-US" sz="1400" b="1" i="1">
              <a:solidFill>
                <a:srgbClr val="0070C0"/>
              </a:solidFill>
            </a:endParaRPr>
          </a:p>
          <a:p>
            <a:pPr algn="ctr"/>
            <a:endParaRPr lang="en-US" sz="1400" b="1" i="1">
              <a:solidFill>
                <a:srgbClr val="0070C0"/>
              </a:solidFill>
            </a:endParaRPr>
          </a:p>
        </p:txBody>
      </p:sp>
      <p:sp>
        <p:nvSpPr>
          <p:cNvPr id="3" name="Rounded Rectangle 2">
            <a:extLst>
              <a:ext uri="{FF2B5EF4-FFF2-40B4-BE49-F238E27FC236}">
                <a16:creationId xmlns:a16="http://schemas.microsoft.com/office/drawing/2014/main" id="{AF4BDE79-0D7B-9190-D7BD-708948A015CB}"/>
              </a:ext>
            </a:extLst>
          </p:cNvPr>
          <p:cNvSpPr/>
          <p:nvPr/>
        </p:nvSpPr>
        <p:spPr>
          <a:xfrm>
            <a:off x="2643984" y="1405505"/>
            <a:ext cx="1764772" cy="648072"/>
          </a:xfrm>
          <a:prstGeom prst="roundRect">
            <a:avLst/>
          </a:prstGeom>
          <a:solidFill>
            <a:srgbClr val="DCDCF4"/>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212FAF"/>
                </a:solidFill>
              </a:rPr>
              <a:t>Candidate</a:t>
            </a:r>
          </a:p>
        </p:txBody>
      </p:sp>
      <p:sp>
        <p:nvSpPr>
          <p:cNvPr id="26" name="Right Arrow 32" descr="arrow pointing right">
            <a:extLst>
              <a:ext uri="{FF2B5EF4-FFF2-40B4-BE49-F238E27FC236}">
                <a16:creationId xmlns:a16="http://schemas.microsoft.com/office/drawing/2014/main" id="{17B259D2-8A31-E2CC-5C79-4EA53754E5AE}"/>
              </a:ext>
            </a:extLst>
          </p:cNvPr>
          <p:cNvSpPr/>
          <p:nvPr/>
        </p:nvSpPr>
        <p:spPr>
          <a:xfrm rot="5400000">
            <a:off x="-107818" y="3680671"/>
            <a:ext cx="4518941" cy="231775"/>
          </a:xfrm>
          <a:prstGeom prst="rightArrow">
            <a:avLst/>
          </a:prstGeom>
          <a:solidFill>
            <a:srgbClr val="212FA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2">
            <a:extLst>
              <a:ext uri="{FF2B5EF4-FFF2-40B4-BE49-F238E27FC236}">
                <a16:creationId xmlns:a16="http://schemas.microsoft.com/office/drawing/2014/main" id="{D6E248C3-C9F9-B1E7-87FC-BD773A5410B6}"/>
              </a:ext>
            </a:extLst>
          </p:cNvPr>
          <p:cNvSpPr/>
          <p:nvPr/>
        </p:nvSpPr>
        <p:spPr>
          <a:xfrm>
            <a:off x="2661550" y="2154922"/>
            <a:ext cx="1764772" cy="648072"/>
          </a:xfrm>
          <a:prstGeom prst="roundRect">
            <a:avLst/>
          </a:prstGeom>
          <a:solidFill>
            <a:srgbClr val="DCDCF4"/>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212FAF"/>
                </a:solidFill>
              </a:rPr>
              <a:t>AAU Head</a:t>
            </a:r>
          </a:p>
        </p:txBody>
      </p:sp>
      <p:sp>
        <p:nvSpPr>
          <p:cNvPr id="32" name="Right Arrow 32" descr="arrow pointing right">
            <a:extLst>
              <a:ext uri="{FF2B5EF4-FFF2-40B4-BE49-F238E27FC236}">
                <a16:creationId xmlns:a16="http://schemas.microsoft.com/office/drawing/2014/main" id="{B908E7C0-079F-674B-E68A-F0573A96615C}"/>
              </a:ext>
            </a:extLst>
          </p:cNvPr>
          <p:cNvSpPr/>
          <p:nvPr/>
        </p:nvSpPr>
        <p:spPr>
          <a:xfrm>
            <a:off x="4518691" y="2254809"/>
            <a:ext cx="524756" cy="246447"/>
          </a:xfrm>
          <a:prstGeom prst="rightArrow">
            <a:avLst/>
          </a:prstGeom>
          <a:solidFill>
            <a:srgbClr val="212FA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DB8F6DBE-9CCC-06B8-BF1D-D9BF2B17826B}"/>
              </a:ext>
            </a:extLst>
          </p:cNvPr>
          <p:cNvSpPr/>
          <p:nvPr/>
        </p:nvSpPr>
        <p:spPr>
          <a:xfrm>
            <a:off x="5205341" y="2102159"/>
            <a:ext cx="3471967" cy="654323"/>
          </a:xfrm>
          <a:prstGeom prst="roundRect">
            <a:avLst/>
          </a:prstGeom>
          <a:noFill/>
          <a:ln w="2540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i="1">
                <a:solidFill>
                  <a:srgbClr val="002060"/>
                </a:solidFill>
              </a:rPr>
              <a:t>Performance Reviews</a:t>
            </a:r>
          </a:p>
          <a:p>
            <a:pPr algn="ctr"/>
            <a:r>
              <a:rPr lang="en-US" sz="1400" i="1">
                <a:solidFill>
                  <a:srgbClr val="002060"/>
                </a:solidFill>
              </a:rPr>
              <a:t> (1 year, renewal, tenure/permanence, promotion, every 3-years post-tenure)</a:t>
            </a:r>
          </a:p>
        </p:txBody>
      </p:sp>
      <p:sp>
        <p:nvSpPr>
          <p:cNvPr id="39" name="Rounded Rectangle 28">
            <a:extLst>
              <a:ext uri="{FF2B5EF4-FFF2-40B4-BE49-F238E27FC236}">
                <a16:creationId xmlns:a16="http://schemas.microsoft.com/office/drawing/2014/main" id="{462A24F9-59E1-ECD2-5DB4-C9D2D06E6378}"/>
              </a:ext>
            </a:extLst>
          </p:cNvPr>
          <p:cNvSpPr/>
          <p:nvPr/>
        </p:nvSpPr>
        <p:spPr>
          <a:xfrm>
            <a:off x="8839200" y="2102159"/>
            <a:ext cx="1563130" cy="584775"/>
          </a:xfrm>
          <a:prstGeom prst="roundRect">
            <a:avLst/>
          </a:prstGeom>
          <a:noFill/>
          <a:ln w="2540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solidFill>
                  <a:srgbClr val="002060"/>
                </a:solidFill>
              </a:rPr>
              <a:t>Coordinate Process</a:t>
            </a:r>
          </a:p>
        </p:txBody>
      </p:sp>
      <p:sp>
        <p:nvSpPr>
          <p:cNvPr id="34" name="TextBox 33">
            <a:extLst>
              <a:ext uri="{FF2B5EF4-FFF2-40B4-BE49-F238E27FC236}">
                <a16:creationId xmlns:a16="http://schemas.microsoft.com/office/drawing/2014/main" id="{2BCC0903-C781-EF08-AC0F-9A63008AFA37}"/>
              </a:ext>
            </a:extLst>
          </p:cNvPr>
          <p:cNvSpPr txBox="1"/>
          <p:nvPr/>
        </p:nvSpPr>
        <p:spPr>
          <a:xfrm>
            <a:off x="2098546" y="912810"/>
            <a:ext cx="2873213" cy="400110"/>
          </a:xfrm>
          <a:prstGeom prst="rect">
            <a:avLst/>
          </a:prstGeom>
          <a:solidFill>
            <a:schemeClr val="bg1"/>
          </a:solidFill>
        </p:spPr>
        <p:txBody>
          <a:bodyPr wrap="square" rtlCol="0">
            <a:spAutoFit/>
          </a:bodyPr>
          <a:lstStyle/>
          <a:p>
            <a:pPr algn="ctr"/>
            <a:r>
              <a:rPr lang="en-US" sz="2000" b="1" i="1" dirty="0">
                <a:solidFill>
                  <a:srgbClr val="0070C0"/>
                </a:solidFill>
              </a:rPr>
              <a:t>AAU RTP/RPP Criteria</a:t>
            </a:r>
          </a:p>
        </p:txBody>
      </p:sp>
    </p:spTree>
    <p:extLst>
      <p:ext uri="{BB962C8B-B14F-4D97-AF65-F5344CB8AC3E}">
        <p14:creationId xmlns:p14="http://schemas.microsoft.com/office/powerpoint/2010/main" val="1407084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CA7C5-0FB6-259B-3CD2-50644BFFA39C}"/>
              </a:ext>
            </a:extLst>
          </p:cNvPr>
          <p:cNvSpPr>
            <a:spLocks noGrp="1"/>
          </p:cNvSpPr>
          <p:nvPr>
            <p:ph type="title" idx="4294967295"/>
          </p:nvPr>
        </p:nvSpPr>
        <p:spPr>
          <a:xfrm>
            <a:off x="1981200" y="278061"/>
            <a:ext cx="8229600" cy="749423"/>
          </a:xfrm>
        </p:spPr>
        <p:txBody>
          <a:bodyPr/>
          <a:lstStyle/>
          <a:p>
            <a:pPr eaLnBrk="1" hangingPunct="1">
              <a:spcBef>
                <a:spcPct val="50000"/>
              </a:spcBef>
            </a:pPr>
            <a:r>
              <a:rPr lang="en-US" altLang="en-US" sz="4000" dirty="0">
                <a:solidFill>
                  <a:srgbClr val="002060"/>
                </a:solidFill>
              </a:rPr>
              <a:t>Performance Reviews</a:t>
            </a:r>
            <a:r>
              <a:rPr lang="en-CA" altLang="en-US" sz="4000" dirty="0">
                <a:solidFill>
                  <a:schemeClr val="accent6">
                    <a:lumMod val="75000"/>
                  </a:schemeClr>
                </a:solidFill>
              </a:rPr>
              <a:t> (Bylaw 22.4)</a:t>
            </a:r>
            <a:endParaRPr lang="en-US" altLang="en-US" sz="4000" dirty="0">
              <a:solidFill>
                <a:srgbClr val="002060"/>
              </a:solidFill>
            </a:endParaRPr>
          </a:p>
        </p:txBody>
      </p:sp>
      <p:sp>
        <p:nvSpPr>
          <p:cNvPr id="19458" name="Rectangle 1">
            <a:extLst>
              <a:ext uri="{FF2B5EF4-FFF2-40B4-BE49-F238E27FC236}">
                <a16:creationId xmlns:a16="http://schemas.microsoft.com/office/drawing/2014/main" id="{99FFB053-CEFF-9747-9D6D-16FF24AB5FF7}"/>
              </a:ext>
            </a:extLst>
          </p:cNvPr>
          <p:cNvSpPr>
            <a:spLocks noChangeArrowheads="1"/>
          </p:cNvSpPr>
          <p:nvPr/>
        </p:nvSpPr>
        <p:spPr bwMode="auto">
          <a:xfrm>
            <a:off x="939452" y="1138129"/>
            <a:ext cx="10734806"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285750" indent="-285750" eaLnBrk="1" hangingPunct="1">
              <a:spcBef>
                <a:spcPct val="0"/>
              </a:spcBef>
            </a:pPr>
            <a:r>
              <a:rPr lang="en-CA" altLang="en-US" dirty="0"/>
              <a:t>Recommend submitting at least a draft of the full package for PR</a:t>
            </a:r>
          </a:p>
          <a:p>
            <a:pPr marL="1028700" lvl="1" eaLnBrk="1" hangingPunct="1">
              <a:spcBef>
                <a:spcPct val="0"/>
              </a:spcBef>
            </a:pPr>
            <a:r>
              <a:rPr lang="en-CA" altLang="en-US" sz="3000" dirty="0"/>
              <a:t>Confirm AAU criteria since hire (Bylaw 23) </a:t>
            </a:r>
          </a:p>
          <a:p>
            <a:pPr marL="1028700" lvl="1" eaLnBrk="1" hangingPunct="1">
              <a:spcBef>
                <a:spcPct val="0"/>
              </a:spcBef>
            </a:pPr>
            <a:r>
              <a:rPr lang="en-CA" altLang="en-US" sz="3000" dirty="0"/>
              <a:t>Confirm preference for SET </a:t>
            </a:r>
            <a:r>
              <a:rPr lang="en-US" altLang="en-US" sz="3000" dirty="0">
                <a:ea typeface="MS PGothic"/>
              </a:rPr>
              <a:t>March 2020 – August 2023</a:t>
            </a:r>
            <a:endParaRPr lang="en-CA" altLang="en-US" sz="3000" dirty="0"/>
          </a:p>
          <a:p>
            <a:pPr marL="285750" indent="-285750" eaLnBrk="1" hangingPunct="1">
              <a:spcBef>
                <a:spcPct val="0"/>
              </a:spcBef>
            </a:pPr>
            <a:r>
              <a:rPr lang="en-CA" altLang="en-US" dirty="0"/>
              <a:t>Performance Review shared by the AAU Head in writing </a:t>
            </a:r>
          </a:p>
          <a:p>
            <a:pPr marL="1028700" lvl="1" eaLnBrk="1" hangingPunct="1">
              <a:spcBef>
                <a:spcPct val="0"/>
              </a:spcBef>
            </a:pPr>
            <a:r>
              <a:rPr lang="en-CA" altLang="en-US" sz="3000" dirty="0"/>
              <a:t>Good practice to meet to review together</a:t>
            </a:r>
          </a:p>
          <a:p>
            <a:pPr marL="1028700" lvl="1" eaLnBrk="1" hangingPunct="1">
              <a:spcBef>
                <a:spcPct val="0"/>
              </a:spcBef>
            </a:pPr>
            <a:r>
              <a:rPr lang="en-CA" altLang="en-US" sz="3000" dirty="0"/>
              <a:t>Sign the Performance Review</a:t>
            </a:r>
          </a:p>
          <a:p>
            <a:pPr marL="1028700" lvl="1" eaLnBrk="1" hangingPunct="1">
              <a:spcBef>
                <a:spcPct val="0"/>
              </a:spcBef>
            </a:pPr>
            <a:r>
              <a:rPr lang="en-CA" altLang="en-US" sz="3000" dirty="0"/>
              <a:t>Candidates have the right to make a </a:t>
            </a:r>
            <a:r>
              <a:rPr lang="en-CA" altLang="en-US" sz="3000" b="1" dirty="0"/>
              <a:t>written response </a:t>
            </a:r>
            <a:r>
              <a:rPr lang="en-CA" altLang="en-US" sz="3000" dirty="0"/>
              <a:t>that is kept with the file permanently. </a:t>
            </a:r>
          </a:p>
          <a:p>
            <a:pPr eaLnBrk="1" hangingPunct="1">
              <a:spcBef>
                <a:spcPct val="0"/>
              </a:spcBef>
              <a:buNone/>
            </a:pPr>
            <a:endParaRPr lang="en-CA" altLang="en-US" sz="2000" b="1" dirty="0"/>
          </a:p>
          <a:p>
            <a:pPr eaLnBrk="1" hangingPunct="1">
              <a:spcBef>
                <a:spcPct val="0"/>
              </a:spcBef>
              <a:buNone/>
            </a:pPr>
            <a:r>
              <a:rPr lang="en-CA" altLang="en-US" sz="2800" b="1" dirty="0"/>
              <a:t>Dates: </a:t>
            </a:r>
            <a:r>
              <a:rPr lang="en-CA" altLang="en-US" sz="2800" dirty="0"/>
              <a:t>Completed by the AAU Head and </a:t>
            </a:r>
            <a:r>
              <a:rPr lang="en-CA" altLang="en-US" sz="2800" b="1" dirty="0"/>
              <a:t>signed by October 1</a:t>
            </a:r>
            <a:endParaRPr lang="en-CA" altLang="en-US" sz="2800" dirty="0"/>
          </a:p>
        </p:txBody>
      </p:sp>
    </p:spTree>
    <p:extLst>
      <p:ext uri="{BB962C8B-B14F-4D97-AF65-F5344CB8AC3E}">
        <p14:creationId xmlns:p14="http://schemas.microsoft.com/office/powerpoint/2010/main" val="3587418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61521-396E-25C9-C638-6883786F0E13}"/>
              </a:ext>
            </a:extLst>
          </p:cNvPr>
          <p:cNvSpPr>
            <a:spLocks noGrp="1"/>
          </p:cNvSpPr>
          <p:nvPr>
            <p:ph type="title"/>
          </p:nvPr>
        </p:nvSpPr>
        <p:spPr>
          <a:xfrm>
            <a:off x="1981200" y="160337"/>
            <a:ext cx="8229600" cy="1143000"/>
          </a:xfrm>
        </p:spPr>
        <p:txBody>
          <a:bodyPr/>
          <a:lstStyle/>
          <a:p>
            <a:r>
              <a:rPr lang="en-CA" sz="4000" dirty="0">
                <a:solidFill>
                  <a:srgbClr val="002060"/>
                </a:solidFill>
              </a:rPr>
              <a:t>Equity, Diversity, Inclusivity</a:t>
            </a:r>
          </a:p>
        </p:txBody>
      </p:sp>
      <p:sp>
        <p:nvSpPr>
          <p:cNvPr id="3" name="Content Placeholder 2">
            <a:extLst>
              <a:ext uri="{FF2B5EF4-FFF2-40B4-BE49-F238E27FC236}">
                <a16:creationId xmlns:a16="http://schemas.microsoft.com/office/drawing/2014/main" id="{81FE5BCB-AC08-083C-0F18-0B864694B8F6}"/>
              </a:ext>
            </a:extLst>
          </p:cNvPr>
          <p:cNvSpPr>
            <a:spLocks noGrp="1"/>
          </p:cNvSpPr>
          <p:nvPr>
            <p:ph sz="half" idx="1"/>
          </p:nvPr>
        </p:nvSpPr>
        <p:spPr>
          <a:xfrm>
            <a:off x="1002082" y="1490597"/>
            <a:ext cx="10734806" cy="4635567"/>
          </a:xfrm>
        </p:spPr>
        <p:txBody>
          <a:bodyPr/>
          <a:lstStyle/>
          <a:p>
            <a:pPr marL="0" indent="0">
              <a:buNone/>
            </a:pPr>
            <a:r>
              <a:rPr lang="en-CA" sz="3200" dirty="0"/>
              <a:t>WUFA Collective Agreement </a:t>
            </a:r>
            <a:r>
              <a:rPr lang="en-US" sz="3200" dirty="0">
                <a:hlinkClick r:id="rId2"/>
              </a:rPr>
              <a:t>LETTER XI - Valuing the Service Contributions of Black, Indigenous, and Racialized Members </a:t>
            </a:r>
            <a:endParaRPr lang="en-US" sz="3200" dirty="0"/>
          </a:p>
          <a:p>
            <a:r>
              <a:rPr lang="en-CA" sz="3200" dirty="0"/>
              <a:t>To allow a member’s service contributions to be devoted to service that in the member’s opinion is for the benefit of Black, Indigenous, or racialized students or their communities. </a:t>
            </a:r>
          </a:p>
        </p:txBody>
      </p:sp>
      <p:sp>
        <p:nvSpPr>
          <p:cNvPr id="4" name="Content Placeholder 3">
            <a:extLst>
              <a:ext uri="{FF2B5EF4-FFF2-40B4-BE49-F238E27FC236}">
                <a16:creationId xmlns:a16="http://schemas.microsoft.com/office/drawing/2014/main" id="{5AAF694F-005C-F978-6810-DD2D46799602}"/>
              </a:ext>
            </a:extLst>
          </p:cNvPr>
          <p:cNvSpPr>
            <a:spLocks noGrp="1"/>
          </p:cNvSpPr>
          <p:nvPr>
            <p:ph sz="half" idx="2"/>
          </p:nvPr>
        </p:nvSpPr>
        <p:spPr>
          <a:xfrm>
            <a:off x="1002081" y="5266566"/>
            <a:ext cx="10446707" cy="695824"/>
          </a:xfrm>
          <a:ln w="12700">
            <a:solidFill>
              <a:srgbClr val="0070C0"/>
            </a:solidFill>
          </a:ln>
        </p:spPr>
        <p:txBody>
          <a:bodyPr/>
          <a:lstStyle/>
          <a:p>
            <a:pPr marL="400050" lvl="1" indent="0">
              <a:buNone/>
            </a:pPr>
            <a:r>
              <a:rPr lang="en-CA" sz="2800" dirty="0"/>
              <a:t>Meet regularly  (ideally every year) to discuss workloads</a:t>
            </a:r>
          </a:p>
        </p:txBody>
      </p:sp>
    </p:spTree>
    <p:extLst>
      <p:ext uri="{BB962C8B-B14F-4D97-AF65-F5344CB8AC3E}">
        <p14:creationId xmlns:p14="http://schemas.microsoft.com/office/powerpoint/2010/main" val="2332348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37230-F647-F13D-98C1-8F880789527F}"/>
              </a:ext>
            </a:extLst>
          </p:cNvPr>
          <p:cNvSpPr txBox="1">
            <a:spLocks noGrp="1"/>
          </p:cNvSpPr>
          <p:nvPr>
            <p:ph type="title" idx="4294967295"/>
          </p:nvPr>
        </p:nvSpPr>
        <p:spPr bwMode="auto">
          <a:xfrm>
            <a:off x="1981200" y="118375"/>
            <a:ext cx="8229600" cy="74942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spcBef>
                <a:spcPct val="50000"/>
              </a:spcBef>
              <a:defRPr/>
            </a:pPr>
            <a:r>
              <a:rPr lang="en-US" altLang="en-US" sz="4000" dirty="0">
                <a:solidFill>
                  <a:srgbClr val="002060"/>
                </a:solidFill>
              </a:rPr>
              <a:t>Performance Reviews</a:t>
            </a:r>
            <a:r>
              <a:rPr lang="en-CA" altLang="en-US" sz="4000" dirty="0">
                <a:solidFill>
                  <a:schemeClr val="accent6">
                    <a:lumMod val="75000"/>
                  </a:schemeClr>
                </a:solidFill>
              </a:rPr>
              <a:t> Continued</a:t>
            </a:r>
            <a:endParaRPr lang="en-US" altLang="en-US" sz="4000" dirty="0">
              <a:solidFill>
                <a:srgbClr val="002060"/>
              </a:solidFill>
            </a:endParaRPr>
          </a:p>
        </p:txBody>
      </p:sp>
      <p:sp>
        <p:nvSpPr>
          <p:cNvPr id="21506" name="Rectangle 1">
            <a:extLst>
              <a:ext uri="{FF2B5EF4-FFF2-40B4-BE49-F238E27FC236}">
                <a16:creationId xmlns:a16="http://schemas.microsoft.com/office/drawing/2014/main" id="{9AC65B94-6811-4C4E-91EF-FFADA58A819E}"/>
              </a:ext>
            </a:extLst>
          </p:cNvPr>
          <p:cNvSpPr>
            <a:spLocks noChangeArrowheads="1"/>
          </p:cNvSpPr>
          <p:nvPr/>
        </p:nvSpPr>
        <p:spPr bwMode="auto">
          <a:xfrm>
            <a:off x="864296" y="880324"/>
            <a:ext cx="1084754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dirty="0"/>
              <a:t>Head will share </a:t>
            </a:r>
            <a:r>
              <a:rPr lang="en-US" altLang="en-US" b="1" dirty="0"/>
              <a:t>their planned recommendations </a:t>
            </a:r>
            <a:r>
              <a:rPr lang="en-US" altLang="en-US" dirty="0"/>
              <a:t>to be submitted to the AAU RTP/RPP Committee (</a:t>
            </a:r>
            <a:r>
              <a:rPr lang="en-US" altLang="en-US" sz="2800" dirty="0"/>
              <a:t>Bylaw 22.4.4.2)</a:t>
            </a:r>
          </a:p>
          <a:p>
            <a:pPr eaLnBrk="1" hangingPunct="1">
              <a:spcBef>
                <a:spcPct val="0"/>
              </a:spcBef>
              <a:buFontTx/>
              <a:buNone/>
            </a:pPr>
            <a:endParaRPr lang="en-US" altLang="en-US" sz="2800" dirty="0"/>
          </a:p>
          <a:p>
            <a:pPr eaLnBrk="1" hangingPunct="1">
              <a:spcBef>
                <a:spcPct val="0"/>
              </a:spcBef>
              <a:buFontTx/>
              <a:buNone/>
            </a:pPr>
            <a:r>
              <a:rPr lang="en-CA" altLang="en-US" dirty="0"/>
              <a:t>In cases where the AAU Head proposes </a:t>
            </a:r>
            <a:r>
              <a:rPr lang="en-CA" altLang="en-US" b="1" dirty="0"/>
              <a:t>not </a:t>
            </a:r>
            <a:r>
              <a:rPr lang="en-CA" altLang="en-US" dirty="0"/>
              <a:t>to recommend renewal of contract, promotion or tenure, the Head will advise the faculty member of this in writing within 2 working days of conducting the review in 4.4.1.</a:t>
            </a:r>
            <a:r>
              <a:rPr lang="en-CA" altLang="en-US" b="1" dirty="0"/>
              <a:t> </a:t>
            </a:r>
            <a:r>
              <a:rPr lang="en-CA" altLang="en-US" dirty="0"/>
              <a:t>(</a:t>
            </a:r>
            <a:r>
              <a:rPr lang="en-US" altLang="en-US" dirty="0"/>
              <a:t>Bylaw 22.4.4.3)</a:t>
            </a:r>
          </a:p>
          <a:p>
            <a:pPr eaLnBrk="1" hangingPunct="1">
              <a:spcBef>
                <a:spcPct val="0"/>
              </a:spcBef>
              <a:buFontTx/>
              <a:buNone/>
            </a:pPr>
            <a:endParaRPr lang="en-CA" altLang="en-US" dirty="0"/>
          </a:p>
          <a:p>
            <a:pPr eaLnBrk="1" hangingPunct="1">
              <a:spcBef>
                <a:spcPct val="0"/>
              </a:spcBef>
              <a:buNone/>
            </a:pPr>
            <a:r>
              <a:rPr lang="en-CA" altLang="en-US" dirty="0"/>
              <a:t>Faculty member may make written application to the RTP/RPP Committee for consideration within 2 working days</a:t>
            </a:r>
          </a:p>
        </p:txBody>
      </p:sp>
    </p:spTree>
    <p:extLst>
      <p:ext uri="{BB962C8B-B14F-4D97-AF65-F5344CB8AC3E}">
        <p14:creationId xmlns:p14="http://schemas.microsoft.com/office/powerpoint/2010/main" val="3235964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a:extLst>
              <a:ext uri="{FF2B5EF4-FFF2-40B4-BE49-F238E27FC236}">
                <a16:creationId xmlns:a16="http://schemas.microsoft.com/office/drawing/2014/main" id="{99FFB053-CEFF-9747-9D6D-16FF24AB5FF7}"/>
              </a:ext>
            </a:extLst>
          </p:cNvPr>
          <p:cNvSpPr>
            <a:spLocks noChangeArrowheads="1"/>
          </p:cNvSpPr>
          <p:nvPr/>
        </p:nvSpPr>
        <p:spPr bwMode="auto">
          <a:xfrm>
            <a:off x="964503" y="846138"/>
            <a:ext cx="10634597" cy="694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CA" altLang="en-US" sz="1600" dirty="0">
              <a:solidFill>
                <a:schemeClr val="accent6">
                  <a:lumMod val="75000"/>
                </a:schemeClr>
              </a:solidFill>
            </a:endParaRPr>
          </a:p>
          <a:p>
            <a:pPr eaLnBrk="1" hangingPunct="1">
              <a:spcBef>
                <a:spcPct val="0"/>
              </a:spcBef>
              <a:buFontTx/>
              <a:buNone/>
            </a:pPr>
            <a:r>
              <a:rPr lang="en-CA" altLang="en-US" sz="2800" b="1" dirty="0"/>
              <a:t>Bylaw 22.4.3.2 -  Every 3 years</a:t>
            </a:r>
          </a:p>
          <a:p>
            <a:pPr marL="285750" indent="-285750" eaLnBrk="1" hangingPunct="1">
              <a:spcBef>
                <a:spcPct val="0"/>
              </a:spcBef>
            </a:pPr>
            <a:r>
              <a:rPr lang="en-CA" altLang="en-US" sz="2700" dirty="0"/>
              <a:t>By October 1, the AAU Head shall complete a Performance Review every three years for each </a:t>
            </a:r>
            <a:r>
              <a:rPr lang="en-CA" altLang="en-US" sz="2700" b="1" dirty="0"/>
              <a:t>tenured faculty member </a:t>
            </a:r>
            <a:r>
              <a:rPr lang="en-CA" altLang="en-US" sz="2700" dirty="0"/>
              <a:t>of the AAU relating to the criteria for promotion to Professor specified in Bylaw 23. </a:t>
            </a:r>
          </a:p>
          <a:p>
            <a:pPr marL="285750" indent="-285750" eaLnBrk="1" hangingPunct="1">
              <a:spcBef>
                <a:spcPct val="0"/>
              </a:spcBef>
            </a:pPr>
            <a:endParaRPr lang="en-CA" altLang="en-US" sz="2700" dirty="0"/>
          </a:p>
          <a:p>
            <a:pPr eaLnBrk="1" hangingPunct="1">
              <a:spcBef>
                <a:spcPct val="0"/>
              </a:spcBef>
              <a:buNone/>
            </a:pPr>
            <a:r>
              <a:rPr lang="en-US" altLang="en-US" sz="2800" b="1" dirty="0"/>
              <a:t>Bylaw 22.4.3 – Faculty can request one too!</a:t>
            </a:r>
            <a:endParaRPr lang="en-CA" altLang="en-US" sz="2700" b="1" dirty="0"/>
          </a:p>
          <a:p>
            <a:pPr marL="457200" indent="-457200" eaLnBrk="1" hangingPunct="1">
              <a:spcBef>
                <a:spcPct val="0"/>
              </a:spcBef>
            </a:pPr>
            <a:r>
              <a:rPr lang="en-CA" altLang="en-US" sz="2800" dirty="0"/>
              <a:t>By September 15, a tenured faculty member wishing a Performance Review communicates the request to the AAU Head, and the Performance Review is to be completed by October 1. </a:t>
            </a:r>
          </a:p>
          <a:p>
            <a:pPr marL="285750" indent="-285750" eaLnBrk="1" hangingPunct="1">
              <a:spcBef>
                <a:spcPct val="0"/>
              </a:spcBef>
            </a:pPr>
            <a:endParaRPr lang="en-CA" altLang="en-US" sz="2700" dirty="0">
              <a:solidFill>
                <a:srgbClr val="002060"/>
              </a:solidFill>
            </a:endParaRPr>
          </a:p>
          <a:p>
            <a:pPr eaLnBrk="1" hangingPunct="1">
              <a:spcBef>
                <a:spcPct val="0"/>
              </a:spcBef>
              <a:buNone/>
            </a:pPr>
            <a:endParaRPr lang="en-CA" altLang="en-US" sz="2700" dirty="0">
              <a:solidFill>
                <a:srgbClr val="002060"/>
              </a:solidFill>
            </a:endParaRPr>
          </a:p>
          <a:p>
            <a:pPr eaLnBrk="1" hangingPunct="1">
              <a:spcBef>
                <a:spcPct val="0"/>
              </a:spcBef>
              <a:buFontTx/>
              <a:buNone/>
            </a:pPr>
            <a:endParaRPr lang="en-CA" altLang="en-US" sz="1800" dirty="0">
              <a:solidFill>
                <a:srgbClr val="002060"/>
              </a:solidFill>
            </a:endParaRPr>
          </a:p>
          <a:p>
            <a:pPr eaLnBrk="1" hangingPunct="1">
              <a:spcBef>
                <a:spcPct val="0"/>
              </a:spcBef>
              <a:buFontTx/>
              <a:buNone/>
            </a:pPr>
            <a:endParaRPr lang="en-US" altLang="en-US" sz="1800" b="1" dirty="0"/>
          </a:p>
          <a:p>
            <a:pPr eaLnBrk="1" hangingPunct="1">
              <a:spcBef>
                <a:spcPct val="0"/>
              </a:spcBef>
              <a:buFontTx/>
              <a:buNone/>
            </a:pPr>
            <a:endParaRPr lang="en-US" altLang="en-US" sz="1800" b="1" dirty="0"/>
          </a:p>
          <a:p>
            <a:pPr eaLnBrk="1" hangingPunct="1">
              <a:spcBef>
                <a:spcPct val="0"/>
              </a:spcBef>
              <a:buFontTx/>
              <a:buNone/>
            </a:pPr>
            <a:endParaRPr lang="en-US" altLang="en-US" sz="1800" dirty="0"/>
          </a:p>
        </p:txBody>
      </p:sp>
      <p:sp>
        <p:nvSpPr>
          <p:cNvPr id="2" name="Title 1">
            <a:extLst>
              <a:ext uri="{FF2B5EF4-FFF2-40B4-BE49-F238E27FC236}">
                <a16:creationId xmlns:a16="http://schemas.microsoft.com/office/drawing/2014/main" id="{38CFACBF-71A5-3932-6CBF-D3DEF7F89340}"/>
              </a:ext>
            </a:extLst>
          </p:cNvPr>
          <p:cNvSpPr>
            <a:spLocks noGrp="1"/>
          </p:cNvSpPr>
          <p:nvPr>
            <p:ph type="title" idx="4294967295"/>
          </p:nvPr>
        </p:nvSpPr>
        <p:spPr>
          <a:xfrm>
            <a:off x="1524000" y="108383"/>
            <a:ext cx="9144000" cy="1143000"/>
          </a:xfrm>
        </p:spPr>
        <p:txBody>
          <a:bodyPr/>
          <a:lstStyle/>
          <a:p>
            <a:pPr eaLnBrk="1" hangingPunct="1">
              <a:spcBef>
                <a:spcPct val="50000"/>
              </a:spcBef>
            </a:pPr>
            <a:r>
              <a:rPr lang="en-US" altLang="en-US" sz="4000" dirty="0">
                <a:solidFill>
                  <a:srgbClr val="002060"/>
                </a:solidFill>
              </a:rPr>
              <a:t>Performance Reviews – Post-Tenure</a:t>
            </a:r>
          </a:p>
        </p:txBody>
      </p:sp>
    </p:spTree>
    <p:extLst>
      <p:ext uri="{BB962C8B-B14F-4D97-AF65-F5344CB8AC3E}">
        <p14:creationId xmlns:p14="http://schemas.microsoft.com/office/powerpoint/2010/main" val="1672187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04D9733B-A397-104A-BD66-2EF7BD282392}"/>
              </a:ext>
            </a:extLst>
          </p:cNvPr>
          <p:cNvSpPr>
            <a:spLocks noChangeArrowheads="1"/>
          </p:cNvSpPr>
          <p:nvPr/>
        </p:nvSpPr>
        <p:spPr bwMode="auto">
          <a:xfrm>
            <a:off x="1039661" y="1149772"/>
            <a:ext cx="10421654" cy="482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None/>
            </a:pPr>
            <a:r>
              <a:rPr lang="en-US" altLang="en-US" sz="3000" dirty="0"/>
              <a:t>Candidate has full opportunity to:</a:t>
            </a:r>
          </a:p>
          <a:p>
            <a:pPr marL="457200" indent="-457200" eaLnBrk="1" hangingPunct="1">
              <a:spcBef>
                <a:spcPts val="900"/>
              </a:spcBef>
              <a:buFont typeface="Arial" panose="020B0604020202020204" pitchFamily="34" charset="0"/>
              <a:buChar char="•"/>
            </a:pPr>
            <a:r>
              <a:rPr lang="en-US" altLang="en-US" sz="3000" dirty="0"/>
              <a:t>Tell your story: Complete and submit </a:t>
            </a:r>
            <a:r>
              <a:rPr lang="en-US" altLang="en-US" sz="3000" i="1" dirty="0"/>
              <a:t>c.v.,</a:t>
            </a:r>
            <a:r>
              <a:rPr lang="en-US" altLang="en-US" sz="3000" dirty="0"/>
              <a:t> optional self-assessment statement and optional teaching dossier</a:t>
            </a:r>
          </a:p>
          <a:p>
            <a:pPr marL="457200" indent="-457200" eaLnBrk="1" hangingPunct="1">
              <a:spcBef>
                <a:spcPts val="900"/>
              </a:spcBef>
              <a:buFont typeface="Arial" panose="020B0604020202020204" pitchFamily="34" charset="0"/>
              <a:buChar char="•"/>
            </a:pPr>
            <a:r>
              <a:rPr lang="en-US" altLang="en-US" sz="3000" dirty="0"/>
              <a:t>Know the Head’s view of performance in writing and to respond in writing</a:t>
            </a:r>
          </a:p>
          <a:p>
            <a:pPr marL="457200" indent="-457200" eaLnBrk="1" hangingPunct="1">
              <a:spcBef>
                <a:spcPts val="900"/>
              </a:spcBef>
              <a:buFont typeface="Arial" panose="020B0604020202020204" pitchFamily="34" charset="0"/>
              <a:buChar char="•"/>
            </a:pPr>
            <a:r>
              <a:rPr lang="en-US" altLang="en-US" sz="3000" dirty="0"/>
              <a:t>Appear and speak at RTP/RPP meeting</a:t>
            </a:r>
          </a:p>
          <a:p>
            <a:pPr marL="457200" indent="-457200" eaLnBrk="1" hangingPunct="1">
              <a:spcBef>
                <a:spcPts val="900"/>
              </a:spcBef>
              <a:buFont typeface="Arial" panose="020B0604020202020204" pitchFamily="34" charset="0"/>
              <a:buChar char="•"/>
            </a:pPr>
            <a:r>
              <a:rPr lang="en-US" altLang="en-US" sz="3000" dirty="0"/>
              <a:t>View the completed UCAPT documentation (redacted for external reviewers)</a:t>
            </a:r>
          </a:p>
          <a:p>
            <a:pPr marL="457200" indent="-457200" eaLnBrk="1" hangingPunct="1">
              <a:spcBef>
                <a:spcPts val="900"/>
              </a:spcBef>
              <a:buFont typeface="Arial" panose="020B0604020202020204" pitchFamily="34" charset="0"/>
              <a:buChar char="•"/>
            </a:pPr>
            <a:r>
              <a:rPr lang="en-US" altLang="en-US" sz="3000" dirty="0"/>
              <a:t>Respond regarding negative recommendations</a:t>
            </a:r>
          </a:p>
        </p:txBody>
      </p:sp>
      <p:sp>
        <p:nvSpPr>
          <p:cNvPr id="4" name="Title 3">
            <a:extLst>
              <a:ext uri="{FF2B5EF4-FFF2-40B4-BE49-F238E27FC236}">
                <a16:creationId xmlns:a16="http://schemas.microsoft.com/office/drawing/2014/main" id="{AAAFB5F1-1690-5BF5-E14A-F9B657ADDA67}"/>
              </a:ext>
            </a:extLst>
          </p:cNvPr>
          <p:cNvSpPr>
            <a:spLocks noGrp="1"/>
          </p:cNvSpPr>
          <p:nvPr>
            <p:ph type="title"/>
          </p:nvPr>
        </p:nvSpPr>
        <p:spPr>
          <a:xfrm>
            <a:off x="1981200" y="158442"/>
            <a:ext cx="8229600" cy="1143000"/>
          </a:xfrm>
        </p:spPr>
        <p:txBody>
          <a:bodyPr/>
          <a:lstStyle/>
          <a:p>
            <a:r>
              <a:rPr lang="en-US" altLang="en-US" dirty="0">
                <a:solidFill>
                  <a:srgbClr val="002060"/>
                </a:solidFill>
              </a:rPr>
              <a:t>Procedural Fairness</a:t>
            </a:r>
            <a:endParaRPr lang="en-C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38B95474-3EBF-9C47-A591-8C82A4FD25EF}"/>
              </a:ext>
            </a:extLst>
          </p:cNvPr>
          <p:cNvSpPr>
            <a:spLocks noGrp="1" noChangeArrowheads="1"/>
          </p:cNvSpPr>
          <p:nvPr>
            <p:ph type="title" idx="4294967295"/>
          </p:nvPr>
        </p:nvSpPr>
        <p:spPr bwMode="auto">
          <a:xfrm>
            <a:off x="2098545" y="308926"/>
            <a:ext cx="8569455" cy="64633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l" eaLnBrk="1" hangingPunct="1">
              <a:spcBef>
                <a:spcPct val="50000"/>
              </a:spcBef>
              <a:buNone/>
              <a:defRPr/>
            </a:pPr>
            <a:r>
              <a:rPr lang="en-US" altLang="en-US" sz="3600" kern="1200" dirty="0">
                <a:solidFill>
                  <a:srgbClr val="002060"/>
                </a:solidFill>
                <a:cs typeface="+mn-cs"/>
              </a:rPr>
              <a:t>Key Components: Overall Process</a:t>
            </a:r>
            <a:r>
              <a:rPr lang="en-US" altLang="en-US" b="1" kern="1200" dirty="0">
                <a:solidFill>
                  <a:srgbClr val="002060"/>
                </a:solidFill>
                <a:cs typeface="+mn-cs"/>
              </a:rPr>
              <a:t> </a:t>
            </a:r>
            <a:r>
              <a:rPr lang="en-US" altLang="en-US" b="1" kern="1200" dirty="0">
                <a:solidFill>
                  <a:schemeClr val="bg1"/>
                </a:solidFill>
                <a:cs typeface="+mn-cs"/>
              </a:rPr>
              <a:t>3</a:t>
            </a:r>
          </a:p>
        </p:txBody>
      </p:sp>
      <p:sp>
        <p:nvSpPr>
          <p:cNvPr id="27" name="Rounded Rectangle 26" descr="Review Application package and complete UCAPT Evaluation form&#10;">
            <a:extLst>
              <a:ext uri="{FF2B5EF4-FFF2-40B4-BE49-F238E27FC236}">
                <a16:creationId xmlns:a16="http://schemas.microsoft.com/office/drawing/2014/main" id="{5EBA57E0-CE17-F5CD-C279-28766C42D258}"/>
              </a:ext>
            </a:extLst>
          </p:cNvPr>
          <p:cNvSpPr/>
          <p:nvPr/>
        </p:nvSpPr>
        <p:spPr>
          <a:xfrm>
            <a:off x="2470304" y="1114212"/>
            <a:ext cx="2158781" cy="5109749"/>
          </a:xfrm>
          <a:prstGeom prst="roundRect">
            <a:avLst>
              <a:gd name="adj" fmla="val 6760"/>
            </a:avLst>
          </a:prstGeom>
          <a:noFill/>
          <a:ln w="38100">
            <a:solidFill>
              <a:srgbClr val="00B0F0"/>
            </a:solidFill>
            <a:prstDash val="lgDash"/>
            <a:bevel/>
            <a:extLst>
              <a:ext uri="{C807C97D-BFC1-408E-A445-0C87EB9F89A2}">
                <ask:lineSketchStyleProps xmlns:ask="http://schemas.microsoft.com/office/drawing/2018/sketchyshapes" sd="1219033472">
                  <a:custGeom>
                    <a:avLst/>
                    <a:gdLst>
                      <a:gd name="connsiteX0" fmla="*/ 0 w 4128889"/>
                      <a:gd name="connsiteY0" fmla="*/ 422354 h 2534073"/>
                      <a:gd name="connsiteX1" fmla="*/ 422354 w 4128889"/>
                      <a:gd name="connsiteY1" fmla="*/ 0 h 2534073"/>
                      <a:gd name="connsiteX2" fmla="*/ 1035401 w 4128889"/>
                      <a:gd name="connsiteY2" fmla="*/ 0 h 2534073"/>
                      <a:gd name="connsiteX3" fmla="*/ 1549923 w 4128889"/>
                      <a:gd name="connsiteY3" fmla="*/ 0 h 2534073"/>
                      <a:gd name="connsiteX4" fmla="*/ 2031603 w 4128889"/>
                      <a:gd name="connsiteY4" fmla="*/ 0 h 2534073"/>
                      <a:gd name="connsiteX5" fmla="*/ 2611808 w 4128889"/>
                      <a:gd name="connsiteY5" fmla="*/ 0 h 2534073"/>
                      <a:gd name="connsiteX6" fmla="*/ 3126330 w 4128889"/>
                      <a:gd name="connsiteY6" fmla="*/ 0 h 2534073"/>
                      <a:gd name="connsiteX7" fmla="*/ 3706535 w 4128889"/>
                      <a:gd name="connsiteY7" fmla="*/ 0 h 2534073"/>
                      <a:gd name="connsiteX8" fmla="*/ 4128889 w 4128889"/>
                      <a:gd name="connsiteY8" fmla="*/ 422354 h 2534073"/>
                      <a:gd name="connsiteX9" fmla="*/ 4128889 w 4128889"/>
                      <a:gd name="connsiteY9" fmla="*/ 951688 h 2534073"/>
                      <a:gd name="connsiteX10" fmla="*/ 4128889 w 4128889"/>
                      <a:gd name="connsiteY10" fmla="*/ 1514810 h 2534073"/>
                      <a:gd name="connsiteX11" fmla="*/ 4128889 w 4128889"/>
                      <a:gd name="connsiteY11" fmla="*/ 2111719 h 2534073"/>
                      <a:gd name="connsiteX12" fmla="*/ 3706535 w 4128889"/>
                      <a:gd name="connsiteY12" fmla="*/ 2534073 h 2534073"/>
                      <a:gd name="connsiteX13" fmla="*/ 3159172 w 4128889"/>
                      <a:gd name="connsiteY13" fmla="*/ 2534073 h 2534073"/>
                      <a:gd name="connsiteX14" fmla="*/ 2677492 w 4128889"/>
                      <a:gd name="connsiteY14" fmla="*/ 2534073 h 2534073"/>
                      <a:gd name="connsiteX15" fmla="*/ 2130128 w 4128889"/>
                      <a:gd name="connsiteY15" fmla="*/ 2534073 h 2534073"/>
                      <a:gd name="connsiteX16" fmla="*/ 1517081 w 4128889"/>
                      <a:gd name="connsiteY16" fmla="*/ 2534073 h 2534073"/>
                      <a:gd name="connsiteX17" fmla="*/ 969718 w 4128889"/>
                      <a:gd name="connsiteY17" fmla="*/ 2534073 h 2534073"/>
                      <a:gd name="connsiteX18" fmla="*/ 422354 w 4128889"/>
                      <a:gd name="connsiteY18" fmla="*/ 2534073 h 2534073"/>
                      <a:gd name="connsiteX19" fmla="*/ 0 w 4128889"/>
                      <a:gd name="connsiteY19" fmla="*/ 2111719 h 2534073"/>
                      <a:gd name="connsiteX20" fmla="*/ 0 w 4128889"/>
                      <a:gd name="connsiteY20" fmla="*/ 1531704 h 2534073"/>
                      <a:gd name="connsiteX21" fmla="*/ 0 w 4128889"/>
                      <a:gd name="connsiteY21" fmla="*/ 1002369 h 2534073"/>
                      <a:gd name="connsiteX22" fmla="*/ 0 w 4128889"/>
                      <a:gd name="connsiteY22" fmla="*/ 422354 h 253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28889" h="2534073" extrusionOk="0">
                        <a:moveTo>
                          <a:pt x="0" y="422354"/>
                        </a:moveTo>
                        <a:cubicBezTo>
                          <a:pt x="-30107" y="170523"/>
                          <a:pt x="141753" y="17768"/>
                          <a:pt x="422354" y="0"/>
                        </a:cubicBezTo>
                        <a:cubicBezTo>
                          <a:pt x="639841" y="-51019"/>
                          <a:pt x="751431" y="2155"/>
                          <a:pt x="1035401" y="0"/>
                        </a:cubicBezTo>
                        <a:cubicBezTo>
                          <a:pt x="1319371" y="-2155"/>
                          <a:pt x="1312029" y="56081"/>
                          <a:pt x="1549923" y="0"/>
                        </a:cubicBezTo>
                        <a:cubicBezTo>
                          <a:pt x="1787817" y="-56081"/>
                          <a:pt x="1931711" y="22976"/>
                          <a:pt x="2031603" y="0"/>
                        </a:cubicBezTo>
                        <a:cubicBezTo>
                          <a:pt x="2131495" y="-22976"/>
                          <a:pt x="2437136" y="33017"/>
                          <a:pt x="2611808" y="0"/>
                        </a:cubicBezTo>
                        <a:cubicBezTo>
                          <a:pt x="2786480" y="-33017"/>
                          <a:pt x="2878018" y="40683"/>
                          <a:pt x="3126330" y="0"/>
                        </a:cubicBezTo>
                        <a:cubicBezTo>
                          <a:pt x="3374642" y="-40683"/>
                          <a:pt x="3570197" y="68649"/>
                          <a:pt x="3706535" y="0"/>
                        </a:cubicBezTo>
                        <a:cubicBezTo>
                          <a:pt x="3933442" y="-60586"/>
                          <a:pt x="4116735" y="205985"/>
                          <a:pt x="4128889" y="422354"/>
                        </a:cubicBezTo>
                        <a:cubicBezTo>
                          <a:pt x="4153506" y="603048"/>
                          <a:pt x="4066018" y="695501"/>
                          <a:pt x="4128889" y="951688"/>
                        </a:cubicBezTo>
                        <a:cubicBezTo>
                          <a:pt x="4191760" y="1207875"/>
                          <a:pt x="4104537" y="1387254"/>
                          <a:pt x="4128889" y="1514810"/>
                        </a:cubicBezTo>
                        <a:cubicBezTo>
                          <a:pt x="4153241" y="1642366"/>
                          <a:pt x="4085510" y="1949285"/>
                          <a:pt x="4128889" y="2111719"/>
                        </a:cubicBezTo>
                        <a:cubicBezTo>
                          <a:pt x="4170726" y="2303637"/>
                          <a:pt x="3970741" y="2514119"/>
                          <a:pt x="3706535" y="2534073"/>
                        </a:cubicBezTo>
                        <a:cubicBezTo>
                          <a:pt x="3586756" y="2580835"/>
                          <a:pt x="3309433" y="2473053"/>
                          <a:pt x="3159172" y="2534073"/>
                        </a:cubicBezTo>
                        <a:cubicBezTo>
                          <a:pt x="3008911" y="2595093"/>
                          <a:pt x="2859922" y="2524169"/>
                          <a:pt x="2677492" y="2534073"/>
                        </a:cubicBezTo>
                        <a:cubicBezTo>
                          <a:pt x="2495062" y="2543977"/>
                          <a:pt x="2314182" y="2521494"/>
                          <a:pt x="2130128" y="2534073"/>
                        </a:cubicBezTo>
                        <a:cubicBezTo>
                          <a:pt x="1946074" y="2546652"/>
                          <a:pt x="1665010" y="2479553"/>
                          <a:pt x="1517081" y="2534073"/>
                        </a:cubicBezTo>
                        <a:cubicBezTo>
                          <a:pt x="1369152" y="2588593"/>
                          <a:pt x="1114074" y="2479270"/>
                          <a:pt x="969718" y="2534073"/>
                        </a:cubicBezTo>
                        <a:cubicBezTo>
                          <a:pt x="825362" y="2588876"/>
                          <a:pt x="624372" y="2513160"/>
                          <a:pt x="422354" y="2534073"/>
                        </a:cubicBezTo>
                        <a:cubicBezTo>
                          <a:pt x="157815" y="2535361"/>
                          <a:pt x="24890" y="2300110"/>
                          <a:pt x="0" y="2111719"/>
                        </a:cubicBezTo>
                        <a:cubicBezTo>
                          <a:pt x="-49951" y="1936952"/>
                          <a:pt x="29946" y="1672281"/>
                          <a:pt x="0" y="1531704"/>
                        </a:cubicBezTo>
                        <a:cubicBezTo>
                          <a:pt x="-29946" y="1391127"/>
                          <a:pt x="54311" y="1179874"/>
                          <a:pt x="0" y="1002369"/>
                        </a:cubicBezTo>
                        <a:cubicBezTo>
                          <a:pt x="-54311" y="824865"/>
                          <a:pt x="68743" y="572200"/>
                          <a:pt x="0" y="422354"/>
                        </a:cubicBezTo>
                        <a:close/>
                      </a:path>
                    </a:pathLst>
                  </a:custGeom>
                  <ask:type>
                    <ask:lineSketchNon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i="1">
              <a:solidFill>
                <a:srgbClr val="0070C0"/>
              </a:solidFill>
            </a:endParaRPr>
          </a:p>
          <a:p>
            <a:pPr algn="ctr"/>
            <a:endParaRPr lang="en-US" sz="1400" b="1" i="1">
              <a:solidFill>
                <a:srgbClr val="0070C0"/>
              </a:solidFill>
            </a:endParaRPr>
          </a:p>
          <a:p>
            <a:pPr algn="ctr"/>
            <a:endParaRPr lang="en-US" sz="1400" b="1" i="1">
              <a:solidFill>
                <a:srgbClr val="0070C0"/>
              </a:solidFill>
            </a:endParaRPr>
          </a:p>
          <a:p>
            <a:pPr algn="ctr"/>
            <a:endParaRPr lang="en-US" sz="1400" b="1" i="1">
              <a:solidFill>
                <a:srgbClr val="0070C0"/>
              </a:solidFill>
            </a:endParaRPr>
          </a:p>
          <a:p>
            <a:pPr algn="ctr"/>
            <a:endParaRPr lang="en-US" sz="1400" b="1" i="1">
              <a:solidFill>
                <a:srgbClr val="0070C0"/>
              </a:solidFill>
            </a:endParaRPr>
          </a:p>
          <a:p>
            <a:pPr algn="ctr"/>
            <a:endParaRPr lang="en-US" sz="1400" b="1" i="1">
              <a:solidFill>
                <a:srgbClr val="0070C0"/>
              </a:solidFill>
            </a:endParaRPr>
          </a:p>
          <a:p>
            <a:pPr algn="ctr"/>
            <a:endParaRPr lang="en-US" sz="1400" b="1" i="1">
              <a:solidFill>
                <a:srgbClr val="0070C0"/>
              </a:solidFill>
            </a:endParaRPr>
          </a:p>
        </p:txBody>
      </p:sp>
      <p:sp>
        <p:nvSpPr>
          <p:cNvPr id="34" name="TextBox 33">
            <a:extLst>
              <a:ext uri="{FF2B5EF4-FFF2-40B4-BE49-F238E27FC236}">
                <a16:creationId xmlns:a16="http://schemas.microsoft.com/office/drawing/2014/main" id="{2BCC0903-C781-EF08-AC0F-9A63008AFA37}"/>
              </a:ext>
            </a:extLst>
          </p:cNvPr>
          <p:cNvSpPr txBox="1"/>
          <p:nvPr/>
        </p:nvSpPr>
        <p:spPr>
          <a:xfrm>
            <a:off x="2098546" y="912810"/>
            <a:ext cx="2873213" cy="400110"/>
          </a:xfrm>
          <a:prstGeom prst="rect">
            <a:avLst/>
          </a:prstGeom>
          <a:solidFill>
            <a:schemeClr val="bg1"/>
          </a:solidFill>
        </p:spPr>
        <p:txBody>
          <a:bodyPr wrap="square" rtlCol="0">
            <a:spAutoFit/>
          </a:bodyPr>
          <a:lstStyle/>
          <a:p>
            <a:pPr algn="ctr"/>
            <a:r>
              <a:rPr lang="en-US" sz="2000" b="1" i="1">
                <a:solidFill>
                  <a:srgbClr val="0070C0"/>
                </a:solidFill>
              </a:rPr>
              <a:t>AAU RTP/RPP Criteria</a:t>
            </a:r>
          </a:p>
        </p:txBody>
      </p:sp>
      <p:sp>
        <p:nvSpPr>
          <p:cNvPr id="26" name="Right Arrow 32" descr="arrow pointing right">
            <a:extLst>
              <a:ext uri="{FF2B5EF4-FFF2-40B4-BE49-F238E27FC236}">
                <a16:creationId xmlns:a16="http://schemas.microsoft.com/office/drawing/2014/main" id="{17B259D2-8A31-E2CC-5C79-4EA53754E5AE}"/>
              </a:ext>
            </a:extLst>
          </p:cNvPr>
          <p:cNvSpPr/>
          <p:nvPr/>
        </p:nvSpPr>
        <p:spPr>
          <a:xfrm rot="5400000">
            <a:off x="-107818" y="3680671"/>
            <a:ext cx="4518941" cy="231775"/>
          </a:xfrm>
          <a:prstGeom prst="rightArrow">
            <a:avLst/>
          </a:prstGeom>
          <a:solidFill>
            <a:srgbClr val="212FA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AF4BDE79-0D7B-9190-D7BD-708948A015CB}"/>
              </a:ext>
            </a:extLst>
          </p:cNvPr>
          <p:cNvSpPr/>
          <p:nvPr/>
        </p:nvSpPr>
        <p:spPr>
          <a:xfrm>
            <a:off x="2643984" y="1405505"/>
            <a:ext cx="1764772" cy="648072"/>
          </a:xfrm>
          <a:prstGeom prst="roundRect">
            <a:avLst/>
          </a:prstGeom>
          <a:solidFill>
            <a:srgbClr val="DCDCF4"/>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212FAF"/>
                </a:solidFill>
              </a:rPr>
              <a:t>Candidate</a:t>
            </a:r>
          </a:p>
        </p:txBody>
      </p:sp>
      <p:sp>
        <p:nvSpPr>
          <p:cNvPr id="10" name="Rounded Rectangle 2">
            <a:extLst>
              <a:ext uri="{FF2B5EF4-FFF2-40B4-BE49-F238E27FC236}">
                <a16:creationId xmlns:a16="http://schemas.microsoft.com/office/drawing/2014/main" id="{D6E248C3-C9F9-B1E7-87FC-BD773A5410B6}"/>
              </a:ext>
            </a:extLst>
          </p:cNvPr>
          <p:cNvSpPr/>
          <p:nvPr/>
        </p:nvSpPr>
        <p:spPr>
          <a:xfrm>
            <a:off x="2661550" y="2154922"/>
            <a:ext cx="1764772" cy="648072"/>
          </a:xfrm>
          <a:prstGeom prst="roundRect">
            <a:avLst/>
          </a:prstGeom>
          <a:solidFill>
            <a:srgbClr val="DCDCF4"/>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212FAF"/>
                </a:solidFill>
              </a:rPr>
              <a:t>AAU Head</a:t>
            </a:r>
          </a:p>
        </p:txBody>
      </p:sp>
      <p:sp>
        <p:nvSpPr>
          <p:cNvPr id="4" name="Rounded Rectangle 3">
            <a:extLst>
              <a:ext uri="{FF2B5EF4-FFF2-40B4-BE49-F238E27FC236}">
                <a16:creationId xmlns:a16="http://schemas.microsoft.com/office/drawing/2014/main" id="{215D3CB9-A8A1-66DB-AA1E-6D280253D267}"/>
              </a:ext>
            </a:extLst>
          </p:cNvPr>
          <p:cNvSpPr/>
          <p:nvPr/>
        </p:nvSpPr>
        <p:spPr>
          <a:xfrm>
            <a:off x="2629870" y="2902574"/>
            <a:ext cx="1855692" cy="645469"/>
          </a:xfrm>
          <a:prstGeom prst="roundRect">
            <a:avLst/>
          </a:prstGeom>
          <a:solidFill>
            <a:srgbClr val="DCDCF4"/>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212FAF"/>
                </a:solidFill>
              </a:rPr>
              <a:t>AAU RTP/RPP Committee</a:t>
            </a:r>
          </a:p>
        </p:txBody>
      </p:sp>
      <p:sp>
        <p:nvSpPr>
          <p:cNvPr id="35" name="Right Arrow 32" descr="arrow pointing right">
            <a:extLst>
              <a:ext uri="{FF2B5EF4-FFF2-40B4-BE49-F238E27FC236}">
                <a16:creationId xmlns:a16="http://schemas.microsoft.com/office/drawing/2014/main" id="{94AF5DBF-1DD9-E836-5636-0DC7949B38FE}"/>
              </a:ext>
            </a:extLst>
          </p:cNvPr>
          <p:cNvSpPr/>
          <p:nvPr/>
        </p:nvSpPr>
        <p:spPr>
          <a:xfrm>
            <a:off x="4518691" y="3083899"/>
            <a:ext cx="524756" cy="246447"/>
          </a:xfrm>
          <a:prstGeom prst="rightArrow">
            <a:avLst/>
          </a:prstGeom>
          <a:solidFill>
            <a:srgbClr val="212FA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29">
            <a:extLst>
              <a:ext uri="{FF2B5EF4-FFF2-40B4-BE49-F238E27FC236}">
                <a16:creationId xmlns:a16="http://schemas.microsoft.com/office/drawing/2014/main" id="{93574E2B-EBD8-2FDE-034F-945B8F481F39}"/>
              </a:ext>
            </a:extLst>
          </p:cNvPr>
          <p:cNvSpPr/>
          <p:nvPr/>
        </p:nvSpPr>
        <p:spPr>
          <a:xfrm>
            <a:off x="5134328" y="2883207"/>
            <a:ext cx="1899906" cy="611303"/>
          </a:xfrm>
          <a:prstGeom prst="roundRect">
            <a:avLst/>
          </a:prstGeom>
          <a:solidFill>
            <a:schemeClr val="bg1">
              <a:lumMod val="85000"/>
            </a:schemeClr>
          </a:solidFill>
          <a:ln w="2540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i="1">
                <a:solidFill>
                  <a:srgbClr val="002060"/>
                </a:solidFill>
              </a:rPr>
              <a:t>External Reviewers</a:t>
            </a:r>
          </a:p>
        </p:txBody>
      </p:sp>
      <p:sp>
        <p:nvSpPr>
          <p:cNvPr id="9" name="Rounded Rectangle 28">
            <a:extLst>
              <a:ext uri="{FF2B5EF4-FFF2-40B4-BE49-F238E27FC236}">
                <a16:creationId xmlns:a16="http://schemas.microsoft.com/office/drawing/2014/main" id="{74064CF9-79AE-87DF-7253-EAA13DE714EB}"/>
              </a:ext>
            </a:extLst>
          </p:cNvPr>
          <p:cNvSpPr/>
          <p:nvPr/>
        </p:nvSpPr>
        <p:spPr>
          <a:xfrm>
            <a:off x="7200593" y="2909735"/>
            <a:ext cx="3277215" cy="584775"/>
          </a:xfrm>
          <a:prstGeom prst="roundRect">
            <a:avLst/>
          </a:prstGeom>
          <a:noFill/>
          <a:ln w="2540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solidFill>
                  <a:srgbClr val="002060"/>
                </a:solidFill>
              </a:rPr>
              <a:t>Review Application package and complete UCAPT Evaluation Form</a:t>
            </a:r>
          </a:p>
        </p:txBody>
      </p:sp>
    </p:spTree>
    <p:extLst>
      <p:ext uri="{BB962C8B-B14F-4D97-AF65-F5344CB8AC3E}">
        <p14:creationId xmlns:p14="http://schemas.microsoft.com/office/powerpoint/2010/main" val="1411147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F9F96-6AB9-CD3E-B4C6-27BE96F98EBB}"/>
              </a:ext>
            </a:extLst>
          </p:cNvPr>
          <p:cNvSpPr>
            <a:spLocks noGrp="1"/>
          </p:cNvSpPr>
          <p:nvPr>
            <p:ph type="title"/>
          </p:nvPr>
        </p:nvSpPr>
        <p:spPr>
          <a:xfrm>
            <a:off x="1981200" y="579438"/>
            <a:ext cx="8229600" cy="1143000"/>
          </a:xfrm>
        </p:spPr>
        <p:txBody>
          <a:bodyPr/>
          <a:lstStyle/>
          <a:p>
            <a:r>
              <a:rPr lang="en-US" sz="4000" dirty="0">
                <a:solidFill>
                  <a:srgbClr val="002060"/>
                </a:solidFill>
                <a:latin typeface="Arial" charset="0"/>
                <a:ea typeface="Arial" charset="0"/>
                <a:cs typeface="Arial" charset="0"/>
              </a:rPr>
              <a:t>RTP/RPP Committee [Bylaw 22.3]</a:t>
            </a:r>
            <a:br>
              <a:rPr lang="en-US" sz="4000" dirty="0">
                <a:solidFill>
                  <a:srgbClr val="002060"/>
                </a:solidFill>
                <a:latin typeface="Arial" charset="0"/>
                <a:ea typeface="Arial" charset="0"/>
                <a:cs typeface="Arial" charset="0"/>
              </a:rPr>
            </a:br>
            <a:r>
              <a:rPr lang="en-US" sz="3600" dirty="0">
                <a:solidFill>
                  <a:schemeClr val="accent6">
                    <a:lumMod val="75000"/>
                  </a:schemeClr>
                </a:solidFill>
                <a:latin typeface="Arial" charset="0"/>
                <a:ea typeface="Arial" charset="0"/>
                <a:cs typeface="Arial" charset="0"/>
              </a:rPr>
              <a:t>Non-departmentalized Faculty </a:t>
            </a:r>
            <a:br>
              <a:rPr lang="en-US" dirty="0">
                <a:solidFill>
                  <a:srgbClr val="002060"/>
                </a:solidFill>
                <a:latin typeface="Arial" charset="0"/>
                <a:ea typeface="Arial" charset="0"/>
                <a:cs typeface="Arial" charset="0"/>
              </a:rPr>
            </a:br>
            <a:endParaRPr lang="en-CA" dirty="0"/>
          </a:p>
        </p:txBody>
      </p:sp>
      <p:sp>
        <p:nvSpPr>
          <p:cNvPr id="3" name="Rectangle 2">
            <a:extLst>
              <a:ext uri="{FF2B5EF4-FFF2-40B4-BE49-F238E27FC236}">
                <a16:creationId xmlns:a16="http://schemas.microsoft.com/office/drawing/2014/main" id="{09BCA204-37DA-45A8-9C03-5E5AEFF233E5}"/>
              </a:ext>
            </a:extLst>
          </p:cNvPr>
          <p:cNvSpPr/>
          <p:nvPr/>
        </p:nvSpPr>
        <p:spPr>
          <a:xfrm>
            <a:off x="1002083" y="1741300"/>
            <a:ext cx="10409128" cy="4801314"/>
          </a:xfrm>
          <a:prstGeom prst="rect">
            <a:avLst/>
          </a:prstGeom>
        </p:spPr>
        <p:txBody>
          <a:bodyPr wrap="square">
            <a:spAutoFit/>
          </a:bodyPr>
          <a:lstStyle/>
          <a:p>
            <a:pPr eaLnBrk="1" hangingPunct="1">
              <a:defRPr/>
            </a:pPr>
            <a:endParaRPr lang="en-US" dirty="0">
              <a:latin typeface="Arial" charset="0"/>
              <a:ea typeface="Arial" charset="0"/>
              <a:cs typeface="Arial" charset="0"/>
            </a:endParaRPr>
          </a:p>
          <a:p>
            <a:pPr marL="914400" lvl="1" indent="-457200" eaLnBrk="1" hangingPunct="1">
              <a:buFont typeface="Arial" panose="020B0604020202020204" pitchFamily="34" charset="0"/>
              <a:buChar char="•"/>
              <a:defRPr/>
            </a:pPr>
            <a:r>
              <a:rPr lang="en-US" sz="3200" dirty="0">
                <a:latin typeface="Arial" charset="0"/>
                <a:ea typeface="Arial" charset="0"/>
                <a:cs typeface="Arial" charset="0"/>
              </a:rPr>
              <a:t>Dean [Chair of RTP/RPP Committee]</a:t>
            </a:r>
          </a:p>
          <a:p>
            <a:pPr marL="914400" lvl="1" indent="-457200" eaLnBrk="1" hangingPunct="1">
              <a:buFont typeface="Arial" panose="020B0604020202020204" pitchFamily="34" charset="0"/>
              <a:buChar char="•"/>
              <a:defRPr/>
            </a:pPr>
            <a:r>
              <a:rPr lang="en-US" sz="3200" dirty="0">
                <a:latin typeface="Arial" charset="0"/>
                <a:ea typeface="Arial" charset="0"/>
                <a:cs typeface="Arial" charset="0"/>
              </a:rPr>
              <a:t>3 to 5 regular faculty elected by regular faculty members at AAU council – majority must be tenured</a:t>
            </a:r>
          </a:p>
          <a:p>
            <a:pPr marL="914400" lvl="1" indent="-457200" eaLnBrk="1" hangingPunct="1">
              <a:buFont typeface="Arial" panose="020B0604020202020204" pitchFamily="34" charset="0"/>
              <a:buChar char="•"/>
              <a:defRPr/>
            </a:pPr>
            <a:r>
              <a:rPr lang="en-US" sz="3200" dirty="0">
                <a:latin typeface="Arial" charset="0"/>
                <a:ea typeface="Arial" charset="0"/>
                <a:cs typeface="Arial" charset="0"/>
              </a:rPr>
              <a:t>One student (see Bylaw 22.3.1.5) </a:t>
            </a:r>
          </a:p>
          <a:p>
            <a:pPr marL="914400" lvl="1" indent="-457200" eaLnBrk="1" hangingPunct="1">
              <a:buFont typeface="Arial" panose="020B0604020202020204" pitchFamily="34" charset="0"/>
              <a:buChar char="•"/>
              <a:defRPr/>
            </a:pPr>
            <a:r>
              <a:rPr lang="en-US" sz="3200" dirty="0">
                <a:latin typeface="Arial" charset="0"/>
                <a:ea typeface="Arial" charset="0"/>
                <a:cs typeface="Arial" charset="0"/>
              </a:rPr>
              <a:t>Equity Assessor [non-voting]</a:t>
            </a:r>
          </a:p>
          <a:p>
            <a:pPr marL="914400" lvl="1" indent="-457200" eaLnBrk="1" hangingPunct="1">
              <a:buFont typeface="Arial" panose="020B0604020202020204" pitchFamily="34" charset="0"/>
              <a:buChar char="•"/>
              <a:defRPr/>
            </a:pPr>
            <a:r>
              <a:rPr lang="en-US" sz="3200" dirty="0">
                <a:latin typeface="Arial" charset="0"/>
                <a:ea typeface="Arial" charset="0"/>
                <a:cs typeface="Arial" charset="0"/>
              </a:rPr>
              <a:t>Two different genders to be represented from members, one must be female, excluding student</a:t>
            </a:r>
          </a:p>
          <a:p>
            <a:pPr marL="742950" lvl="1" indent="-285750" eaLnBrk="1" hangingPunct="1">
              <a:buFont typeface="Wingdings" panose="05000000000000000000" pitchFamily="2" charset="2"/>
              <a:buChar char="§"/>
              <a:defRPr/>
            </a:pPr>
            <a:endParaRPr lang="en-US" sz="3200" dirty="0">
              <a:solidFill>
                <a:srgbClr val="002060"/>
              </a:solidFill>
              <a:latin typeface="Arial" charset="0"/>
              <a:ea typeface="Arial" charset="0"/>
              <a:cs typeface="Arial" charset="0"/>
            </a:endParaRPr>
          </a:p>
        </p:txBody>
      </p:sp>
    </p:spTree>
    <p:extLst>
      <p:ext uri="{BB962C8B-B14F-4D97-AF65-F5344CB8AC3E}">
        <p14:creationId xmlns:p14="http://schemas.microsoft.com/office/powerpoint/2010/main" val="1397606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BCA204-37DA-45A8-9C03-5E5AEFF233E5}"/>
              </a:ext>
            </a:extLst>
          </p:cNvPr>
          <p:cNvSpPr/>
          <p:nvPr/>
        </p:nvSpPr>
        <p:spPr>
          <a:xfrm>
            <a:off x="977030" y="1340149"/>
            <a:ext cx="10622071" cy="4801314"/>
          </a:xfrm>
          <a:prstGeom prst="rect">
            <a:avLst/>
          </a:prstGeom>
        </p:spPr>
        <p:txBody>
          <a:bodyPr wrap="square" lIns="91440" tIns="45720" rIns="91440" bIns="45720" anchor="t">
            <a:spAutoFit/>
          </a:bodyPr>
          <a:lstStyle/>
          <a:p>
            <a:pPr eaLnBrk="1" hangingPunct="1">
              <a:defRPr/>
            </a:pPr>
            <a:endParaRPr lang="en-US" dirty="0">
              <a:latin typeface="Arial" charset="0"/>
              <a:ea typeface="Arial" charset="0"/>
              <a:cs typeface="Arial" charset="0"/>
            </a:endParaRPr>
          </a:p>
          <a:p>
            <a:pPr marL="914400" lvl="1" indent="-457200" eaLnBrk="1" hangingPunct="1">
              <a:buFont typeface="Arial" panose="020B0604020202020204" pitchFamily="34" charset="0"/>
              <a:buChar char="•"/>
              <a:defRPr/>
            </a:pPr>
            <a:r>
              <a:rPr lang="en-US" sz="3200" b="1" dirty="0">
                <a:solidFill>
                  <a:srgbClr val="C00000"/>
                </a:solidFill>
                <a:latin typeface="Arial"/>
                <a:ea typeface="Arial" charset="0"/>
                <a:cs typeface="Arial"/>
              </a:rPr>
              <a:t>Dean (or delegate) of faculty [non-voting]</a:t>
            </a:r>
          </a:p>
          <a:p>
            <a:pPr marL="914400" lvl="1" indent="-457200" eaLnBrk="1" hangingPunct="1">
              <a:buFont typeface="Arial" panose="020B0604020202020204" pitchFamily="34" charset="0"/>
              <a:buChar char="•"/>
              <a:defRPr/>
            </a:pPr>
            <a:r>
              <a:rPr lang="en-US" sz="3200" b="1" dirty="0">
                <a:solidFill>
                  <a:srgbClr val="C00000"/>
                </a:solidFill>
                <a:latin typeface="Arial"/>
                <a:ea typeface="Arial" charset="0"/>
                <a:cs typeface="Arial"/>
              </a:rPr>
              <a:t>AAU Head, [chair of RTP/RPP committee]</a:t>
            </a:r>
          </a:p>
          <a:p>
            <a:pPr marL="914400" lvl="1" indent="-457200" eaLnBrk="1" hangingPunct="1">
              <a:buFont typeface="Arial" panose="020B0604020202020204" pitchFamily="34" charset="0"/>
              <a:buChar char="•"/>
              <a:defRPr/>
            </a:pPr>
            <a:r>
              <a:rPr lang="en-US" sz="3200" dirty="0">
                <a:latin typeface="Arial"/>
                <a:ea typeface="Arial" charset="0"/>
                <a:cs typeface="Arial"/>
              </a:rPr>
              <a:t>3 to 5 regular faculty elected by regular faculty members at AAU council – majority must be tenured</a:t>
            </a:r>
          </a:p>
          <a:p>
            <a:pPr marL="914400" lvl="1" indent="-457200" eaLnBrk="1" hangingPunct="1">
              <a:buFont typeface="Arial" panose="020B0604020202020204" pitchFamily="34" charset="0"/>
              <a:buChar char="•"/>
              <a:defRPr/>
            </a:pPr>
            <a:r>
              <a:rPr lang="en-US" sz="3200" dirty="0">
                <a:latin typeface="Arial"/>
                <a:ea typeface="Arial" charset="0"/>
                <a:cs typeface="Arial"/>
              </a:rPr>
              <a:t>One student (see Bylaw 22.3.1.5) </a:t>
            </a:r>
            <a:endParaRPr lang="en-US" sz="3200" dirty="0">
              <a:latin typeface="Arial" charset="0"/>
              <a:ea typeface="Arial" charset="0"/>
              <a:cs typeface="Arial" charset="0"/>
            </a:endParaRPr>
          </a:p>
          <a:p>
            <a:pPr marL="914400" lvl="1" indent="-457200" eaLnBrk="1" hangingPunct="1">
              <a:buFont typeface="Arial" panose="020B0604020202020204" pitchFamily="34" charset="0"/>
              <a:buChar char="•"/>
              <a:defRPr/>
            </a:pPr>
            <a:r>
              <a:rPr lang="en-US" sz="3200" dirty="0">
                <a:latin typeface="Arial"/>
                <a:ea typeface="Arial" charset="0"/>
                <a:cs typeface="Arial"/>
              </a:rPr>
              <a:t>Equity Assessor [non-voting]</a:t>
            </a:r>
          </a:p>
          <a:p>
            <a:pPr marL="914400" lvl="1" indent="-457200" eaLnBrk="1" hangingPunct="1">
              <a:buFont typeface="Arial" panose="020B0604020202020204" pitchFamily="34" charset="0"/>
              <a:buChar char="•"/>
              <a:defRPr/>
            </a:pPr>
            <a:r>
              <a:rPr lang="en-US" sz="3200" dirty="0">
                <a:latin typeface="Arial"/>
                <a:ea typeface="Arial" charset="0"/>
                <a:cs typeface="Arial"/>
              </a:rPr>
              <a:t>Two different genders to be represented from members, one must be female, excluding student</a:t>
            </a:r>
          </a:p>
          <a:p>
            <a:pPr marL="742950" lvl="1" indent="-285750" eaLnBrk="1" hangingPunct="1">
              <a:buFont typeface="Wingdings" panose="05000000000000000000" pitchFamily="2" charset="2"/>
              <a:buChar char="§"/>
              <a:defRPr/>
            </a:pPr>
            <a:endParaRPr lang="en-US" sz="3200" dirty="0">
              <a:solidFill>
                <a:srgbClr val="002060"/>
              </a:solidFill>
              <a:latin typeface="Arial" charset="0"/>
              <a:ea typeface="Arial" charset="0"/>
              <a:cs typeface="Arial" charset="0"/>
            </a:endParaRPr>
          </a:p>
        </p:txBody>
      </p:sp>
      <p:sp>
        <p:nvSpPr>
          <p:cNvPr id="2" name="Title 1">
            <a:extLst>
              <a:ext uri="{FF2B5EF4-FFF2-40B4-BE49-F238E27FC236}">
                <a16:creationId xmlns:a16="http://schemas.microsoft.com/office/drawing/2014/main" id="{9220975E-C0BC-F1A4-EDC5-D02BDC8709FE}"/>
              </a:ext>
            </a:extLst>
          </p:cNvPr>
          <p:cNvSpPr>
            <a:spLocks noGrp="1"/>
          </p:cNvSpPr>
          <p:nvPr>
            <p:ph type="title"/>
          </p:nvPr>
        </p:nvSpPr>
        <p:spPr>
          <a:xfrm>
            <a:off x="1981198" y="579695"/>
            <a:ext cx="8229600" cy="1143000"/>
          </a:xfrm>
        </p:spPr>
        <p:txBody>
          <a:bodyPr/>
          <a:lstStyle/>
          <a:p>
            <a:r>
              <a:rPr lang="en-US" sz="4000" dirty="0">
                <a:solidFill>
                  <a:srgbClr val="002060"/>
                </a:solidFill>
                <a:ea typeface="Arial" charset="0"/>
                <a:cs typeface="Arial"/>
              </a:rPr>
              <a:t>Departmentalized Faculty  </a:t>
            </a:r>
            <a:br>
              <a:rPr lang="en-US" dirty="0">
                <a:solidFill>
                  <a:srgbClr val="002060"/>
                </a:solidFill>
                <a:ea typeface="Arial" charset="0"/>
                <a:cs typeface="Arial"/>
              </a:rPr>
            </a:br>
            <a:r>
              <a:rPr lang="en-US" dirty="0">
                <a:solidFill>
                  <a:srgbClr val="002060"/>
                </a:solidFill>
                <a:ea typeface="Arial" charset="0"/>
                <a:cs typeface="Arial"/>
              </a:rPr>
              <a:t>…</a:t>
            </a:r>
            <a:r>
              <a:rPr lang="en-US" sz="4000" dirty="0">
                <a:solidFill>
                  <a:srgbClr val="002060"/>
                </a:solidFill>
                <a:ea typeface="Arial" charset="0"/>
                <a:cs typeface="Arial"/>
              </a:rPr>
              <a:t>as above except:</a:t>
            </a:r>
            <a:br>
              <a:rPr lang="en-US" sz="4000" b="1" dirty="0">
                <a:solidFill>
                  <a:srgbClr val="002060"/>
                </a:solidFill>
                <a:ea typeface="Arial" charset="0"/>
                <a:cs typeface="Arial"/>
              </a:rPr>
            </a:br>
            <a:endParaRPr lang="en-CA" dirty="0"/>
          </a:p>
        </p:txBody>
      </p:sp>
    </p:spTree>
    <p:extLst>
      <p:ext uri="{BB962C8B-B14F-4D97-AF65-F5344CB8AC3E}">
        <p14:creationId xmlns:p14="http://schemas.microsoft.com/office/powerpoint/2010/main" val="185867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BC759-75E4-2954-5ED4-23C39961A2D2}"/>
              </a:ext>
            </a:extLst>
          </p:cNvPr>
          <p:cNvSpPr>
            <a:spLocks noGrp="1"/>
          </p:cNvSpPr>
          <p:nvPr>
            <p:ph type="title"/>
          </p:nvPr>
        </p:nvSpPr>
        <p:spPr/>
        <p:txBody>
          <a:bodyPr/>
          <a:lstStyle/>
          <a:p>
            <a:r>
              <a:rPr lang="en-US" sz="4000" dirty="0">
                <a:solidFill>
                  <a:schemeClr val="accent6">
                    <a:lumMod val="75000"/>
                  </a:schemeClr>
                </a:solidFill>
              </a:rPr>
              <a:t>Tenure/Permanence Timeline</a:t>
            </a:r>
            <a:endParaRPr lang="en-CA" sz="4000" dirty="0">
              <a:solidFill>
                <a:schemeClr val="accent6">
                  <a:lumMod val="75000"/>
                </a:schemeClr>
              </a:solidFill>
            </a:endParaRPr>
          </a:p>
        </p:txBody>
      </p:sp>
      <p:sp>
        <p:nvSpPr>
          <p:cNvPr id="4" name="Right Arrow 35" descr="arrow pointing to the right">
            <a:extLst>
              <a:ext uri="{FF2B5EF4-FFF2-40B4-BE49-F238E27FC236}">
                <a16:creationId xmlns:a16="http://schemas.microsoft.com/office/drawing/2014/main" id="{C0E61037-485E-0799-434A-CE0114E7FBC6}"/>
              </a:ext>
            </a:extLst>
          </p:cNvPr>
          <p:cNvSpPr/>
          <p:nvPr/>
        </p:nvSpPr>
        <p:spPr>
          <a:xfrm rot="5400000">
            <a:off x="-676994" y="3453360"/>
            <a:ext cx="4717950" cy="392506"/>
          </a:xfrm>
          <a:prstGeom prst="rightArrow">
            <a:avLst/>
          </a:prstGeom>
          <a:solidFill>
            <a:srgbClr val="212FA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596E9E6-6A3F-53AD-6CA7-4FBEE44652F6}"/>
              </a:ext>
            </a:extLst>
          </p:cNvPr>
          <p:cNvSpPr>
            <a:spLocks noGrp="1"/>
          </p:cNvSpPr>
          <p:nvPr>
            <p:ph idx="1"/>
          </p:nvPr>
        </p:nvSpPr>
        <p:spPr>
          <a:xfrm>
            <a:off x="2513234" y="1325042"/>
            <a:ext cx="7903246" cy="4525963"/>
          </a:xfrm>
        </p:spPr>
        <p:txBody>
          <a:bodyPr/>
          <a:lstStyle/>
          <a:p>
            <a:r>
              <a:rPr lang="en-US" b="1" dirty="0"/>
              <a:t>1st full-year</a:t>
            </a:r>
          </a:p>
          <a:p>
            <a:pPr lvl="1"/>
            <a:r>
              <a:rPr lang="en-US" dirty="0"/>
              <a:t>1</a:t>
            </a:r>
            <a:r>
              <a:rPr lang="en-US" baseline="30000" dirty="0"/>
              <a:t>st</a:t>
            </a:r>
            <a:r>
              <a:rPr lang="en-US" dirty="0"/>
              <a:t> Performance Review</a:t>
            </a:r>
          </a:p>
          <a:p>
            <a:r>
              <a:rPr lang="en-US" b="1" dirty="0"/>
              <a:t>Contract Renewal </a:t>
            </a:r>
            <a:r>
              <a:rPr lang="en-US" dirty="0"/>
              <a:t>(usually 3 years)</a:t>
            </a:r>
          </a:p>
          <a:p>
            <a:pPr lvl="1"/>
            <a:r>
              <a:rPr lang="en-US" dirty="0"/>
              <a:t>2</a:t>
            </a:r>
            <a:r>
              <a:rPr lang="en-US" baseline="30000" dirty="0"/>
              <a:t>nd</a:t>
            </a:r>
            <a:r>
              <a:rPr lang="en-US" dirty="0"/>
              <a:t> Performance Review</a:t>
            </a:r>
          </a:p>
          <a:p>
            <a:pPr lvl="1"/>
            <a:r>
              <a:rPr lang="en-US" dirty="0"/>
              <a:t>RTP/RPP Committee Meeting</a:t>
            </a:r>
            <a:r>
              <a:rPr lang="en-CA" dirty="0"/>
              <a:t> &amp; UCAPT</a:t>
            </a:r>
          </a:p>
          <a:p>
            <a:r>
              <a:rPr lang="en-CA" b="1" dirty="0"/>
              <a:t>Tenure/Permanence </a:t>
            </a:r>
            <a:r>
              <a:rPr lang="en-CA" dirty="0"/>
              <a:t>(usually 5-6 years)</a:t>
            </a:r>
          </a:p>
          <a:p>
            <a:pPr lvl="1"/>
            <a:r>
              <a:rPr lang="en-CA" dirty="0"/>
              <a:t>3</a:t>
            </a:r>
            <a:r>
              <a:rPr lang="en-CA" baseline="30000" dirty="0"/>
              <a:t>rd</a:t>
            </a:r>
            <a:r>
              <a:rPr lang="en-CA" dirty="0"/>
              <a:t> Performance Review</a:t>
            </a:r>
          </a:p>
          <a:p>
            <a:pPr lvl="1"/>
            <a:r>
              <a:rPr lang="en-CA" dirty="0"/>
              <a:t>External Reviews</a:t>
            </a:r>
          </a:p>
          <a:p>
            <a:pPr lvl="1"/>
            <a:r>
              <a:rPr lang="en-CA" dirty="0"/>
              <a:t>RTP/RPP Committee Meeting &amp; UCAPT</a:t>
            </a:r>
            <a:endParaRPr lang="en-US" dirty="0"/>
          </a:p>
        </p:txBody>
      </p:sp>
    </p:spTree>
    <p:extLst>
      <p:ext uri="{BB962C8B-B14F-4D97-AF65-F5344CB8AC3E}">
        <p14:creationId xmlns:p14="http://schemas.microsoft.com/office/powerpoint/2010/main" val="205303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7F5B68-3A2A-4DED-AC43-1025AC31EB94}"/>
              </a:ext>
            </a:extLst>
          </p:cNvPr>
          <p:cNvSpPr/>
          <p:nvPr/>
        </p:nvSpPr>
        <p:spPr>
          <a:xfrm>
            <a:off x="951977" y="1229578"/>
            <a:ext cx="10571967" cy="5447645"/>
          </a:xfrm>
          <a:prstGeom prst="rect">
            <a:avLst/>
          </a:prstGeom>
        </p:spPr>
        <p:txBody>
          <a:bodyPr wrap="square" lIns="91440" tIns="45720" rIns="91440" bIns="45720" anchor="t">
            <a:spAutoFit/>
          </a:bodyPr>
          <a:lstStyle/>
          <a:p>
            <a:pPr eaLnBrk="1" hangingPunct="1">
              <a:defRPr/>
            </a:pPr>
            <a:endParaRPr lang="en-CA" sz="1200" b="1" dirty="0">
              <a:solidFill>
                <a:srgbClr val="002060"/>
              </a:solidFill>
            </a:endParaRPr>
          </a:p>
          <a:p>
            <a:pPr marL="285750" indent="-285750" eaLnBrk="1" hangingPunct="1">
              <a:buFont typeface="Wingdings" panose="05000000000000000000" pitchFamily="2" charset="2"/>
              <a:buChar char="§"/>
              <a:defRPr/>
            </a:pPr>
            <a:r>
              <a:rPr lang="en-CA" sz="3200" dirty="0"/>
              <a:t>Quorum is one less than the </a:t>
            </a:r>
            <a:r>
              <a:rPr lang="en-CA" sz="3200" b="1" dirty="0"/>
              <a:t>full voting </a:t>
            </a:r>
            <a:r>
              <a:rPr lang="en-CA" sz="3200" dirty="0"/>
              <a:t>membership</a:t>
            </a:r>
            <a:r>
              <a:rPr lang="en-CA" sz="3200" b="1" dirty="0"/>
              <a:t> </a:t>
            </a:r>
            <a:r>
              <a:rPr lang="en-CA" sz="3200" dirty="0"/>
              <a:t>of the AAU RTP/RPP Committee (Bylaw 22.6.1). </a:t>
            </a:r>
          </a:p>
          <a:p>
            <a:pPr eaLnBrk="1" hangingPunct="1">
              <a:defRPr/>
            </a:pPr>
            <a:endParaRPr lang="en-CA" sz="3200" dirty="0"/>
          </a:p>
          <a:p>
            <a:pPr marL="285750" indent="-285750" eaLnBrk="1" hangingPunct="1">
              <a:buFont typeface="Wingdings" panose="05000000000000000000" pitchFamily="2" charset="2"/>
              <a:buChar char="§"/>
              <a:defRPr/>
            </a:pPr>
            <a:r>
              <a:rPr lang="en-CA" sz="3200" dirty="0"/>
              <a:t>A student must be on the committee, but could be the one not be present, and you can still hold a meeting.</a:t>
            </a:r>
          </a:p>
          <a:p>
            <a:pPr eaLnBrk="1" hangingPunct="1">
              <a:defRPr/>
            </a:pPr>
            <a:r>
              <a:rPr lang="en-CA" sz="3200" dirty="0"/>
              <a:t> </a:t>
            </a:r>
          </a:p>
          <a:p>
            <a:pPr eaLnBrk="1" hangingPunct="1">
              <a:defRPr/>
            </a:pPr>
            <a:r>
              <a:rPr lang="en-CA" sz="3200" dirty="0"/>
              <a:t>… however, meetings should not be scheduled so that they preclude certain members from being able to regularly attend. </a:t>
            </a:r>
          </a:p>
          <a:p>
            <a:pPr eaLnBrk="1" hangingPunct="1">
              <a:defRPr/>
            </a:pPr>
            <a:endParaRPr lang="en-CA" sz="2400" dirty="0">
              <a:solidFill>
                <a:srgbClr val="002060"/>
              </a:solidFill>
            </a:endParaRPr>
          </a:p>
          <a:p>
            <a:pPr eaLnBrk="1" hangingPunct="1">
              <a:defRPr/>
            </a:pPr>
            <a:endParaRPr lang="en-CA" sz="2400" dirty="0">
              <a:solidFill>
                <a:srgbClr val="002060"/>
              </a:solidFill>
            </a:endParaRPr>
          </a:p>
        </p:txBody>
      </p:sp>
      <p:sp>
        <p:nvSpPr>
          <p:cNvPr id="3" name="Title 2">
            <a:extLst>
              <a:ext uri="{FF2B5EF4-FFF2-40B4-BE49-F238E27FC236}">
                <a16:creationId xmlns:a16="http://schemas.microsoft.com/office/drawing/2014/main" id="{864F2470-5AB5-1046-1A37-CB2CD123DAF7}"/>
              </a:ext>
            </a:extLst>
          </p:cNvPr>
          <p:cNvSpPr>
            <a:spLocks noGrp="1"/>
          </p:cNvSpPr>
          <p:nvPr>
            <p:ph type="title"/>
          </p:nvPr>
        </p:nvSpPr>
        <p:spPr>
          <a:xfrm>
            <a:off x="1981200" y="528638"/>
            <a:ext cx="8229600" cy="1143000"/>
          </a:xfrm>
        </p:spPr>
        <p:txBody>
          <a:bodyPr/>
          <a:lstStyle/>
          <a:p>
            <a:r>
              <a:rPr lang="en-US" dirty="0">
                <a:solidFill>
                  <a:srgbClr val="002060"/>
                </a:solidFill>
              </a:rPr>
              <a:t>Quorum for RTP/RPP Committee</a:t>
            </a:r>
            <a:br>
              <a:rPr lang="en-US" dirty="0">
                <a:solidFill>
                  <a:srgbClr val="002060"/>
                </a:solidFill>
              </a:rPr>
            </a:br>
            <a:endParaRPr lang="en-CA" dirty="0"/>
          </a:p>
        </p:txBody>
      </p:sp>
    </p:spTree>
    <p:extLst>
      <p:ext uri="{BB962C8B-B14F-4D97-AF65-F5344CB8AC3E}">
        <p14:creationId xmlns:p14="http://schemas.microsoft.com/office/powerpoint/2010/main" val="2205268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F4C6-60E5-A559-62C9-15DB17A03B62}"/>
              </a:ext>
            </a:extLst>
          </p:cNvPr>
          <p:cNvSpPr>
            <a:spLocks noGrp="1"/>
          </p:cNvSpPr>
          <p:nvPr>
            <p:ph type="title"/>
          </p:nvPr>
        </p:nvSpPr>
        <p:spPr/>
        <p:txBody>
          <a:bodyPr/>
          <a:lstStyle/>
          <a:p>
            <a:r>
              <a:rPr lang="en-CA" sz="4300">
                <a:solidFill>
                  <a:srgbClr val="002060"/>
                </a:solidFill>
              </a:rPr>
              <a:t>Selecting External Reviewers</a:t>
            </a:r>
            <a:endParaRPr lang="en-US" sz="4300">
              <a:solidFill>
                <a:srgbClr val="002060"/>
              </a:solidFill>
            </a:endParaRPr>
          </a:p>
        </p:txBody>
      </p:sp>
      <p:sp>
        <p:nvSpPr>
          <p:cNvPr id="3" name="Content Placeholder 2">
            <a:extLst>
              <a:ext uri="{FF2B5EF4-FFF2-40B4-BE49-F238E27FC236}">
                <a16:creationId xmlns:a16="http://schemas.microsoft.com/office/drawing/2014/main" id="{11793FBB-540C-4E78-A7FD-D5D1E2018147}"/>
              </a:ext>
            </a:extLst>
          </p:cNvPr>
          <p:cNvSpPr>
            <a:spLocks noGrp="1"/>
          </p:cNvSpPr>
          <p:nvPr>
            <p:ph idx="1"/>
          </p:nvPr>
        </p:nvSpPr>
        <p:spPr/>
        <p:txBody>
          <a:bodyPr/>
          <a:lstStyle/>
          <a:p>
            <a:r>
              <a:rPr lang="en-CA" dirty="0"/>
              <a:t>Options identified by the Candidate</a:t>
            </a:r>
          </a:p>
          <a:p>
            <a:r>
              <a:rPr lang="en-CA" dirty="0"/>
              <a:t>Options identified by RTP/RPP Committee</a:t>
            </a:r>
          </a:p>
          <a:p>
            <a:r>
              <a:rPr lang="en-CA" dirty="0"/>
              <a:t>Include bio for each suggestion to help</a:t>
            </a:r>
          </a:p>
          <a:p>
            <a:r>
              <a:rPr lang="en-CA" dirty="0"/>
              <a:t>Select 3 Externals to provide peer review: select 1 from each list, last can be from either</a:t>
            </a:r>
          </a:p>
          <a:p>
            <a:r>
              <a:rPr lang="en-CA" dirty="0"/>
              <a:t>Avoid </a:t>
            </a:r>
            <a:r>
              <a:rPr lang="en-CA" dirty="0">
                <a:hlinkClick r:id="rId2"/>
              </a:rPr>
              <a:t>Conflict of Interest </a:t>
            </a:r>
            <a:r>
              <a:rPr lang="en-CA" dirty="0"/>
              <a:t>– arms-length</a:t>
            </a:r>
          </a:p>
          <a:p>
            <a:r>
              <a:rPr lang="en-CA" dirty="0"/>
              <a:t>Recommend start early!! Consider selection in Spring</a:t>
            </a:r>
          </a:p>
          <a:p>
            <a:endParaRPr lang="en-US" dirty="0"/>
          </a:p>
        </p:txBody>
      </p:sp>
    </p:spTree>
    <p:extLst>
      <p:ext uri="{BB962C8B-B14F-4D97-AF65-F5344CB8AC3E}">
        <p14:creationId xmlns:p14="http://schemas.microsoft.com/office/powerpoint/2010/main" val="2553420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2A87EF92-1FCE-B844-85CF-077DF96ACEDE}"/>
              </a:ext>
            </a:extLst>
          </p:cNvPr>
          <p:cNvSpPr>
            <a:spLocks noChangeArrowheads="1"/>
          </p:cNvSpPr>
          <p:nvPr/>
        </p:nvSpPr>
        <p:spPr bwMode="auto">
          <a:xfrm>
            <a:off x="851770" y="1076623"/>
            <a:ext cx="10972799" cy="4958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457200" indent="-457200" eaLnBrk="1" hangingPunct="1">
              <a:spcBef>
                <a:spcPct val="35000"/>
              </a:spcBef>
              <a:buFont typeface="Arial" panose="020B0604020202020204" pitchFamily="34" charset="0"/>
              <a:buChar char="•"/>
            </a:pPr>
            <a:r>
              <a:rPr lang="en-US" altLang="en-US" dirty="0">
                <a:latin typeface="Arial"/>
                <a:ea typeface="MS PGothic"/>
                <a:cs typeface="Arial"/>
              </a:rPr>
              <a:t>Head reaches out for external reviewers for tenure/permanence or promotion to professor (candidate cannot be in contact)</a:t>
            </a:r>
          </a:p>
          <a:p>
            <a:pPr marL="457200" indent="-457200" eaLnBrk="1" hangingPunct="1">
              <a:spcBef>
                <a:spcPct val="35000"/>
              </a:spcBef>
              <a:buFont typeface="Arial" panose="020B0604020202020204" pitchFamily="34" charset="0"/>
              <a:buChar char="•"/>
            </a:pPr>
            <a:r>
              <a:rPr lang="en-US" altLang="en-US" dirty="0"/>
              <a:t>Check documentation is complete. The committee should </a:t>
            </a:r>
            <a:r>
              <a:rPr lang="en-US" altLang="en-US" b="1" u="sng" dirty="0"/>
              <a:t>NEVER </a:t>
            </a:r>
            <a:r>
              <a:rPr lang="en-US" altLang="en-US" dirty="0"/>
              <a:t>review incomplete material.</a:t>
            </a:r>
            <a:endParaRPr lang="en-US" altLang="en-US" dirty="0">
              <a:latin typeface="Arial"/>
              <a:ea typeface="MS PGothic"/>
              <a:cs typeface="Arial"/>
            </a:endParaRPr>
          </a:p>
          <a:p>
            <a:pPr marL="914400" lvl="1" indent="-457200" eaLnBrk="1" hangingPunct="1">
              <a:spcBef>
                <a:spcPct val="35000"/>
              </a:spcBef>
              <a:buFont typeface="Arial" panose="020B0604020202020204" pitchFamily="34" charset="0"/>
              <a:buChar char="•"/>
            </a:pPr>
            <a:r>
              <a:rPr lang="en-US" altLang="en-US" dirty="0">
                <a:latin typeface="Arial"/>
                <a:ea typeface="MS PGothic"/>
                <a:cs typeface="Arial"/>
              </a:rPr>
              <a:t>Checklist on the UCAPT Cover sheets</a:t>
            </a:r>
          </a:p>
          <a:p>
            <a:pPr marL="457200" indent="-457200" eaLnBrk="1" hangingPunct="1">
              <a:spcBef>
                <a:spcPct val="35000"/>
              </a:spcBef>
              <a:buFont typeface="Arial" panose="020B0604020202020204" pitchFamily="34" charset="0"/>
              <a:buChar char="•"/>
            </a:pPr>
            <a:r>
              <a:rPr lang="en-US" altLang="en-US" dirty="0">
                <a:latin typeface="Arial"/>
                <a:ea typeface="MS PGothic"/>
                <a:cs typeface="Arial"/>
              </a:rPr>
              <a:t>At least 48 hours before the meeting, inform candidate in writing of the date and time and of their right to make personal representation to the Committee (Bylaw 22.5.2)</a:t>
            </a:r>
          </a:p>
        </p:txBody>
      </p:sp>
      <p:sp>
        <p:nvSpPr>
          <p:cNvPr id="2" name="Title 1">
            <a:extLst>
              <a:ext uri="{FF2B5EF4-FFF2-40B4-BE49-F238E27FC236}">
                <a16:creationId xmlns:a16="http://schemas.microsoft.com/office/drawing/2014/main" id="{0F256BED-DCF8-E2D7-AC6B-4630BCAD36FA}"/>
              </a:ext>
            </a:extLst>
          </p:cNvPr>
          <p:cNvSpPr>
            <a:spLocks noGrp="1"/>
          </p:cNvSpPr>
          <p:nvPr>
            <p:ph type="title"/>
          </p:nvPr>
        </p:nvSpPr>
        <p:spPr/>
        <p:txBody>
          <a:bodyPr/>
          <a:lstStyle/>
          <a:p>
            <a:r>
              <a:rPr lang="en-US" altLang="en-US" dirty="0">
                <a:solidFill>
                  <a:srgbClr val="002060"/>
                </a:solidFill>
                <a:ea typeface="MS PGothic"/>
                <a:cs typeface="Arial"/>
              </a:rPr>
              <a:t>Role of the Chair continued</a:t>
            </a:r>
            <a:br>
              <a:rPr lang="en-US" altLang="en-US" dirty="0">
                <a:solidFill>
                  <a:srgbClr val="002060"/>
                </a:solidFill>
                <a:ea typeface="MS PGothic"/>
                <a:cs typeface="Arial"/>
              </a:rPr>
            </a:br>
            <a:endParaRPr lang="en-CA" dirty="0"/>
          </a:p>
        </p:txBody>
      </p:sp>
    </p:spTree>
    <p:extLst>
      <p:ext uri="{BB962C8B-B14F-4D97-AF65-F5344CB8AC3E}">
        <p14:creationId xmlns:p14="http://schemas.microsoft.com/office/powerpoint/2010/main" val="34176118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4BF59-8A93-4210-14FA-C0A51D6AE4FD}"/>
              </a:ext>
            </a:extLst>
          </p:cNvPr>
          <p:cNvSpPr>
            <a:spLocks noGrp="1"/>
          </p:cNvSpPr>
          <p:nvPr>
            <p:ph type="title"/>
          </p:nvPr>
        </p:nvSpPr>
        <p:spPr>
          <a:xfrm>
            <a:off x="1981199" y="53752"/>
            <a:ext cx="8229600" cy="1143000"/>
          </a:xfrm>
        </p:spPr>
        <p:txBody>
          <a:bodyPr/>
          <a:lstStyle/>
          <a:p>
            <a:r>
              <a:rPr lang="en-US" sz="4000" dirty="0">
                <a:solidFill>
                  <a:schemeClr val="accent6">
                    <a:lumMod val="75000"/>
                  </a:schemeClr>
                </a:solidFill>
              </a:rPr>
              <a:t>Role of the Chair continued</a:t>
            </a:r>
            <a:endParaRPr lang="en-CA" sz="4000" dirty="0">
              <a:solidFill>
                <a:schemeClr val="accent6">
                  <a:lumMod val="75000"/>
                </a:schemeClr>
              </a:solidFill>
            </a:endParaRPr>
          </a:p>
        </p:txBody>
      </p:sp>
      <p:sp>
        <p:nvSpPr>
          <p:cNvPr id="3" name="Content Placeholder 2">
            <a:extLst>
              <a:ext uri="{FF2B5EF4-FFF2-40B4-BE49-F238E27FC236}">
                <a16:creationId xmlns:a16="http://schemas.microsoft.com/office/drawing/2014/main" id="{DE923D95-312D-6948-DED2-D8E27800D6EC}"/>
              </a:ext>
            </a:extLst>
          </p:cNvPr>
          <p:cNvSpPr>
            <a:spLocks noGrp="1"/>
          </p:cNvSpPr>
          <p:nvPr>
            <p:ph idx="1"/>
          </p:nvPr>
        </p:nvSpPr>
        <p:spPr>
          <a:xfrm>
            <a:off x="914400" y="1095153"/>
            <a:ext cx="10283868" cy="4929411"/>
          </a:xfrm>
        </p:spPr>
        <p:txBody>
          <a:bodyPr/>
          <a:lstStyle/>
          <a:p>
            <a:pPr marL="57150" indent="0" eaLnBrk="1" hangingPunct="1">
              <a:spcBef>
                <a:spcPct val="35000"/>
              </a:spcBef>
              <a:buNone/>
            </a:pPr>
            <a:r>
              <a:rPr lang="en-US" altLang="en-US" sz="3600" dirty="0"/>
              <a:t>Chair </a:t>
            </a:r>
            <a:r>
              <a:rPr lang="en-US" altLang="en-US" sz="3600" dirty="0">
                <a:latin typeface="+mj-lt"/>
                <a:ea typeface="MS PGothic"/>
                <a:cs typeface="Arial"/>
              </a:rPr>
              <a:t>the RTP/RPP Committee Meeting</a:t>
            </a:r>
          </a:p>
          <a:p>
            <a:pPr marL="800100" indent="-457200">
              <a:spcBef>
                <a:spcPct val="35000"/>
              </a:spcBef>
              <a:buFont typeface="Arial" panose="020B0604020202020204" pitchFamily="34" charset="0"/>
              <a:buChar char="•"/>
            </a:pPr>
            <a:r>
              <a:rPr lang="en-US" altLang="en-US" dirty="0">
                <a:latin typeface="+mj-lt"/>
                <a:ea typeface="MS PGothic"/>
                <a:cs typeface="Arial"/>
              </a:rPr>
              <a:t>All members except the EE/PA and the Dean (in the case of Departmentalized Faculty) will have a vote </a:t>
            </a:r>
            <a:endParaRPr lang="en-US" altLang="en-US" dirty="0">
              <a:latin typeface="+mj-lt"/>
              <a:cs typeface="Arial"/>
            </a:endParaRPr>
          </a:p>
          <a:p>
            <a:pPr marL="800100" indent="-457200">
              <a:spcBef>
                <a:spcPct val="35000"/>
              </a:spcBef>
              <a:buFont typeface="Arial" panose="020B0604020202020204" pitchFamily="34" charset="0"/>
              <a:buChar char="•"/>
            </a:pPr>
            <a:r>
              <a:rPr lang="en-US" altLang="en-US" b="1" dirty="0">
                <a:latin typeface="+mj-lt"/>
                <a:ea typeface="MS PGothic"/>
                <a:cs typeface="Arial"/>
              </a:rPr>
              <a:t>The vote will be by secret ballot </a:t>
            </a:r>
            <a:endParaRPr lang="en-US" altLang="en-US" b="1" dirty="0">
              <a:latin typeface="+mj-lt"/>
              <a:cs typeface="Arial"/>
            </a:endParaRPr>
          </a:p>
          <a:p>
            <a:pPr marL="800100" indent="-457200">
              <a:spcBef>
                <a:spcPct val="35000"/>
              </a:spcBef>
              <a:buFont typeface="Arial" panose="020B0604020202020204" pitchFamily="34" charset="0"/>
              <a:buChar char="•"/>
            </a:pPr>
            <a:r>
              <a:rPr lang="en-US" altLang="en-US" dirty="0">
                <a:latin typeface="+mj-lt"/>
                <a:ea typeface="MS PGothic"/>
                <a:cs typeface="Arial"/>
              </a:rPr>
              <a:t>A decision is reached by a majority vote of the voting members present</a:t>
            </a:r>
          </a:p>
          <a:p>
            <a:pPr marL="800100" indent="-457200">
              <a:spcBef>
                <a:spcPct val="35000"/>
              </a:spcBef>
              <a:buFont typeface="Arial" panose="020B0604020202020204" pitchFamily="34" charset="0"/>
              <a:buChar char="•"/>
            </a:pPr>
            <a:r>
              <a:rPr lang="en-US" altLang="en-US" dirty="0">
                <a:latin typeface="+mj-lt"/>
                <a:ea typeface="MS PGothic"/>
                <a:cs typeface="Arial"/>
              </a:rPr>
              <a:t>Tie vote = a positive recommendation</a:t>
            </a:r>
          </a:p>
        </p:txBody>
      </p:sp>
    </p:spTree>
    <p:extLst>
      <p:ext uri="{BB962C8B-B14F-4D97-AF65-F5344CB8AC3E}">
        <p14:creationId xmlns:p14="http://schemas.microsoft.com/office/powerpoint/2010/main" val="1818864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4BF59-8A93-4210-14FA-C0A51D6AE4FD}"/>
              </a:ext>
            </a:extLst>
          </p:cNvPr>
          <p:cNvSpPr>
            <a:spLocks noGrp="1"/>
          </p:cNvSpPr>
          <p:nvPr>
            <p:ph type="title"/>
          </p:nvPr>
        </p:nvSpPr>
        <p:spPr/>
        <p:txBody>
          <a:bodyPr/>
          <a:lstStyle/>
          <a:p>
            <a:r>
              <a:rPr lang="en-US" sz="4000" dirty="0">
                <a:solidFill>
                  <a:schemeClr val="accent6">
                    <a:lumMod val="75000"/>
                  </a:schemeClr>
                </a:solidFill>
              </a:rPr>
              <a:t>Role of the Chair after the Meeting</a:t>
            </a:r>
            <a:endParaRPr lang="en-CA" sz="4000" dirty="0">
              <a:solidFill>
                <a:schemeClr val="accent6">
                  <a:lumMod val="75000"/>
                </a:schemeClr>
              </a:solidFill>
            </a:endParaRPr>
          </a:p>
        </p:txBody>
      </p:sp>
      <p:sp>
        <p:nvSpPr>
          <p:cNvPr id="3" name="Content Placeholder 2">
            <a:extLst>
              <a:ext uri="{FF2B5EF4-FFF2-40B4-BE49-F238E27FC236}">
                <a16:creationId xmlns:a16="http://schemas.microsoft.com/office/drawing/2014/main" id="{DE923D95-312D-6948-DED2-D8E27800D6EC}"/>
              </a:ext>
            </a:extLst>
          </p:cNvPr>
          <p:cNvSpPr>
            <a:spLocks noGrp="1"/>
          </p:cNvSpPr>
          <p:nvPr>
            <p:ph idx="1"/>
          </p:nvPr>
        </p:nvSpPr>
        <p:spPr>
          <a:xfrm>
            <a:off x="951977" y="1652954"/>
            <a:ext cx="10972800" cy="4930408"/>
          </a:xfrm>
        </p:spPr>
        <p:txBody>
          <a:bodyPr/>
          <a:lstStyle/>
          <a:p>
            <a:pPr indent="-285750" eaLnBrk="1" hangingPunct="1">
              <a:spcBef>
                <a:spcPct val="35000"/>
              </a:spcBef>
              <a:buFont typeface="Wingdings" panose="05000000000000000000" pitchFamily="2" charset="2"/>
              <a:buChar char="§"/>
            </a:pPr>
            <a:r>
              <a:rPr lang="en-US" altLang="en-US" dirty="0"/>
              <a:t>Complete the UCAPT Evaluation Form with the RTP/RPP committee</a:t>
            </a:r>
          </a:p>
          <a:p>
            <a:pPr indent="-285750" eaLnBrk="1" hangingPunct="1">
              <a:spcBef>
                <a:spcPct val="35000"/>
              </a:spcBef>
              <a:buFont typeface="Wingdings" panose="05000000000000000000" pitchFamily="2" charset="2"/>
              <a:buChar char="§"/>
            </a:pPr>
            <a:r>
              <a:rPr lang="en-US" altLang="en-US" dirty="0"/>
              <a:t>Complete the UCAPT Cover Sheet </a:t>
            </a:r>
          </a:p>
          <a:p>
            <a:pPr marL="285750" indent="-285750" eaLnBrk="1" hangingPunct="1">
              <a:spcBef>
                <a:spcPct val="35000"/>
              </a:spcBef>
              <a:buFont typeface="Wingdings" panose="05000000000000000000" pitchFamily="2" charset="2"/>
              <a:buChar char="§"/>
            </a:pPr>
            <a:r>
              <a:rPr lang="en-US" altLang="en-US" dirty="0"/>
              <a:t>Forward package for Dean’s recommendations (in departmentalized Faculties)</a:t>
            </a:r>
          </a:p>
          <a:p>
            <a:pPr marL="285750" indent="-285750" eaLnBrk="1" hangingPunct="1">
              <a:spcBef>
                <a:spcPct val="35000"/>
              </a:spcBef>
              <a:buFont typeface="Wingdings" panose="05000000000000000000" pitchFamily="2" charset="2"/>
              <a:buChar char="§"/>
            </a:pPr>
            <a:r>
              <a:rPr lang="en-US" altLang="en-US" dirty="0"/>
              <a:t>Inform the candidate of the recommendation</a:t>
            </a:r>
          </a:p>
          <a:p>
            <a:pPr marL="285750" indent="-285750" eaLnBrk="1" hangingPunct="1">
              <a:spcBef>
                <a:spcPct val="35000"/>
              </a:spcBef>
              <a:buFont typeface="Wingdings" panose="05000000000000000000" pitchFamily="2" charset="2"/>
              <a:buChar char="§"/>
            </a:pPr>
            <a:r>
              <a:rPr lang="en-US" altLang="en-US" dirty="0"/>
              <a:t>Forward package to UCAPT</a:t>
            </a:r>
          </a:p>
          <a:p>
            <a:endParaRPr lang="en-CA" dirty="0"/>
          </a:p>
        </p:txBody>
      </p:sp>
    </p:spTree>
    <p:extLst>
      <p:ext uri="{BB962C8B-B14F-4D97-AF65-F5344CB8AC3E}">
        <p14:creationId xmlns:p14="http://schemas.microsoft.com/office/powerpoint/2010/main" val="2040765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DF560-A2F4-2CC9-C1D4-27E0615917CC}"/>
              </a:ext>
            </a:extLst>
          </p:cNvPr>
          <p:cNvSpPr>
            <a:spLocks noGrp="1"/>
          </p:cNvSpPr>
          <p:nvPr>
            <p:ph type="title"/>
          </p:nvPr>
        </p:nvSpPr>
        <p:spPr>
          <a:xfrm>
            <a:off x="1981200" y="274638"/>
            <a:ext cx="8229600" cy="1143000"/>
          </a:xfrm>
        </p:spPr>
        <p:txBody>
          <a:bodyPr wrap="square" anchor="ctr">
            <a:normAutofit/>
          </a:bodyPr>
          <a:lstStyle/>
          <a:p>
            <a:r>
              <a:rPr lang="en-US" dirty="0">
                <a:solidFill>
                  <a:schemeClr val="accent6">
                    <a:lumMod val="75000"/>
                  </a:schemeClr>
                </a:solidFill>
              </a:rPr>
              <a:t>UCAPT Evaluation Form</a:t>
            </a:r>
          </a:p>
        </p:txBody>
      </p:sp>
      <p:sp>
        <p:nvSpPr>
          <p:cNvPr id="3" name="Content Placeholder 2">
            <a:extLst>
              <a:ext uri="{FF2B5EF4-FFF2-40B4-BE49-F238E27FC236}">
                <a16:creationId xmlns:a16="http://schemas.microsoft.com/office/drawing/2014/main" id="{57D8816C-4893-700F-7A82-5AAC5ABD5CAA}"/>
              </a:ext>
            </a:extLst>
          </p:cNvPr>
          <p:cNvSpPr>
            <a:spLocks noGrp="1"/>
          </p:cNvSpPr>
          <p:nvPr>
            <p:ph sz="half" idx="1"/>
          </p:nvPr>
        </p:nvSpPr>
        <p:spPr>
          <a:xfrm>
            <a:off x="1014608" y="1600200"/>
            <a:ext cx="3745282" cy="4525963"/>
          </a:xfrm>
        </p:spPr>
        <p:txBody>
          <a:bodyPr vert="horz" wrap="square" lIns="68580" tIns="34290" rIns="68580" bIns="34290" numCol="1" rtlCol="0" anchor="t" anchorCtr="0" compatLnSpc="1">
            <a:prstTxWarp prst="textNoShape">
              <a:avLst/>
            </a:prstTxWarp>
            <a:normAutofit/>
          </a:bodyPr>
          <a:lstStyle/>
          <a:p>
            <a:pPr>
              <a:lnSpc>
                <a:spcPct val="90000"/>
              </a:lnSpc>
            </a:pPr>
            <a:r>
              <a:rPr lang="en-US" dirty="0"/>
              <a:t>Evaluation categories will come from AAU RTP/RPP criteria categories</a:t>
            </a:r>
            <a:endParaRPr lang="en-CA" dirty="0"/>
          </a:p>
          <a:p>
            <a:pPr>
              <a:lnSpc>
                <a:spcPct val="90000"/>
              </a:lnSpc>
            </a:pPr>
            <a:r>
              <a:rPr lang="en-US" dirty="0"/>
              <a:t>Provides opportunity for insightful commentary</a:t>
            </a:r>
          </a:p>
          <a:p>
            <a:pPr>
              <a:lnSpc>
                <a:spcPct val="90000"/>
              </a:lnSpc>
            </a:pPr>
            <a:r>
              <a:rPr lang="en-US" dirty="0">
                <a:hlinkClick r:id="rId3"/>
              </a:rPr>
              <a:t>Template</a:t>
            </a:r>
            <a:endParaRPr lang="en-US" dirty="0"/>
          </a:p>
        </p:txBody>
      </p:sp>
      <p:pic>
        <p:nvPicPr>
          <p:cNvPr id="5" name="Picture 4" descr="image of new UCAPT Evaluation form">
            <a:extLst>
              <a:ext uri="{FF2B5EF4-FFF2-40B4-BE49-F238E27FC236}">
                <a16:creationId xmlns:a16="http://schemas.microsoft.com/office/drawing/2014/main" id="{5A99825C-6DA7-7635-920E-39A36CAFE0F4}"/>
              </a:ext>
            </a:extLst>
          </p:cNvPr>
          <p:cNvPicPr>
            <a:picLocks noChangeAspect="1"/>
          </p:cNvPicPr>
          <p:nvPr/>
        </p:nvPicPr>
        <p:blipFill>
          <a:blip r:embed="rId4"/>
          <a:stretch>
            <a:fillRect/>
          </a:stretch>
        </p:blipFill>
        <p:spPr>
          <a:xfrm>
            <a:off x="5131313" y="1224548"/>
            <a:ext cx="5653597" cy="4989297"/>
          </a:xfrm>
          <a:prstGeom prst="rect">
            <a:avLst/>
          </a:prstGeom>
          <a:noFill/>
        </p:spPr>
      </p:pic>
      <p:sp>
        <p:nvSpPr>
          <p:cNvPr id="4" name="Slide Number Placeholder 3">
            <a:extLst>
              <a:ext uri="{FF2B5EF4-FFF2-40B4-BE49-F238E27FC236}">
                <a16:creationId xmlns:a16="http://schemas.microsoft.com/office/drawing/2014/main" id="{2671F03E-F683-B194-7214-F228EB588CAB}"/>
              </a:ext>
            </a:extLst>
          </p:cNvPr>
          <p:cNvSpPr>
            <a:spLocks noGrp="1"/>
          </p:cNvSpPr>
          <p:nvPr>
            <p:ph type="sldNum" sz="quarter" idx="4294967295"/>
          </p:nvPr>
        </p:nvSpPr>
        <p:spPr bwMode="gray">
          <a:xfrm>
            <a:off x="13400540" y="295730"/>
            <a:ext cx="838199" cy="767687"/>
          </a:xfrm>
          <a:prstGeom prst="rect">
            <a:avLst/>
          </a:prstGeom>
        </p:spPr>
        <p:txBody>
          <a:bodyPr vert="horz" lIns="91440" tIns="45720" rIns="91440" bIns="45720" rtlCol="0" anchor="b">
            <a:normAutofit/>
          </a:bodyPr>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50"/>
              </a:spcAft>
            </a:pPr>
            <a:fld id="{28EB47EC-A34D-4B5D-9F3B-F45326193F13}" type="slidenum">
              <a:rPr lang="en-CA" smtClean="0"/>
              <a:pPr>
                <a:spcAft>
                  <a:spcPts val="450"/>
                </a:spcAft>
              </a:pPr>
              <a:t>45</a:t>
            </a:fld>
            <a:endParaRPr lang="en-CA">
              <a:solidFill>
                <a:srgbClr val="FFFFFF"/>
              </a:solidFill>
            </a:endParaRPr>
          </a:p>
        </p:txBody>
      </p:sp>
    </p:spTree>
    <p:extLst>
      <p:ext uri="{BB962C8B-B14F-4D97-AF65-F5344CB8AC3E}">
        <p14:creationId xmlns:p14="http://schemas.microsoft.com/office/powerpoint/2010/main" val="34261303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DF560-A2F4-2CC9-C1D4-27E0615917CC}"/>
              </a:ext>
            </a:extLst>
          </p:cNvPr>
          <p:cNvSpPr>
            <a:spLocks noGrp="1"/>
          </p:cNvSpPr>
          <p:nvPr>
            <p:ph type="title"/>
          </p:nvPr>
        </p:nvSpPr>
        <p:spPr>
          <a:xfrm>
            <a:off x="2057400" y="274638"/>
            <a:ext cx="8229600" cy="1143000"/>
          </a:xfrm>
        </p:spPr>
        <p:txBody>
          <a:bodyPr wrap="square" anchor="ctr">
            <a:normAutofit fontScale="90000"/>
          </a:bodyPr>
          <a:lstStyle/>
          <a:p>
            <a:r>
              <a:rPr lang="en-US" dirty="0">
                <a:solidFill>
                  <a:schemeClr val="accent6">
                    <a:lumMod val="75000"/>
                  </a:schemeClr>
                </a:solidFill>
              </a:rPr>
              <a:t>Sample UCAPT Evaluation Form</a:t>
            </a:r>
          </a:p>
        </p:txBody>
      </p:sp>
      <p:sp>
        <p:nvSpPr>
          <p:cNvPr id="4" name="Slide Number Placeholder 3">
            <a:extLst>
              <a:ext uri="{FF2B5EF4-FFF2-40B4-BE49-F238E27FC236}">
                <a16:creationId xmlns:a16="http://schemas.microsoft.com/office/drawing/2014/main" id="{2671F03E-F683-B194-7214-F228EB588CAB}"/>
              </a:ext>
            </a:extLst>
          </p:cNvPr>
          <p:cNvSpPr>
            <a:spLocks noGrp="1"/>
          </p:cNvSpPr>
          <p:nvPr>
            <p:ph type="sldNum" sz="quarter" idx="4294967295"/>
          </p:nvPr>
        </p:nvSpPr>
        <p:spPr bwMode="gray">
          <a:xfrm>
            <a:off x="13400540" y="295730"/>
            <a:ext cx="838199" cy="767687"/>
          </a:xfrm>
          <a:prstGeom prst="rect">
            <a:avLst/>
          </a:prstGeom>
        </p:spPr>
        <p:txBody>
          <a:bodyPr vert="horz" lIns="91440" tIns="45720" rIns="91440" bIns="45720" rtlCol="0" anchor="b">
            <a:normAutofit/>
          </a:bodyPr>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50"/>
              </a:spcAft>
            </a:pPr>
            <a:fld id="{28EB47EC-A34D-4B5D-9F3B-F45326193F13}" type="slidenum">
              <a:rPr lang="en-CA" smtClean="0"/>
              <a:pPr>
                <a:spcAft>
                  <a:spcPts val="450"/>
                </a:spcAft>
              </a:pPr>
              <a:t>46</a:t>
            </a:fld>
            <a:endParaRPr lang="en-CA">
              <a:solidFill>
                <a:srgbClr val="FFFFFF"/>
              </a:solidFill>
            </a:endParaRPr>
          </a:p>
        </p:txBody>
      </p:sp>
      <p:pic>
        <p:nvPicPr>
          <p:cNvPr id="9" name="Picture 8" descr="Image of UCAPT Evaluation Form Sample which is a table with three headings 1) Criterion/Indicator, 2) Summary of Evidence used in the evaluation and 3) Committee Evaluation: Unsatisfactory, Satisfactory, Good, Excellent">
            <a:extLst>
              <a:ext uri="{FF2B5EF4-FFF2-40B4-BE49-F238E27FC236}">
                <a16:creationId xmlns:a16="http://schemas.microsoft.com/office/drawing/2014/main" id="{401952B5-7249-291E-D122-452AB0F12801}"/>
              </a:ext>
            </a:extLst>
          </p:cNvPr>
          <p:cNvPicPr>
            <a:picLocks noChangeAspect="1"/>
          </p:cNvPicPr>
          <p:nvPr/>
        </p:nvPicPr>
        <p:blipFill>
          <a:blip r:embed="rId3"/>
          <a:stretch>
            <a:fillRect/>
          </a:stretch>
        </p:blipFill>
        <p:spPr>
          <a:xfrm>
            <a:off x="1640909" y="1261549"/>
            <a:ext cx="9491521" cy="4549931"/>
          </a:xfrm>
          <a:prstGeom prst="rect">
            <a:avLst/>
          </a:prstGeom>
        </p:spPr>
      </p:pic>
    </p:spTree>
    <p:extLst>
      <p:ext uri="{BB962C8B-B14F-4D97-AF65-F5344CB8AC3E}">
        <p14:creationId xmlns:p14="http://schemas.microsoft.com/office/powerpoint/2010/main" val="15565463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DF560-A2F4-2CC9-C1D4-27E0615917CC}"/>
              </a:ext>
            </a:extLst>
          </p:cNvPr>
          <p:cNvSpPr>
            <a:spLocks noGrp="1"/>
          </p:cNvSpPr>
          <p:nvPr>
            <p:ph type="title"/>
          </p:nvPr>
        </p:nvSpPr>
        <p:spPr>
          <a:xfrm>
            <a:off x="1981200" y="274638"/>
            <a:ext cx="8229600" cy="1143000"/>
          </a:xfrm>
        </p:spPr>
        <p:txBody>
          <a:bodyPr wrap="square" anchor="ctr">
            <a:normAutofit/>
          </a:bodyPr>
          <a:lstStyle/>
          <a:p>
            <a:r>
              <a:rPr lang="en-US" dirty="0">
                <a:solidFill>
                  <a:schemeClr val="accent6">
                    <a:lumMod val="75000"/>
                  </a:schemeClr>
                </a:solidFill>
              </a:rPr>
              <a:t>UCAPT Evaluation Rubric</a:t>
            </a:r>
          </a:p>
        </p:txBody>
      </p:sp>
      <p:sp>
        <p:nvSpPr>
          <p:cNvPr id="3" name="Content Placeholder 2">
            <a:extLst>
              <a:ext uri="{FF2B5EF4-FFF2-40B4-BE49-F238E27FC236}">
                <a16:creationId xmlns:a16="http://schemas.microsoft.com/office/drawing/2014/main" id="{57D8816C-4893-700F-7A82-5AAC5ABD5CAA}"/>
              </a:ext>
            </a:extLst>
          </p:cNvPr>
          <p:cNvSpPr>
            <a:spLocks noGrp="1"/>
          </p:cNvSpPr>
          <p:nvPr>
            <p:ph sz="half" idx="1"/>
          </p:nvPr>
        </p:nvSpPr>
        <p:spPr>
          <a:xfrm>
            <a:off x="1054274" y="1594496"/>
            <a:ext cx="3610744" cy="4525963"/>
          </a:xfrm>
        </p:spPr>
        <p:txBody>
          <a:bodyPr vert="horz" wrap="square" lIns="68580" tIns="34290" rIns="68580" bIns="34290" numCol="1" rtlCol="0" anchor="t" anchorCtr="0" compatLnSpc="1">
            <a:prstTxWarp prst="textNoShape">
              <a:avLst/>
            </a:prstTxWarp>
            <a:normAutofit/>
          </a:bodyPr>
          <a:lstStyle/>
          <a:p>
            <a:pPr marL="0" indent="0">
              <a:lnSpc>
                <a:spcPct val="90000"/>
              </a:lnSpc>
              <a:buNone/>
            </a:pPr>
            <a:endParaRPr lang="en-US" sz="2400" dirty="0"/>
          </a:p>
          <a:p>
            <a:pPr>
              <a:lnSpc>
                <a:spcPct val="90000"/>
              </a:lnSpc>
            </a:pPr>
            <a:r>
              <a:rPr lang="en-US" dirty="0"/>
              <a:t>Rubric provided for guidance – can be modified to reflect  AAU context</a:t>
            </a:r>
          </a:p>
          <a:p>
            <a:pPr>
              <a:lnSpc>
                <a:spcPct val="90000"/>
              </a:lnSpc>
            </a:pPr>
            <a:r>
              <a:rPr lang="en-US" dirty="0"/>
              <a:t>Emphasis is to comprehensively review teaching, research, service</a:t>
            </a:r>
          </a:p>
        </p:txBody>
      </p:sp>
      <p:pic>
        <p:nvPicPr>
          <p:cNvPr id="5" name="Picture 4" descr="Image of overall Rating Rubric">
            <a:extLst>
              <a:ext uri="{FF2B5EF4-FFF2-40B4-BE49-F238E27FC236}">
                <a16:creationId xmlns:a16="http://schemas.microsoft.com/office/drawing/2014/main" id="{BCE2C5BC-E84F-7E1F-9A28-366C230E16B6}"/>
              </a:ext>
            </a:extLst>
          </p:cNvPr>
          <p:cNvPicPr>
            <a:picLocks noChangeAspect="1"/>
          </p:cNvPicPr>
          <p:nvPr/>
        </p:nvPicPr>
        <p:blipFill>
          <a:blip r:embed="rId3"/>
          <a:stretch>
            <a:fillRect/>
          </a:stretch>
        </p:blipFill>
        <p:spPr>
          <a:xfrm>
            <a:off x="5256956" y="1241731"/>
            <a:ext cx="5690792" cy="5420478"/>
          </a:xfrm>
          <a:prstGeom prst="rect">
            <a:avLst/>
          </a:prstGeom>
          <a:noFill/>
        </p:spPr>
      </p:pic>
      <p:sp>
        <p:nvSpPr>
          <p:cNvPr id="4" name="Slide Number Placeholder 3">
            <a:extLst>
              <a:ext uri="{FF2B5EF4-FFF2-40B4-BE49-F238E27FC236}">
                <a16:creationId xmlns:a16="http://schemas.microsoft.com/office/drawing/2014/main" id="{2671F03E-F683-B194-7214-F228EB588CAB}"/>
              </a:ext>
            </a:extLst>
          </p:cNvPr>
          <p:cNvSpPr>
            <a:spLocks noGrp="1"/>
          </p:cNvSpPr>
          <p:nvPr>
            <p:ph type="sldNum" sz="quarter" idx="4294967295"/>
          </p:nvPr>
        </p:nvSpPr>
        <p:spPr bwMode="gray">
          <a:xfrm>
            <a:off x="13400540" y="295730"/>
            <a:ext cx="838199" cy="767687"/>
          </a:xfrm>
          <a:prstGeom prst="rect">
            <a:avLst/>
          </a:prstGeom>
        </p:spPr>
        <p:txBody>
          <a:bodyPr vert="horz" lIns="91440" tIns="45720" rIns="91440" bIns="45720" rtlCol="0" anchor="b">
            <a:normAutofit/>
          </a:bodyPr>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50"/>
              </a:spcAft>
            </a:pPr>
            <a:fld id="{28EB47EC-A34D-4B5D-9F3B-F45326193F13}" type="slidenum">
              <a:rPr lang="en-CA" smtClean="0"/>
              <a:pPr>
                <a:spcAft>
                  <a:spcPts val="450"/>
                </a:spcAft>
              </a:pPr>
              <a:t>47</a:t>
            </a:fld>
            <a:endParaRPr lang="en-CA">
              <a:solidFill>
                <a:srgbClr val="FFFFFF"/>
              </a:solidFill>
            </a:endParaRPr>
          </a:p>
        </p:txBody>
      </p:sp>
    </p:spTree>
    <p:extLst>
      <p:ext uri="{BB962C8B-B14F-4D97-AF65-F5344CB8AC3E}">
        <p14:creationId xmlns:p14="http://schemas.microsoft.com/office/powerpoint/2010/main" val="13245616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38B95474-3EBF-9C47-A591-8C82A4FD25EF}"/>
              </a:ext>
            </a:extLst>
          </p:cNvPr>
          <p:cNvSpPr>
            <a:spLocks noGrp="1" noChangeArrowheads="1"/>
          </p:cNvSpPr>
          <p:nvPr>
            <p:ph type="title" idx="4294967295"/>
          </p:nvPr>
        </p:nvSpPr>
        <p:spPr bwMode="auto">
          <a:xfrm>
            <a:off x="2183656" y="232586"/>
            <a:ext cx="7776790" cy="113877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l" eaLnBrk="1" hangingPunct="1">
              <a:spcBef>
                <a:spcPct val="50000"/>
              </a:spcBef>
              <a:buNone/>
              <a:defRPr/>
            </a:pPr>
            <a:r>
              <a:rPr lang="en-US" altLang="en-US" sz="3600" kern="1200" dirty="0">
                <a:solidFill>
                  <a:srgbClr val="002060"/>
                </a:solidFill>
                <a:cs typeface="+mn-cs"/>
              </a:rPr>
              <a:t>Key Components: Overall RTP/RPP </a:t>
            </a:r>
            <a:r>
              <a:rPr lang="en-US" altLang="en-US" b="1" kern="1200" dirty="0">
                <a:solidFill>
                  <a:srgbClr val="002060"/>
                </a:solidFill>
                <a:cs typeface="+mn-cs"/>
              </a:rPr>
              <a:t>Process 4</a:t>
            </a:r>
          </a:p>
        </p:txBody>
      </p:sp>
      <p:sp>
        <p:nvSpPr>
          <p:cNvPr id="27" name="Rounded Rectangle 26" descr="rectangle around the RTP/RPP process">
            <a:extLst>
              <a:ext uri="{FF2B5EF4-FFF2-40B4-BE49-F238E27FC236}">
                <a16:creationId xmlns:a16="http://schemas.microsoft.com/office/drawing/2014/main" id="{5EBA57E0-CE17-F5CD-C279-28766C42D258}"/>
              </a:ext>
            </a:extLst>
          </p:cNvPr>
          <p:cNvSpPr/>
          <p:nvPr/>
        </p:nvSpPr>
        <p:spPr>
          <a:xfrm>
            <a:off x="2470304" y="1114212"/>
            <a:ext cx="2158781" cy="5109749"/>
          </a:xfrm>
          <a:prstGeom prst="roundRect">
            <a:avLst>
              <a:gd name="adj" fmla="val 6760"/>
            </a:avLst>
          </a:prstGeom>
          <a:noFill/>
          <a:ln w="38100">
            <a:solidFill>
              <a:srgbClr val="00B0F0"/>
            </a:solidFill>
            <a:prstDash val="lgDash"/>
            <a:bevel/>
            <a:extLst>
              <a:ext uri="{C807C97D-BFC1-408E-A445-0C87EB9F89A2}">
                <ask:lineSketchStyleProps xmlns:ask="http://schemas.microsoft.com/office/drawing/2018/sketchyshapes" sd="1219033472">
                  <a:custGeom>
                    <a:avLst/>
                    <a:gdLst>
                      <a:gd name="connsiteX0" fmla="*/ 0 w 4128889"/>
                      <a:gd name="connsiteY0" fmla="*/ 422354 h 2534073"/>
                      <a:gd name="connsiteX1" fmla="*/ 422354 w 4128889"/>
                      <a:gd name="connsiteY1" fmla="*/ 0 h 2534073"/>
                      <a:gd name="connsiteX2" fmla="*/ 1035401 w 4128889"/>
                      <a:gd name="connsiteY2" fmla="*/ 0 h 2534073"/>
                      <a:gd name="connsiteX3" fmla="*/ 1549923 w 4128889"/>
                      <a:gd name="connsiteY3" fmla="*/ 0 h 2534073"/>
                      <a:gd name="connsiteX4" fmla="*/ 2031603 w 4128889"/>
                      <a:gd name="connsiteY4" fmla="*/ 0 h 2534073"/>
                      <a:gd name="connsiteX5" fmla="*/ 2611808 w 4128889"/>
                      <a:gd name="connsiteY5" fmla="*/ 0 h 2534073"/>
                      <a:gd name="connsiteX6" fmla="*/ 3126330 w 4128889"/>
                      <a:gd name="connsiteY6" fmla="*/ 0 h 2534073"/>
                      <a:gd name="connsiteX7" fmla="*/ 3706535 w 4128889"/>
                      <a:gd name="connsiteY7" fmla="*/ 0 h 2534073"/>
                      <a:gd name="connsiteX8" fmla="*/ 4128889 w 4128889"/>
                      <a:gd name="connsiteY8" fmla="*/ 422354 h 2534073"/>
                      <a:gd name="connsiteX9" fmla="*/ 4128889 w 4128889"/>
                      <a:gd name="connsiteY9" fmla="*/ 951688 h 2534073"/>
                      <a:gd name="connsiteX10" fmla="*/ 4128889 w 4128889"/>
                      <a:gd name="connsiteY10" fmla="*/ 1514810 h 2534073"/>
                      <a:gd name="connsiteX11" fmla="*/ 4128889 w 4128889"/>
                      <a:gd name="connsiteY11" fmla="*/ 2111719 h 2534073"/>
                      <a:gd name="connsiteX12" fmla="*/ 3706535 w 4128889"/>
                      <a:gd name="connsiteY12" fmla="*/ 2534073 h 2534073"/>
                      <a:gd name="connsiteX13" fmla="*/ 3159172 w 4128889"/>
                      <a:gd name="connsiteY13" fmla="*/ 2534073 h 2534073"/>
                      <a:gd name="connsiteX14" fmla="*/ 2677492 w 4128889"/>
                      <a:gd name="connsiteY14" fmla="*/ 2534073 h 2534073"/>
                      <a:gd name="connsiteX15" fmla="*/ 2130128 w 4128889"/>
                      <a:gd name="connsiteY15" fmla="*/ 2534073 h 2534073"/>
                      <a:gd name="connsiteX16" fmla="*/ 1517081 w 4128889"/>
                      <a:gd name="connsiteY16" fmla="*/ 2534073 h 2534073"/>
                      <a:gd name="connsiteX17" fmla="*/ 969718 w 4128889"/>
                      <a:gd name="connsiteY17" fmla="*/ 2534073 h 2534073"/>
                      <a:gd name="connsiteX18" fmla="*/ 422354 w 4128889"/>
                      <a:gd name="connsiteY18" fmla="*/ 2534073 h 2534073"/>
                      <a:gd name="connsiteX19" fmla="*/ 0 w 4128889"/>
                      <a:gd name="connsiteY19" fmla="*/ 2111719 h 2534073"/>
                      <a:gd name="connsiteX20" fmla="*/ 0 w 4128889"/>
                      <a:gd name="connsiteY20" fmla="*/ 1531704 h 2534073"/>
                      <a:gd name="connsiteX21" fmla="*/ 0 w 4128889"/>
                      <a:gd name="connsiteY21" fmla="*/ 1002369 h 2534073"/>
                      <a:gd name="connsiteX22" fmla="*/ 0 w 4128889"/>
                      <a:gd name="connsiteY22" fmla="*/ 422354 h 253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28889" h="2534073" extrusionOk="0">
                        <a:moveTo>
                          <a:pt x="0" y="422354"/>
                        </a:moveTo>
                        <a:cubicBezTo>
                          <a:pt x="-30107" y="170523"/>
                          <a:pt x="141753" y="17768"/>
                          <a:pt x="422354" y="0"/>
                        </a:cubicBezTo>
                        <a:cubicBezTo>
                          <a:pt x="639841" y="-51019"/>
                          <a:pt x="751431" y="2155"/>
                          <a:pt x="1035401" y="0"/>
                        </a:cubicBezTo>
                        <a:cubicBezTo>
                          <a:pt x="1319371" y="-2155"/>
                          <a:pt x="1312029" y="56081"/>
                          <a:pt x="1549923" y="0"/>
                        </a:cubicBezTo>
                        <a:cubicBezTo>
                          <a:pt x="1787817" y="-56081"/>
                          <a:pt x="1931711" y="22976"/>
                          <a:pt x="2031603" y="0"/>
                        </a:cubicBezTo>
                        <a:cubicBezTo>
                          <a:pt x="2131495" y="-22976"/>
                          <a:pt x="2437136" y="33017"/>
                          <a:pt x="2611808" y="0"/>
                        </a:cubicBezTo>
                        <a:cubicBezTo>
                          <a:pt x="2786480" y="-33017"/>
                          <a:pt x="2878018" y="40683"/>
                          <a:pt x="3126330" y="0"/>
                        </a:cubicBezTo>
                        <a:cubicBezTo>
                          <a:pt x="3374642" y="-40683"/>
                          <a:pt x="3570197" y="68649"/>
                          <a:pt x="3706535" y="0"/>
                        </a:cubicBezTo>
                        <a:cubicBezTo>
                          <a:pt x="3933442" y="-60586"/>
                          <a:pt x="4116735" y="205985"/>
                          <a:pt x="4128889" y="422354"/>
                        </a:cubicBezTo>
                        <a:cubicBezTo>
                          <a:pt x="4153506" y="603048"/>
                          <a:pt x="4066018" y="695501"/>
                          <a:pt x="4128889" y="951688"/>
                        </a:cubicBezTo>
                        <a:cubicBezTo>
                          <a:pt x="4191760" y="1207875"/>
                          <a:pt x="4104537" y="1387254"/>
                          <a:pt x="4128889" y="1514810"/>
                        </a:cubicBezTo>
                        <a:cubicBezTo>
                          <a:pt x="4153241" y="1642366"/>
                          <a:pt x="4085510" y="1949285"/>
                          <a:pt x="4128889" y="2111719"/>
                        </a:cubicBezTo>
                        <a:cubicBezTo>
                          <a:pt x="4170726" y="2303637"/>
                          <a:pt x="3970741" y="2514119"/>
                          <a:pt x="3706535" y="2534073"/>
                        </a:cubicBezTo>
                        <a:cubicBezTo>
                          <a:pt x="3586756" y="2580835"/>
                          <a:pt x="3309433" y="2473053"/>
                          <a:pt x="3159172" y="2534073"/>
                        </a:cubicBezTo>
                        <a:cubicBezTo>
                          <a:pt x="3008911" y="2595093"/>
                          <a:pt x="2859922" y="2524169"/>
                          <a:pt x="2677492" y="2534073"/>
                        </a:cubicBezTo>
                        <a:cubicBezTo>
                          <a:pt x="2495062" y="2543977"/>
                          <a:pt x="2314182" y="2521494"/>
                          <a:pt x="2130128" y="2534073"/>
                        </a:cubicBezTo>
                        <a:cubicBezTo>
                          <a:pt x="1946074" y="2546652"/>
                          <a:pt x="1665010" y="2479553"/>
                          <a:pt x="1517081" y="2534073"/>
                        </a:cubicBezTo>
                        <a:cubicBezTo>
                          <a:pt x="1369152" y="2588593"/>
                          <a:pt x="1114074" y="2479270"/>
                          <a:pt x="969718" y="2534073"/>
                        </a:cubicBezTo>
                        <a:cubicBezTo>
                          <a:pt x="825362" y="2588876"/>
                          <a:pt x="624372" y="2513160"/>
                          <a:pt x="422354" y="2534073"/>
                        </a:cubicBezTo>
                        <a:cubicBezTo>
                          <a:pt x="157815" y="2535361"/>
                          <a:pt x="24890" y="2300110"/>
                          <a:pt x="0" y="2111719"/>
                        </a:cubicBezTo>
                        <a:cubicBezTo>
                          <a:pt x="-49951" y="1936952"/>
                          <a:pt x="29946" y="1672281"/>
                          <a:pt x="0" y="1531704"/>
                        </a:cubicBezTo>
                        <a:cubicBezTo>
                          <a:pt x="-29946" y="1391127"/>
                          <a:pt x="54311" y="1179874"/>
                          <a:pt x="0" y="1002369"/>
                        </a:cubicBezTo>
                        <a:cubicBezTo>
                          <a:pt x="-54311" y="824865"/>
                          <a:pt x="68743" y="572200"/>
                          <a:pt x="0" y="422354"/>
                        </a:cubicBezTo>
                        <a:close/>
                      </a:path>
                    </a:pathLst>
                  </a:custGeom>
                  <ask:type>
                    <ask:lineSketchNon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i="1">
              <a:solidFill>
                <a:srgbClr val="0070C0"/>
              </a:solidFill>
            </a:endParaRPr>
          </a:p>
          <a:p>
            <a:pPr algn="ctr"/>
            <a:endParaRPr lang="en-US" sz="1400" b="1" i="1">
              <a:solidFill>
                <a:srgbClr val="0070C0"/>
              </a:solidFill>
            </a:endParaRPr>
          </a:p>
          <a:p>
            <a:pPr algn="ctr"/>
            <a:endParaRPr lang="en-US" sz="1400" b="1" i="1">
              <a:solidFill>
                <a:srgbClr val="0070C0"/>
              </a:solidFill>
            </a:endParaRPr>
          </a:p>
          <a:p>
            <a:pPr algn="ctr"/>
            <a:endParaRPr lang="en-US" sz="1400" b="1" i="1">
              <a:solidFill>
                <a:srgbClr val="0070C0"/>
              </a:solidFill>
            </a:endParaRPr>
          </a:p>
          <a:p>
            <a:pPr algn="ctr"/>
            <a:endParaRPr lang="en-US" sz="1400" b="1" i="1">
              <a:solidFill>
                <a:srgbClr val="0070C0"/>
              </a:solidFill>
            </a:endParaRPr>
          </a:p>
          <a:p>
            <a:pPr algn="ctr"/>
            <a:endParaRPr lang="en-US" sz="1400" b="1" i="1">
              <a:solidFill>
                <a:srgbClr val="0070C0"/>
              </a:solidFill>
            </a:endParaRPr>
          </a:p>
          <a:p>
            <a:pPr algn="ctr"/>
            <a:endParaRPr lang="en-US" sz="1400" b="1" i="1">
              <a:solidFill>
                <a:srgbClr val="0070C0"/>
              </a:solidFill>
            </a:endParaRPr>
          </a:p>
        </p:txBody>
      </p:sp>
      <p:sp>
        <p:nvSpPr>
          <p:cNvPr id="34" name="TextBox 33">
            <a:extLst>
              <a:ext uri="{FF2B5EF4-FFF2-40B4-BE49-F238E27FC236}">
                <a16:creationId xmlns:a16="http://schemas.microsoft.com/office/drawing/2014/main" id="{2BCC0903-C781-EF08-AC0F-9A63008AFA37}"/>
              </a:ext>
            </a:extLst>
          </p:cNvPr>
          <p:cNvSpPr txBox="1"/>
          <p:nvPr/>
        </p:nvSpPr>
        <p:spPr>
          <a:xfrm>
            <a:off x="2098546" y="912810"/>
            <a:ext cx="2873213" cy="400110"/>
          </a:xfrm>
          <a:prstGeom prst="rect">
            <a:avLst/>
          </a:prstGeom>
          <a:solidFill>
            <a:schemeClr val="bg1"/>
          </a:solidFill>
        </p:spPr>
        <p:txBody>
          <a:bodyPr wrap="square" rtlCol="0">
            <a:spAutoFit/>
          </a:bodyPr>
          <a:lstStyle/>
          <a:p>
            <a:pPr algn="ctr"/>
            <a:r>
              <a:rPr lang="en-US" sz="2000" b="1" i="1">
                <a:solidFill>
                  <a:srgbClr val="0070C0"/>
                </a:solidFill>
              </a:rPr>
              <a:t>AAU RTP/RPP Criteria</a:t>
            </a:r>
          </a:p>
        </p:txBody>
      </p:sp>
      <p:sp>
        <p:nvSpPr>
          <p:cNvPr id="26" name="Right Arrow 32" descr="arrow pointing right">
            <a:extLst>
              <a:ext uri="{FF2B5EF4-FFF2-40B4-BE49-F238E27FC236}">
                <a16:creationId xmlns:a16="http://schemas.microsoft.com/office/drawing/2014/main" id="{17B259D2-8A31-E2CC-5C79-4EA53754E5AE}"/>
              </a:ext>
            </a:extLst>
          </p:cNvPr>
          <p:cNvSpPr/>
          <p:nvPr/>
        </p:nvSpPr>
        <p:spPr>
          <a:xfrm rot="5400000">
            <a:off x="-107818" y="3680671"/>
            <a:ext cx="4518941" cy="231775"/>
          </a:xfrm>
          <a:prstGeom prst="rightArrow">
            <a:avLst/>
          </a:prstGeom>
          <a:solidFill>
            <a:srgbClr val="212FA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AF4BDE79-0D7B-9190-D7BD-708948A015CB}"/>
              </a:ext>
            </a:extLst>
          </p:cNvPr>
          <p:cNvSpPr/>
          <p:nvPr/>
        </p:nvSpPr>
        <p:spPr>
          <a:xfrm>
            <a:off x="2643984" y="1405505"/>
            <a:ext cx="1764772" cy="648072"/>
          </a:xfrm>
          <a:prstGeom prst="roundRect">
            <a:avLst/>
          </a:prstGeom>
          <a:solidFill>
            <a:srgbClr val="DCDCF4"/>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212FAF"/>
                </a:solidFill>
              </a:rPr>
              <a:t>Candidate</a:t>
            </a:r>
          </a:p>
        </p:txBody>
      </p:sp>
      <p:sp>
        <p:nvSpPr>
          <p:cNvPr id="10" name="Rounded Rectangle 2">
            <a:extLst>
              <a:ext uri="{FF2B5EF4-FFF2-40B4-BE49-F238E27FC236}">
                <a16:creationId xmlns:a16="http://schemas.microsoft.com/office/drawing/2014/main" id="{D6E248C3-C9F9-B1E7-87FC-BD773A5410B6}"/>
              </a:ext>
            </a:extLst>
          </p:cNvPr>
          <p:cNvSpPr/>
          <p:nvPr/>
        </p:nvSpPr>
        <p:spPr>
          <a:xfrm>
            <a:off x="2661550" y="2154922"/>
            <a:ext cx="1764772" cy="648072"/>
          </a:xfrm>
          <a:prstGeom prst="roundRect">
            <a:avLst/>
          </a:prstGeom>
          <a:solidFill>
            <a:srgbClr val="DCDCF4"/>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212FAF"/>
                </a:solidFill>
              </a:rPr>
              <a:t>AAU Head</a:t>
            </a:r>
          </a:p>
        </p:txBody>
      </p:sp>
      <p:sp>
        <p:nvSpPr>
          <p:cNvPr id="4" name="Rounded Rectangle 3">
            <a:extLst>
              <a:ext uri="{FF2B5EF4-FFF2-40B4-BE49-F238E27FC236}">
                <a16:creationId xmlns:a16="http://schemas.microsoft.com/office/drawing/2014/main" id="{215D3CB9-A8A1-66DB-AA1E-6D280253D267}"/>
              </a:ext>
            </a:extLst>
          </p:cNvPr>
          <p:cNvSpPr/>
          <p:nvPr/>
        </p:nvSpPr>
        <p:spPr>
          <a:xfrm>
            <a:off x="2662999" y="2902574"/>
            <a:ext cx="1855692" cy="645469"/>
          </a:xfrm>
          <a:prstGeom prst="roundRect">
            <a:avLst/>
          </a:prstGeom>
          <a:solidFill>
            <a:srgbClr val="DCDCF4"/>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212FAF"/>
                </a:solidFill>
              </a:rPr>
              <a:t>AAU RTP/RPP Committee</a:t>
            </a:r>
          </a:p>
        </p:txBody>
      </p:sp>
      <p:sp>
        <p:nvSpPr>
          <p:cNvPr id="5" name="Rounded Rectangle 4">
            <a:extLst>
              <a:ext uri="{FF2B5EF4-FFF2-40B4-BE49-F238E27FC236}">
                <a16:creationId xmlns:a16="http://schemas.microsoft.com/office/drawing/2014/main" id="{EE985A55-57BE-3AC0-4E7C-CC07028C7E87}"/>
              </a:ext>
            </a:extLst>
          </p:cNvPr>
          <p:cNvSpPr/>
          <p:nvPr/>
        </p:nvSpPr>
        <p:spPr>
          <a:xfrm>
            <a:off x="2661550" y="3636358"/>
            <a:ext cx="1764773" cy="648072"/>
          </a:xfrm>
          <a:prstGeom prst="roundRect">
            <a:avLst/>
          </a:prstGeom>
          <a:solidFill>
            <a:srgbClr val="DCDCF4"/>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212FAF"/>
                </a:solidFill>
              </a:rPr>
              <a:t>Dean of Faculty</a:t>
            </a:r>
          </a:p>
        </p:txBody>
      </p:sp>
      <p:sp>
        <p:nvSpPr>
          <p:cNvPr id="37" name="Right Arrow 32" descr="arrow pointing right">
            <a:extLst>
              <a:ext uri="{FF2B5EF4-FFF2-40B4-BE49-F238E27FC236}">
                <a16:creationId xmlns:a16="http://schemas.microsoft.com/office/drawing/2014/main" id="{82DA5574-F0FB-33A5-D457-03C10FF76599}"/>
              </a:ext>
            </a:extLst>
          </p:cNvPr>
          <p:cNvSpPr/>
          <p:nvPr/>
        </p:nvSpPr>
        <p:spPr>
          <a:xfrm>
            <a:off x="4518691" y="3824840"/>
            <a:ext cx="524756" cy="246447"/>
          </a:xfrm>
          <a:prstGeom prst="rightArrow">
            <a:avLst/>
          </a:prstGeom>
          <a:solidFill>
            <a:srgbClr val="212FA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8">
            <a:extLst>
              <a:ext uri="{FF2B5EF4-FFF2-40B4-BE49-F238E27FC236}">
                <a16:creationId xmlns:a16="http://schemas.microsoft.com/office/drawing/2014/main" id="{9704ADBB-7374-60A6-17DC-8B18BB2B34EF}"/>
              </a:ext>
            </a:extLst>
          </p:cNvPr>
          <p:cNvSpPr/>
          <p:nvPr/>
        </p:nvSpPr>
        <p:spPr>
          <a:xfrm>
            <a:off x="5135817" y="3702096"/>
            <a:ext cx="2260169" cy="584775"/>
          </a:xfrm>
          <a:prstGeom prst="roundRect">
            <a:avLst/>
          </a:prstGeom>
          <a:noFill/>
          <a:ln w="2540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solidFill>
                  <a:srgbClr val="002060"/>
                </a:solidFill>
              </a:rPr>
              <a:t>Comment in UCAPT Evaluation Form</a:t>
            </a:r>
          </a:p>
        </p:txBody>
      </p:sp>
      <p:sp>
        <p:nvSpPr>
          <p:cNvPr id="6" name="Rounded Rectangle 5">
            <a:extLst>
              <a:ext uri="{FF2B5EF4-FFF2-40B4-BE49-F238E27FC236}">
                <a16:creationId xmlns:a16="http://schemas.microsoft.com/office/drawing/2014/main" id="{08570DE1-8AEF-6A78-35BE-FDBA3351D554}"/>
              </a:ext>
            </a:extLst>
          </p:cNvPr>
          <p:cNvSpPr/>
          <p:nvPr/>
        </p:nvSpPr>
        <p:spPr>
          <a:xfrm>
            <a:off x="2661550" y="4345161"/>
            <a:ext cx="1747207" cy="648072"/>
          </a:xfrm>
          <a:prstGeom prst="roundRect">
            <a:avLst/>
          </a:prstGeom>
          <a:solidFill>
            <a:srgbClr val="DCDCF4"/>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212FAF"/>
                </a:solidFill>
              </a:rPr>
              <a:t>UCAPT</a:t>
            </a:r>
          </a:p>
        </p:txBody>
      </p:sp>
      <p:sp>
        <p:nvSpPr>
          <p:cNvPr id="7" name="Right Arrow 32" descr="arrow pointing right">
            <a:extLst>
              <a:ext uri="{FF2B5EF4-FFF2-40B4-BE49-F238E27FC236}">
                <a16:creationId xmlns:a16="http://schemas.microsoft.com/office/drawing/2014/main" id="{99DB03BF-616F-228C-6D75-108110E9FAA6}"/>
              </a:ext>
            </a:extLst>
          </p:cNvPr>
          <p:cNvSpPr/>
          <p:nvPr/>
        </p:nvSpPr>
        <p:spPr>
          <a:xfrm>
            <a:off x="4486775" y="4545974"/>
            <a:ext cx="524756" cy="246447"/>
          </a:xfrm>
          <a:prstGeom prst="rightArrow">
            <a:avLst/>
          </a:prstGeom>
          <a:solidFill>
            <a:srgbClr val="212FA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8">
            <a:extLst>
              <a:ext uri="{FF2B5EF4-FFF2-40B4-BE49-F238E27FC236}">
                <a16:creationId xmlns:a16="http://schemas.microsoft.com/office/drawing/2014/main" id="{D4CC30B9-6ED6-08AF-92E8-946799F1CC5F}"/>
              </a:ext>
            </a:extLst>
          </p:cNvPr>
          <p:cNvSpPr/>
          <p:nvPr/>
        </p:nvSpPr>
        <p:spPr>
          <a:xfrm>
            <a:off x="5109209" y="4406431"/>
            <a:ext cx="2336932" cy="584775"/>
          </a:xfrm>
          <a:prstGeom prst="roundRect">
            <a:avLst/>
          </a:prstGeom>
          <a:noFill/>
          <a:ln w="2540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solidFill>
                  <a:srgbClr val="002060"/>
                </a:solidFill>
              </a:rPr>
              <a:t>Review package and make recommendation</a:t>
            </a:r>
          </a:p>
        </p:txBody>
      </p:sp>
    </p:spTree>
    <p:extLst>
      <p:ext uri="{BB962C8B-B14F-4D97-AF65-F5344CB8AC3E}">
        <p14:creationId xmlns:p14="http://schemas.microsoft.com/office/powerpoint/2010/main" val="40457058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70279-358B-5176-3AF2-3AAA3BAADDFC}"/>
              </a:ext>
            </a:extLst>
          </p:cNvPr>
          <p:cNvSpPr>
            <a:spLocks noGrp="1"/>
          </p:cNvSpPr>
          <p:nvPr>
            <p:ph type="title"/>
          </p:nvPr>
        </p:nvSpPr>
        <p:spPr>
          <a:xfrm>
            <a:off x="2084636" y="801087"/>
            <a:ext cx="8229600" cy="1143000"/>
          </a:xfrm>
        </p:spPr>
        <p:txBody>
          <a:bodyPr/>
          <a:lstStyle/>
          <a:p>
            <a:r>
              <a:rPr lang="en-US" altLang="en-US" dirty="0">
                <a:solidFill>
                  <a:srgbClr val="002060"/>
                </a:solidFill>
              </a:rPr>
              <a:t>Role of UCAPT</a:t>
            </a:r>
            <a:br>
              <a:rPr lang="en-US" altLang="en-US" sz="3600" dirty="0">
                <a:solidFill>
                  <a:srgbClr val="002060"/>
                </a:solidFill>
              </a:rPr>
            </a:br>
            <a:r>
              <a:rPr lang="en-US" altLang="en-US" sz="4000" dirty="0">
                <a:solidFill>
                  <a:srgbClr val="002060"/>
                </a:solidFill>
              </a:rPr>
              <a:t>University Committee on Academic Promotion and Tenure</a:t>
            </a:r>
            <a:endParaRPr lang="en-CA" dirty="0"/>
          </a:p>
        </p:txBody>
      </p:sp>
      <p:sp>
        <p:nvSpPr>
          <p:cNvPr id="18434" name="Rectangle 1">
            <a:extLst>
              <a:ext uri="{FF2B5EF4-FFF2-40B4-BE49-F238E27FC236}">
                <a16:creationId xmlns:a16="http://schemas.microsoft.com/office/drawing/2014/main" id="{485E4F60-45C5-3A4E-9C45-628D5439EA66}"/>
              </a:ext>
            </a:extLst>
          </p:cNvPr>
          <p:cNvSpPr>
            <a:spLocks noChangeArrowheads="1"/>
          </p:cNvSpPr>
          <p:nvPr/>
        </p:nvSpPr>
        <p:spPr bwMode="auto">
          <a:xfrm>
            <a:off x="977029" y="2394373"/>
            <a:ext cx="1057196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457200" indent="-457200" eaLnBrk="1" hangingPunct="1">
              <a:spcBef>
                <a:spcPct val="50000"/>
              </a:spcBef>
              <a:buFont typeface="Arial" panose="020B0604020202020204" pitchFamily="34" charset="0"/>
              <a:buChar char="•"/>
            </a:pPr>
            <a:r>
              <a:rPr lang="en-US" altLang="en-US" dirty="0"/>
              <a:t>Ensure fair process</a:t>
            </a:r>
          </a:p>
          <a:p>
            <a:pPr marL="457200" indent="-457200" eaLnBrk="1" hangingPunct="1">
              <a:spcBef>
                <a:spcPct val="50000"/>
              </a:spcBef>
              <a:buFont typeface="Arial" panose="020B0604020202020204" pitchFamily="34" charset="0"/>
              <a:buChar char="•"/>
            </a:pPr>
            <a:r>
              <a:rPr lang="en-CA" altLang="en-US" dirty="0"/>
              <a:t>Ensure</a:t>
            </a:r>
            <a:r>
              <a:rPr lang="en-US" altLang="en-US" dirty="0"/>
              <a:t> application of the criteria/standards</a:t>
            </a:r>
            <a:endParaRPr lang="en-CA" altLang="en-US" dirty="0"/>
          </a:p>
          <a:p>
            <a:pPr marL="457200" indent="-457200" eaLnBrk="1" hangingPunct="1">
              <a:spcBef>
                <a:spcPct val="50000"/>
              </a:spcBef>
              <a:buFont typeface="Arial" panose="020B0604020202020204" pitchFamily="34" charset="0"/>
              <a:buChar char="•"/>
            </a:pPr>
            <a:r>
              <a:rPr lang="en-US" altLang="en-US" dirty="0"/>
              <a:t>Review </a:t>
            </a:r>
            <a:r>
              <a:rPr lang="en-CA" altLang="en-US" dirty="0"/>
              <a:t>new or revised </a:t>
            </a:r>
            <a:r>
              <a:rPr lang="en-US" altLang="en-US" dirty="0"/>
              <a:t>criteria/standards</a:t>
            </a:r>
          </a:p>
          <a:p>
            <a:pPr marL="457200" indent="-457200" eaLnBrk="1" hangingPunct="1">
              <a:spcBef>
                <a:spcPct val="50000"/>
              </a:spcBef>
              <a:buFont typeface="Arial" panose="020B0604020202020204" pitchFamily="34" charset="0"/>
              <a:buChar char="•"/>
            </a:pPr>
            <a:r>
              <a:rPr lang="en-US" altLang="en-US" dirty="0"/>
              <a:t>Make a recommendation to the President</a:t>
            </a:r>
          </a:p>
          <a:p>
            <a:pPr marL="457200" indent="-457200" eaLnBrk="1" hangingPunct="1">
              <a:spcBef>
                <a:spcPct val="50000"/>
              </a:spcBef>
              <a:buFont typeface="Arial" panose="020B0604020202020204" pitchFamily="34" charset="0"/>
              <a:buChar char="•"/>
            </a:pPr>
            <a:r>
              <a:rPr lang="en-US" altLang="en-US" dirty="0"/>
              <a:t>Chair of UCAPT only votes to break a tie</a:t>
            </a:r>
            <a:endParaRPr lang="en-CA"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CA1EE7-37B4-FB62-AB84-BAEC4AD46A3C}"/>
              </a:ext>
            </a:extLst>
          </p:cNvPr>
          <p:cNvSpPr/>
          <p:nvPr/>
        </p:nvSpPr>
        <p:spPr>
          <a:xfrm>
            <a:off x="1054099" y="720566"/>
            <a:ext cx="10595105" cy="5693866"/>
          </a:xfrm>
          <a:prstGeom prst="rect">
            <a:avLst/>
          </a:prstGeom>
        </p:spPr>
        <p:txBody>
          <a:bodyPr wrap="square">
            <a:spAutoFit/>
          </a:bodyPr>
          <a:lstStyle/>
          <a:p>
            <a:pPr algn="ctr" eaLnBrk="1" fontAlgn="b" hangingPunct="1">
              <a:spcBef>
                <a:spcPts val="0"/>
              </a:spcBef>
              <a:defRPr/>
            </a:pPr>
            <a:endParaRPr lang="en-US" altLang="en-US" sz="2800" dirty="0">
              <a:ea typeface="ＭＳ Ｐゴシック" panose="020B0600070205080204" pitchFamily="34" charset="-128"/>
            </a:endParaRPr>
          </a:p>
          <a:p>
            <a:pPr eaLnBrk="1" fontAlgn="b" hangingPunct="1">
              <a:spcBef>
                <a:spcPts val="0"/>
              </a:spcBef>
              <a:defRPr/>
            </a:pPr>
            <a:r>
              <a:rPr lang="en-US" altLang="en-US" sz="3200" b="1" i="1" dirty="0">
                <a:ea typeface="ＭＳ Ｐゴシック" panose="020B0600070205080204" pitchFamily="34" charset="-128"/>
              </a:rPr>
              <a:t>(</a:t>
            </a:r>
            <a:r>
              <a:rPr lang="en-US" altLang="en-US" sz="3200" b="1" i="1" dirty="0">
                <a:ea typeface="ＭＳ Ｐゴシック" panose="020B0600070205080204" pitchFamily="34" charset="-128"/>
                <a:hlinkClick r:id="rId2"/>
              </a:rPr>
              <a:t>Chart</a:t>
            </a:r>
            <a:r>
              <a:rPr lang="en-US" altLang="en-US" sz="3200" b="1" i="1" dirty="0">
                <a:ea typeface="ＭＳ Ｐゴシック" panose="020B0600070205080204" pitchFamily="34" charset="-128"/>
              </a:rPr>
              <a:t>)</a:t>
            </a:r>
          </a:p>
          <a:p>
            <a:pPr eaLnBrk="1" fontAlgn="b" hangingPunct="1">
              <a:spcBef>
                <a:spcPts val="0"/>
              </a:spcBef>
              <a:defRPr/>
            </a:pPr>
            <a:endParaRPr lang="en-US" altLang="en-US" sz="3200" dirty="0">
              <a:ea typeface="ＭＳ Ｐゴシック" panose="020B0600070205080204" pitchFamily="34" charset="-128"/>
            </a:endParaRPr>
          </a:p>
          <a:p>
            <a:pPr marL="457200" indent="-457200" eaLnBrk="1" fontAlgn="b" hangingPunct="1">
              <a:spcBef>
                <a:spcPts val="0"/>
              </a:spcBef>
              <a:buFont typeface="Arial" panose="020B0604020202020204" pitchFamily="34" charset="0"/>
              <a:buChar char="•"/>
              <a:defRPr/>
            </a:pPr>
            <a:r>
              <a:rPr lang="en-US" altLang="en-US" sz="3200" dirty="0">
                <a:ea typeface="ＭＳ Ｐゴシック" panose="020B0600070205080204" pitchFamily="34" charset="-128"/>
              </a:rPr>
              <a:t>Faculty members hired July 1, 2023, will need a </a:t>
            </a:r>
            <a:r>
              <a:rPr lang="en-US" altLang="en-US" sz="3200" b="1" dirty="0">
                <a:ea typeface="ＭＳ Ｐゴシック" panose="020B0600070205080204" pitchFamily="34" charset="-128"/>
              </a:rPr>
              <a:t>contract renewal </a:t>
            </a:r>
            <a:r>
              <a:rPr lang="en-US" altLang="en-US" sz="3200" dirty="0">
                <a:ea typeface="ＭＳ Ｐゴシック" panose="020B0600070205080204" pitchFamily="34" charset="-128"/>
              </a:rPr>
              <a:t>conducted this Fall of 2026 </a:t>
            </a:r>
          </a:p>
          <a:p>
            <a:pPr marL="457200" indent="-457200" eaLnBrk="1" fontAlgn="b" hangingPunct="1">
              <a:spcBef>
                <a:spcPts val="0"/>
              </a:spcBef>
              <a:buFont typeface="Arial" panose="020B0604020202020204" pitchFamily="34" charset="0"/>
              <a:buChar char="•"/>
              <a:defRPr/>
            </a:pPr>
            <a:r>
              <a:rPr lang="en-US" altLang="en-US" sz="3200" dirty="0">
                <a:ea typeface="ＭＳ Ｐゴシック" panose="020B0600070205080204" pitchFamily="34" charset="-128"/>
              </a:rPr>
              <a:t>Faculty members hired July 1, 2021, will go up for </a:t>
            </a:r>
            <a:r>
              <a:rPr lang="en-US" altLang="en-US" sz="3200" b="1" dirty="0">
                <a:ea typeface="ＭＳ Ｐゴシック" panose="020B0600070205080204" pitchFamily="34" charset="-128"/>
              </a:rPr>
              <a:t>tenure/permanence </a:t>
            </a:r>
            <a:r>
              <a:rPr lang="en-US" altLang="en-US" sz="3200" dirty="0">
                <a:ea typeface="ＭＳ Ｐゴシック" panose="020B0600070205080204" pitchFamily="34" charset="-128"/>
              </a:rPr>
              <a:t>this Fall of 2026 for tenure July 1, 2027</a:t>
            </a:r>
          </a:p>
          <a:p>
            <a:pPr eaLnBrk="1" fontAlgn="b" hangingPunct="1">
              <a:spcBef>
                <a:spcPts val="0"/>
              </a:spcBef>
              <a:defRPr/>
            </a:pPr>
            <a:r>
              <a:rPr lang="en-US" altLang="en-US" sz="2000" b="1" i="1" dirty="0">
                <a:ea typeface="ＭＳ Ｐゴシック" panose="020B0600070205080204" pitchFamily="34" charset="-128"/>
              </a:rPr>
              <a:t>						</a:t>
            </a:r>
            <a:endParaRPr lang="en-US" altLang="en-US" sz="2000" b="1" dirty="0">
              <a:ea typeface="ＭＳ Ｐゴシック" panose="020B0600070205080204" pitchFamily="34" charset="-128"/>
            </a:endParaRPr>
          </a:p>
          <a:p>
            <a:pPr eaLnBrk="1" hangingPunct="1">
              <a:spcBef>
                <a:spcPct val="50000"/>
              </a:spcBef>
              <a:defRPr/>
            </a:pPr>
            <a:r>
              <a:rPr lang="en-US" altLang="en-US" sz="3200" i="1" dirty="0">
                <a:ea typeface="ＭＳ Ｐゴシック" panose="020B0600070205080204" pitchFamily="34" charset="-128"/>
              </a:rPr>
              <a:t>Note: </a:t>
            </a:r>
            <a:r>
              <a:rPr lang="en-US" altLang="en-US" sz="3200" dirty="0">
                <a:ea typeface="ＭＳ Ｐゴシック" panose="020B0600070205080204" pitchFamily="34" charset="-128"/>
              </a:rPr>
              <a:t>For those members who have</a:t>
            </a:r>
            <a:r>
              <a:rPr lang="en-CA" altLang="en-US" sz="3200" dirty="0">
                <a:ea typeface="ＭＳ Ｐゴシック" panose="020B0600070205080204" pitchFamily="34" charset="-128"/>
              </a:rPr>
              <a:t> </a:t>
            </a:r>
            <a:r>
              <a:rPr lang="en-US" altLang="en-US" sz="3200" dirty="0">
                <a:ea typeface="ＭＳ Ｐゴシック" panose="020B0600070205080204" pitchFamily="34" charset="-128"/>
              </a:rPr>
              <a:t>tenure/permanence - performance reviews are conducted every 3 years</a:t>
            </a:r>
          </a:p>
        </p:txBody>
      </p:sp>
      <p:sp>
        <p:nvSpPr>
          <p:cNvPr id="3" name="Title 2">
            <a:extLst>
              <a:ext uri="{FF2B5EF4-FFF2-40B4-BE49-F238E27FC236}">
                <a16:creationId xmlns:a16="http://schemas.microsoft.com/office/drawing/2014/main" id="{42288981-B4FD-2A32-4685-3926E03C6D4C}"/>
              </a:ext>
            </a:extLst>
          </p:cNvPr>
          <p:cNvSpPr>
            <a:spLocks noGrp="1"/>
          </p:cNvSpPr>
          <p:nvPr>
            <p:ph type="title" idx="4294967295"/>
          </p:nvPr>
        </p:nvSpPr>
        <p:spPr>
          <a:xfrm>
            <a:off x="2043112" y="333375"/>
            <a:ext cx="8229600" cy="1143000"/>
          </a:xfrm>
        </p:spPr>
        <p:txBody>
          <a:bodyPr/>
          <a:lstStyle/>
          <a:p>
            <a:r>
              <a:rPr lang="en-US" altLang="en-US" dirty="0">
                <a:solidFill>
                  <a:srgbClr val="002060"/>
                </a:solidFill>
                <a:ea typeface="ＭＳ Ｐゴシック" panose="020B0600070205080204" pitchFamily="34" charset="-128"/>
              </a:rPr>
              <a:t>Submissions for this year</a:t>
            </a:r>
            <a:br>
              <a:rPr lang="en-US" altLang="en-US" dirty="0">
                <a:solidFill>
                  <a:srgbClr val="002060"/>
                </a:solidFill>
                <a:ea typeface="ＭＳ Ｐゴシック" panose="020B0600070205080204" pitchFamily="34" charset="-128"/>
              </a:rPr>
            </a:br>
            <a:endParaRPr lang="en-CA" dirty="0"/>
          </a:p>
        </p:txBody>
      </p:sp>
    </p:spTree>
    <p:extLst>
      <p:ext uri="{BB962C8B-B14F-4D97-AF65-F5344CB8AC3E}">
        <p14:creationId xmlns:p14="http://schemas.microsoft.com/office/powerpoint/2010/main" val="17325455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5D6CE-3D8C-799F-66F2-FE25DE35A5B0}"/>
              </a:ext>
            </a:extLst>
          </p:cNvPr>
          <p:cNvSpPr>
            <a:spLocks noGrp="1"/>
          </p:cNvSpPr>
          <p:nvPr>
            <p:ph type="title"/>
          </p:nvPr>
        </p:nvSpPr>
        <p:spPr>
          <a:xfrm>
            <a:off x="688931" y="320677"/>
            <a:ext cx="10521863" cy="1143000"/>
          </a:xfrm>
        </p:spPr>
        <p:txBody>
          <a:bodyPr/>
          <a:lstStyle/>
          <a:p>
            <a:r>
              <a:rPr lang="en-US" altLang="en-US" sz="4000" dirty="0">
                <a:solidFill>
                  <a:srgbClr val="002060"/>
                </a:solidFill>
              </a:rPr>
              <a:t>Summary: Making the RTP/RPP Process </a:t>
            </a:r>
            <a:br>
              <a:rPr lang="en-US" altLang="en-US" sz="4000" dirty="0">
                <a:solidFill>
                  <a:srgbClr val="002060"/>
                </a:solidFill>
              </a:rPr>
            </a:br>
            <a:r>
              <a:rPr lang="en-US" altLang="en-US" sz="4000" dirty="0">
                <a:solidFill>
                  <a:srgbClr val="002060"/>
                </a:solidFill>
              </a:rPr>
              <a:t>Fair and Meaningful</a:t>
            </a:r>
            <a:endParaRPr lang="en-CA" dirty="0"/>
          </a:p>
        </p:txBody>
      </p:sp>
      <p:sp>
        <p:nvSpPr>
          <p:cNvPr id="3074" name="Rectangle 1">
            <a:extLst>
              <a:ext uri="{FF2B5EF4-FFF2-40B4-BE49-F238E27FC236}">
                <a16:creationId xmlns:a16="http://schemas.microsoft.com/office/drawing/2014/main" id="{2176AA24-A5F6-0241-8584-B0C853AC213D}"/>
              </a:ext>
            </a:extLst>
          </p:cNvPr>
          <p:cNvSpPr>
            <a:spLocks noChangeArrowheads="1"/>
          </p:cNvSpPr>
          <p:nvPr/>
        </p:nvSpPr>
        <p:spPr bwMode="auto">
          <a:xfrm>
            <a:off x="688932" y="1463677"/>
            <a:ext cx="11035430" cy="477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342900" indent="-342900" eaLnBrk="1" hangingPunct="1">
              <a:spcBef>
                <a:spcPct val="50000"/>
              </a:spcBef>
              <a:buFont typeface="Wingdings" panose="05000000000000000000" pitchFamily="2" charset="2"/>
              <a:buChar char="§"/>
            </a:pPr>
            <a:r>
              <a:rPr lang="en-US" altLang="en-US" sz="2700" b="1" i="1" dirty="0"/>
              <a:t>For applicant</a:t>
            </a:r>
          </a:p>
          <a:p>
            <a:pPr marL="1085850" lvl="1" indent="-342900" eaLnBrk="1" hangingPunct="1">
              <a:spcBef>
                <a:spcPct val="50000"/>
              </a:spcBef>
              <a:buFont typeface="Wingdings" panose="05000000000000000000" pitchFamily="2" charset="2"/>
              <a:buChar char="§"/>
            </a:pPr>
            <a:r>
              <a:rPr lang="en-US" altLang="en-US" sz="2400" dirty="0"/>
              <a:t>be as complete as possible</a:t>
            </a:r>
          </a:p>
          <a:p>
            <a:pPr marL="1085850" lvl="1" indent="-342900" eaLnBrk="1" hangingPunct="1">
              <a:spcBef>
                <a:spcPct val="50000"/>
              </a:spcBef>
              <a:buFont typeface="Wingdings" panose="05000000000000000000" pitchFamily="2" charset="2"/>
              <a:buChar char="§"/>
            </a:pPr>
            <a:r>
              <a:rPr lang="en-US" altLang="en-US" sz="2400" b="1" dirty="0"/>
              <a:t>Put your best foot forward</a:t>
            </a:r>
            <a:r>
              <a:rPr lang="en-US" altLang="en-US" sz="2400" dirty="0"/>
              <a:t>: ensure your record is complete and accurate (e.g., avoid “double dipping” when itemizing achievements)</a:t>
            </a:r>
          </a:p>
          <a:p>
            <a:pPr marL="1085850" lvl="1" indent="-342900" eaLnBrk="1" hangingPunct="1">
              <a:spcBef>
                <a:spcPct val="50000"/>
              </a:spcBef>
              <a:buFont typeface="Wingdings" panose="05000000000000000000" pitchFamily="2" charset="2"/>
              <a:buChar char="§"/>
            </a:pPr>
            <a:r>
              <a:rPr lang="en-US" altLang="en-US" sz="2400" dirty="0"/>
              <a:t>If there is a discrepancy, you will be invited to present – this is a positive because this is your opportunity to present your case. It is NOT punitive </a:t>
            </a:r>
          </a:p>
          <a:p>
            <a:pPr marL="342900" indent="-342900" eaLnBrk="1" hangingPunct="1">
              <a:spcBef>
                <a:spcPct val="50000"/>
              </a:spcBef>
              <a:buFont typeface="Wingdings" panose="05000000000000000000" pitchFamily="2" charset="2"/>
              <a:buChar char="§"/>
            </a:pPr>
            <a:r>
              <a:rPr lang="en-US" altLang="en-US" sz="2700" b="1" i="1" dirty="0"/>
              <a:t>For committee members</a:t>
            </a:r>
          </a:p>
          <a:p>
            <a:pPr marL="1085850" lvl="1" indent="-342900" eaLnBrk="1" hangingPunct="1">
              <a:spcBef>
                <a:spcPct val="50000"/>
              </a:spcBef>
              <a:buFont typeface="Wingdings" panose="05000000000000000000" pitchFamily="2" charset="2"/>
              <a:buChar char="§"/>
            </a:pPr>
            <a:r>
              <a:rPr lang="en-US" altLang="en-US" sz="2400" dirty="0"/>
              <a:t>be objective and thorough, declare any potential or perceived conflicts</a:t>
            </a:r>
          </a:p>
          <a:p>
            <a:pPr eaLnBrk="1" hangingPunct="1">
              <a:spcBef>
                <a:spcPct val="50000"/>
              </a:spcBef>
              <a:buNone/>
            </a:pPr>
            <a:r>
              <a:rPr lang="en-US" altLang="en-US" sz="3100" b="1" dirty="0"/>
              <a:t>UCAPT’s purpose is to be the neutral party</a:t>
            </a:r>
            <a:endParaRPr lang="en-CA" altLang="en-US" sz="3100" b="1" dirty="0"/>
          </a:p>
        </p:txBody>
      </p:sp>
    </p:spTree>
    <p:extLst>
      <p:ext uri="{BB962C8B-B14F-4D97-AF65-F5344CB8AC3E}">
        <p14:creationId xmlns:p14="http://schemas.microsoft.com/office/powerpoint/2010/main" val="41912866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C81AD-2997-D32E-FC02-FDCE0D7A403B}"/>
              </a:ext>
            </a:extLst>
          </p:cNvPr>
          <p:cNvSpPr>
            <a:spLocks noGrp="1"/>
          </p:cNvSpPr>
          <p:nvPr>
            <p:ph type="title"/>
          </p:nvPr>
        </p:nvSpPr>
        <p:spPr/>
        <p:txBody>
          <a:bodyPr/>
          <a:lstStyle/>
          <a:p>
            <a:r>
              <a:rPr lang="en-US" sz="4000" dirty="0">
                <a:solidFill>
                  <a:schemeClr val="accent6">
                    <a:lumMod val="75000"/>
                  </a:schemeClr>
                </a:solidFill>
              </a:rPr>
              <a:t>Useful Resources</a:t>
            </a:r>
            <a:br>
              <a:rPr lang="en-US" b="1" dirty="0">
                <a:solidFill>
                  <a:schemeClr val="accent6">
                    <a:lumMod val="75000"/>
                  </a:schemeClr>
                </a:solidFill>
              </a:rPr>
            </a:br>
            <a:endParaRPr lang="en-CA" dirty="0">
              <a:solidFill>
                <a:schemeClr val="accent6">
                  <a:lumMod val="75000"/>
                </a:schemeClr>
              </a:solidFill>
            </a:endParaRPr>
          </a:p>
        </p:txBody>
      </p:sp>
      <p:sp>
        <p:nvSpPr>
          <p:cNvPr id="3" name="Content Placeholder 2">
            <a:extLst>
              <a:ext uri="{FF2B5EF4-FFF2-40B4-BE49-F238E27FC236}">
                <a16:creationId xmlns:a16="http://schemas.microsoft.com/office/drawing/2014/main" id="{4C1129F7-2AFB-F542-7077-231FBE79AAED}"/>
              </a:ext>
            </a:extLst>
          </p:cNvPr>
          <p:cNvSpPr>
            <a:spLocks noGrp="1"/>
          </p:cNvSpPr>
          <p:nvPr>
            <p:ph idx="1"/>
          </p:nvPr>
        </p:nvSpPr>
        <p:spPr/>
        <p:txBody>
          <a:bodyPr/>
          <a:lstStyle/>
          <a:p>
            <a:pPr marL="0" indent="0">
              <a:buNone/>
            </a:pPr>
            <a:r>
              <a:rPr lang="en-US" dirty="0"/>
              <a:t>University Committee on Academic Promotion and Tenure </a:t>
            </a:r>
          </a:p>
          <a:p>
            <a:pPr marL="0" indent="0">
              <a:buNone/>
            </a:pPr>
            <a:r>
              <a:rPr lang="en-US" dirty="0">
                <a:hlinkClick r:id="rId2"/>
              </a:rPr>
              <a:t>(UCAPT) Process and Procedures</a:t>
            </a:r>
            <a:endParaRPr lang="en-US" dirty="0"/>
          </a:p>
          <a:p>
            <a:r>
              <a:rPr lang="en-US" dirty="0"/>
              <a:t>Guides</a:t>
            </a:r>
          </a:p>
          <a:p>
            <a:r>
              <a:rPr lang="en-US" dirty="0"/>
              <a:t>Sample forms</a:t>
            </a:r>
          </a:p>
          <a:p>
            <a:r>
              <a:rPr lang="en-US" dirty="0"/>
              <a:t>Link to approved RTP/RPP Criteria</a:t>
            </a:r>
          </a:p>
          <a:p>
            <a:pPr marL="0" indent="0">
              <a:buNone/>
            </a:pPr>
            <a:endParaRPr lang="en-US" b="1" dirty="0"/>
          </a:p>
          <a:p>
            <a:endParaRPr lang="en-CA" dirty="0"/>
          </a:p>
        </p:txBody>
      </p:sp>
    </p:spTree>
    <p:extLst>
      <p:ext uri="{BB962C8B-B14F-4D97-AF65-F5344CB8AC3E}">
        <p14:creationId xmlns:p14="http://schemas.microsoft.com/office/powerpoint/2010/main" val="2504300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38460-C3B4-451B-8C9D-9725B621195B}"/>
              </a:ext>
            </a:extLst>
          </p:cNvPr>
          <p:cNvSpPr>
            <a:spLocks noGrp="1"/>
          </p:cNvSpPr>
          <p:nvPr>
            <p:ph type="title"/>
          </p:nvPr>
        </p:nvSpPr>
        <p:spPr>
          <a:xfrm>
            <a:off x="1981200" y="260648"/>
            <a:ext cx="8229600" cy="706090"/>
          </a:xfrm>
        </p:spPr>
        <p:txBody>
          <a:bodyPr>
            <a:normAutofit/>
          </a:bodyPr>
          <a:lstStyle/>
          <a:p>
            <a:r>
              <a:rPr lang="en-CA" sz="4000" dirty="0">
                <a:solidFill>
                  <a:srgbClr val="002060"/>
                </a:solidFill>
              </a:rPr>
              <a:t>Teaching Dossier Resources</a:t>
            </a:r>
          </a:p>
        </p:txBody>
      </p:sp>
      <p:sp>
        <p:nvSpPr>
          <p:cNvPr id="3" name="Content Placeholder 2">
            <a:extLst>
              <a:ext uri="{FF2B5EF4-FFF2-40B4-BE49-F238E27FC236}">
                <a16:creationId xmlns:a16="http://schemas.microsoft.com/office/drawing/2014/main" id="{1AE8CC3A-EBFF-47D9-8018-8D2882B4C5AC}"/>
              </a:ext>
            </a:extLst>
          </p:cNvPr>
          <p:cNvSpPr>
            <a:spLocks noGrp="1"/>
          </p:cNvSpPr>
          <p:nvPr>
            <p:ph idx="1"/>
          </p:nvPr>
        </p:nvSpPr>
        <p:spPr>
          <a:xfrm>
            <a:off x="939451" y="1196752"/>
            <a:ext cx="10709753" cy="5085184"/>
          </a:xfrm>
        </p:spPr>
        <p:txBody>
          <a:bodyPr>
            <a:normAutofit fontScale="62500" lnSpcReduction="20000"/>
          </a:bodyPr>
          <a:lstStyle/>
          <a:p>
            <a:pPr marL="0" indent="0">
              <a:buNone/>
            </a:pPr>
            <a:r>
              <a:rPr lang="en-CA" sz="3400" dirty="0">
                <a:ea typeface="MS PGothic"/>
              </a:rPr>
              <a:t>University of Windsor Template</a:t>
            </a:r>
          </a:p>
          <a:p>
            <a:pPr marL="0" indent="0">
              <a:buNone/>
            </a:pPr>
            <a:r>
              <a:rPr lang="en-CA" dirty="0">
                <a:ea typeface="MS PGothic"/>
              </a:rPr>
              <a:t>University of Alberta – good examples of support documents</a:t>
            </a:r>
          </a:p>
          <a:p>
            <a:pPr marL="0"/>
            <a:r>
              <a:rPr lang="en-CA" dirty="0">
                <a:ea typeface="MS PGothic"/>
                <a:hlinkClick r:id="rId2"/>
              </a:rPr>
              <a:t>https://www.uwindsor.ca/ctl/502/teaching-dossiers</a:t>
            </a:r>
            <a:r>
              <a:rPr lang="en-CA" dirty="0">
                <a:ea typeface="MS PGothic"/>
              </a:rPr>
              <a:t> </a:t>
            </a:r>
          </a:p>
          <a:p>
            <a:pPr marL="0">
              <a:buNone/>
            </a:pPr>
            <a:endParaRPr lang="en-CA" sz="1600" dirty="0"/>
          </a:p>
          <a:p>
            <a:pPr marL="0"/>
            <a:r>
              <a:rPr lang="en-CA" sz="3400" dirty="0">
                <a:ea typeface="MS PGothic"/>
              </a:rPr>
              <a:t>Teaching Dossier Academy (TDA) </a:t>
            </a:r>
            <a:r>
              <a:rPr lang="en-CA" sz="2850" dirty="0">
                <a:ea typeface="MS PGothic"/>
              </a:rPr>
              <a:t>– first week of June each year</a:t>
            </a:r>
          </a:p>
          <a:p>
            <a:pPr marL="0"/>
            <a:r>
              <a:rPr lang="en-CA" dirty="0">
                <a:ea typeface="MS PGothic"/>
                <a:hlinkClick r:id="rId3"/>
              </a:rPr>
              <a:t>https://ctl2.uwindsor.ca/workshops/3/</a:t>
            </a:r>
            <a:r>
              <a:rPr lang="en-CA" dirty="0">
                <a:ea typeface="MS PGothic"/>
              </a:rPr>
              <a:t> </a:t>
            </a:r>
            <a:endParaRPr lang="en-CA" dirty="0"/>
          </a:p>
          <a:p>
            <a:pPr marL="0">
              <a:buNone/>
            </a:pPr>
            <a:endParaRPr lang="en-CA" sz="1400" dirty="0"/>
          </a:p>
          <a:p>
            <a:pPr marL="0">
              <a:buNone/>
            </a:pPr>
            <a:r>
              <a:rPr lang="en-CA" sz="3400" dirty="0">
                <a:ea typeface="MS PGothic"/>
              </a:rPr>
              <a:t>TDA Resources</a:t>
            </a:r>
          </a:p>
          <a:p>
            <a:pPr marL="0"/>
            <a:r>
              <a:rPr lang="en-CA" dirty="0">
                <a:ea typeface="MS PGothic"/>
                <a:hlinkClick r:id="rId4"/>
              </a:rPr>
              <a:t>https://www.uwindsor.ca/ctl/sites/uwindsor.ca.ctl/files/tda-resource-booklet-2021.pdf</a:t>
            </a:r>
            <a:r>
              <a:rPr lang="en-CA" dirty="0">
                <a:ea typeface="MS PGothic"/>
              </a:rPr>
              <a:t> </a:t>
            </a:r>
            <a:endParaRPr lang="en-CA" dirty="0"/>
          </a:p>
          <a:p>
            <a:pPr marL="0">
              <a:buNone/>
            </a:pPr>
            <a:endParaRPr lang="en-CA" sz="1400" dirty="0"/>
          </a:p>
          <a:p>
            <a:pPr marL="0">
              <a:buNone/>
            </a:pPr>
            <a:r>
              <a:rPr lang="en-CA" sz="3400" dirty="0">
                <a:ea typeface="MS PGothic"/>
              </a:rPr>
              <a:t>One-on-one Consultations</a:t>
            </a:r>
          </a:p>
          <a:p>
            <a:pPr marL="0"/>
            <a:r>
              <a:rPr lang="en-CA" dirty="0">
                <a:ea typeface="MS PGothic"/>
                <a:hlinkClick r:id="rId5"/>
              </a:rPr>
              <a:t>https://www.uwindsor.ca/ctl/347/teaching-dossier-consultation</a:t>
            </a:r>
            <a:r>
              <a:rPr lang="en-CA" dirty="0">
                <a:ea typeface="MS PGothic"/>
              </a:rPr>
              <a:t> </a:t>
            </a:r>
            <a:endParaRPr lang="en-CA" dirty="0"/>
          </a:p>
          <a:p>
            <a:pPr marL="0" indent="0">
              <a:buNone/>
            </a:pPr>
            <a:endParaRPr lang="en-CA" sz="1400" dirty="0"/>
          </a:p>
          <a:p>
            <a:pPr marL="0" indent="0">
              <a:buNone/>
            </a:pPr>
            <a:r>
              <a:rPr lang="en-CA" sz="3400" dirty="0">
                <a:ea typeface="MS PGothic"/>
              </a:rPr>
              <a:t>Observations and Feedback</a:t>
            </a:r>
          </a:p>
          <a:p>
            <a:r>
              <a:rPr lang="en-CA" dirty="0">
                <a:ea typeface="MS PGothic"/>
              </a:rPr>
              <a:t>Peer Collaboration Network </a:t>
            </a:r>
            <a:r>
              <a:rPr lang="en-CA" dirty="0">
                <a:ea typeface="MS PGothic"/>
                <a:hlinkClick r:id="rId6"/>
              </a:rPr>
              <a:t>https://www.uwindsor.ca/pcn/</a:t>
            </a:r>
            <a:r>
              <a:rPr lang="en-CA" dirty="0">
                <a:ea typeface="MS PGothic"/>
              </a:rPr>
              <a:t> </a:t>
            </a:r>
            <a:endParaRPr lang="en-CA" dirty="0"/>
          </a:p>
          <a:p>
            <a:r>
              <a:rPr lang="en-CA" dirty="0">
                <a:ea typeface="MS PGothic"/>
              </a:rPr>
              <a:t>CTL </a:t>
            </a:r>
            <a:r>
              <a:rPr lang="en-CA" dirty="0">
                <a:ea typeface="MS PGothic"/>
                <a:hlinkClick r:id="rId7"/>
              </a:rPr>
              <a:t>https://www.uwindsor.ca/ctl/346/teaching-observations</a:t>
            </a:r>
            <a:r>
              <a:rPr lang="en-CA" dirty="0">
                <a:ea typeface="MS PGothic"/>
              </a:rPr>
              <a:t>                </a:t>
            </a:r>
          </a:p>
          <a:p>
            <a:endParaRPr lang="en-CA" i="1" dirty="0">
              <a:ea typeface="MS PGothic"/>
            </a:endParaRPr>
          </a:p>
          <a:p>
            <a:pPr marL="0" indent="0">
              <a:buNone/>
            </a:pPr>
            <a:r>
              <a:rPr lang="en-CA" i="1" dirty="0">
                <a:ea typeface="MS PGothic"/>
              </a:rPr>
              <a:t>Images: </a:t>
            </a:r>
            <a:r>
              <a:rPr lang="en-CA" i="1" dirty="0" err="1">
                <a:ea typeface="MS PGothic"/>
              </a:rPr>
              <a:t>Pixabay</a:t>
            </a:r>
            <a:endParaRPr lang="en-CA" dirty="0">
              <a:ea typeface="MS PGothic"/>
            </a:endParaRPr>
          </a:p>
        </p:txBody>
      </p:sp>
    </p:spTree>
    <p:extLst>
      <p:ext uri="{BB962C8B-B14F-4D97-AF65-F5344CB8AC3E}">
        <p14:creationId xmlns:p14="http://schemas.microsoft.com/office/powerpoint/2010/main" val="29432468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AC1A-5A34-5D6F-094E-D5C1B9AFFA43}"/>
              </a:ext>
            </a:extLst>
          </p:cNvPr>
          <p:cNvSpPr>
            <a:spLocks noGrp="1"/>
          </p:cNvSpPr>
          <p:nvPr>
            <p:ph type="title"/>
          </p:nvPr>
        </p:nvSpPr>
        <p:spPr>
          <a:xfrm>
            <a:off x="200416" y="428081"/>
            <a:ext cx="3169086" cy="5434100"/>
          </a:xfrm>
        </p:spPr>
        <p:txBody>
          <a:bodyPr wrap="square" anchor="ctr">
            <a:normAutofit/>
          </a:bodyPr>
          <a:lstStyle/>
          <a:p>
            <a:pPr>
              <a:lnSpc>
                <a:spcPct val="90000"/>
              </a:lnSpc>
            </a:pPr>
            <a:r>
              <a:rPr lang="en-US" sz="4000" dirty="0"/>
              <a:t>Thank you!</a:t>
            </a:r>
            <a:br>
              <a:rPr lang="en-US" sz="3400" dirty="0"/>
            </a:br>
            <a:br>
              <a:rPr lang="en-US" sz="3400" dirty="0"/>
            </a:br>
            <a:br>
              <a:rPr lang="en-US" sz="3400" dirty="0"/>
            </a:br>
            <a:r>
              <a:rPr lang="en-US" sz="3400" dirty="0"/>
              <a:t>Feel welcome to stay and ask questions</a:t>
            </a:r>
            <a:br>
              <a:rPr lang="en-US" sz="3400" dirty="0"/>
            </a:br>
            <a:br>
              <a:rPr lang="en-US" sz="3400" dirty="0"/>
            </a:br>
            <a:r>
              <a:rPr lang="en-US" sz="2200" dirty="0">
                <a:hlinkClick r:id="rId2"/>
              </a:rPr>
              <a:t>avpa@uwindsor.ca</a:t>
            </a:r>
            <a:br>
              <a:rPr lang="en-US" sz="2200" dirty="0"/>
            </a:br>
            <a:r>
              <a:rPr lang="en-US" sz="2200" dirty="0">
                <a:hlinkClick r:id="rId3"/>
              </a:rPr>
              <a:t>avpasec@uwindsor.ca</a:t>
            </a:r>
            <a:r>
              <a:rPr lang="en-US" sz="2200" dirty="0"/>
              <a:t> </a:t>
            </a:r>
            <a:br>
              <a:rPr lang="en-US" sz="2200" dirty="0"/>
            </a:br>
            <a:endParaRPr lang="en-US" sz="3400" dirty="0"/>
          </a:p>
        </p:txBody>
      </p:sp>
      <p:pic>
        <p:nvPicPr>
          <p:cNvPr id="9" name="Content Placeholder 8" descr="A bench under a tree with leaves and sunlight">
            <a:extLst>
              <a:ext uri="{FF2B5EF4-FFF2-40B4-BE49-F238E27FC236}">
                <a16:creationId xmlns:a16="http://schemas.microsoft.com/office/drawing/2014/main" id="{5BF0D93B-D16D-13D0-8311-A7B79183C4D1}"/>
              </a:ext>
            </a:extLst>
          </p:cNvPr>
          <p:cNvPicPr>
            <a:picLocks noGrp="1" noChangeAspect="1"/>
          </p:cNvPicPr>
          <p:nvPr>
            <p:ph idx="1"/>
          </p:nvPr>
        </p:nvPicPr>
        <p:blipFill>
          <a:blip r:embed="rId4"/>
          <a:stretch>
            <a:fillRect/>
          </a:stretch>
        </p:blipFill>
        <p:spPr>
          <a:xfrm>
            <a:off x="3683987" y="428081"/>
            <a:ext cx="8005636" cy="5335006"/>
          </a:xfrm>
        </p:spPr>
      </p:pic>
    </p:spTree>
    <p:extLst>
      <p:ext uri="{BB962C8B-B14F-4D97-AF65-F5344CB8AC3E}">
        <p14:creationId xmlns:p14="http://schemas.microsoft.com/office/powerpoint/2010/main" val="20056258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30E004-8A28-41C7-8336-D9CA73AD4044}"/>
              </a:ext>
            </a:extLst>
          </p:cNvPr>
          <p:cNvSpPr/>
          <p:nvPr/>
        </p:nvSpPr>
        <p:spPr>
          <a:xfrm>
            <a:off x="1631950" y="-25400"/>
            <a:ext cx="9144000" cy="6319679"/>
          </a:xfrm>
          <a:prstGeom prst="rect">
            <a:avLst/>
          </a:prstGeom>
        </p:spPr>
        <p:txBody>
          <a:bodyPr lIns="91440" tIns="45720" rIns="91440" bIns="45720" anchor="t">
            <a:spAutoFit/>
          </a:bodyPr>
          <a:lstStyle/>
          <a:p>
            <a:pPr eaLnBrk="1" hangingPunct="1">
              <a:spcBef>
                <a:spcPct val="50000"/>
              </a:spcBef>
              <a:defRPr/>
            </a:pPr>
            <a:r>
              <a:rPr lang="en-US" altLang="en-US" sz="2600" b="1" dirty="0">
                <a:solidFill>
                  <a:srgbClr val="002060"/>
                </a:solidFill>
                <a:latin typeface="Arial"/>
                <a:ea typeface="MS PGothic"/>
                <a:cs typeface="Arial"/>
              </a:rPr>
              <a:t>Managing</a:t>
            </a:r>
            <a:r>
              <a:rPr lang="en-US" altLang="en-US" sz="2600" b="1" dirty="0">
                <a:solidFill>
                  <a:srgbClr val="C00000"/>
                </a:solidFill>
                <a:latin typeface="Arial"/>
                <a:ea typeface="MS PGothic"/>
                <a:cs typeface="Arial"/>
              </a:rPr>
              <a:t> Contract Renewal</a:t>
            </a:r>
            <a:r>
              <a:rPr lang="en-US" altLang="en-US" sz="2600" b="1" dirty="0">
                <a:solidFill>
                  <a:srgbClr val="002060"/>
                </a:solidFill>
                <a:latin typeface="Arial"/>
                <a:ea typeface="MS PGothic"/>
                <a:cs typeface="Arial"/>
              </a:rPr>
              <a:t> Process Timeline</a:t>
            </a:r>
          </a:p>
          <a:p>
            <a:pPr eaLnBrk="1" hangingPunct="1">
              <a:defRPr/>
            </a:pPr>
            <a:r>
              <a:rPr lang="en-US" altLang="en-US" b="1" i="1" dirty="0">
                <a:solidFill>
                  <a:srgbClr val="002060"/>
                </a:solidFill>
                <a:latin typeface="Arial"/>
                <a:ea typeface="MS PGothic"/>
                <a:cs typeface="Arial"/>
              </a:rPr>
              <a:t>Suggested Timeline to meet October 31 deadline</a:t>
            </a:r>
            <a:endParaRPr lang="en-CA" altLang="en-US" dirty="0">
              <a:solidFill>
                <a:srgbClr val="002060"/>
              </a:solidFill>
              <a:latin typeface="Arial"/>
              <a:ea typeface="MS PGothic"/>
              <a:cs typeface="Arial"/>
            </a:endParaRPr>
          </a:p>
          <a:p>
            <a:pPr eaLnBrk="1" hangingPunct="1">
              <a:lnSpc>
                <a:spcPct val="150000"/>
              </a:lnSpc>
              <a:defRPr/>
            </a:pPr>
            <a:r>
              <a:rPr lang="en-US" altLang="en-US" b="1" i="1" dirty="0">
                <a:solidFill>
                  <a:srgbClr val="002060"/>
                </a:solidFill>
                <a:latin typeface="Arial"/>
                <a:ea typeface="MS PGothic"/>
                <a:cs typeface="Arial"/>
              </a:rPr>
              <a:t>by</a:t>
            </a:r>
            <a:r>
              <a:rPr lang="en-US" altLang="en-US" dirty="0">
                <a:solidFill>
                  <a:srgbClr val="002060"/>
                </a:solidFill>
                <a:latin typeface="Arial"/>
                <a:ea typeface="MS PGothic"/>
                <a:cs typeface="Arial"/>
              </a:rPr>
              <a:t> June 30</a:t>
            </a:r>
            <a:r>
              <a:rPr lang="en-US" altLang="en-US" baseline="30000" dirty="0">
                <a:solidFill>
                  <a:srgbClr val="002060"/>
                </a:solidFill>
                <a:latin typeface="Arial"/>
                <a:ea typeface="MS PGothic"/>
                <a:cs typeface="Arial"/>
              </a:rPr>
              <a:t>th		</a:t>
            </a:r>
            <a:r>
              <a:rPr lang="en-US" altLang="en-US" dirty="0">
                <a:solidFill>
                  <a:srgbClr val="002060"/>
                </a:solidFill>
                <a:latin typeface="Arial"/>
                <a:ea typeface="MS PGothic"/>
                <a:cs typeface="Arial"/>
              </a:rPr>
              <a:t>All performance review documents </a:t>
            </a:r>
            <a:r>
              <a:rPr lang="en-CA" altLang="en-US" dirty="0">
                <a:solidFill>
                  <a:srgbClr val="002060"/>
                </a:solidFill>
                <a:latin typeface="Arial"/>
                <a:ea typeface="MS PGothic"/>
                <a:cs typeface="Arial"/>
              </a:rPr>
              <a:t>drafted</a:t>
            </a:r>
            <a:r>
              <a:rPr lang="en-US" altLang="en-US" dirty="0">
                <a:solidFill>
                  <a:srgbClr val="002060"/>
                </a:solidFill>
                <a:latin typeface="Arial"/>
                <a:ea typeface="MS PGothic"/>
                <a:cs typeface="Arial"/>
              </a:rPr>
              <a:t>.</a:t>
            </a:r>
          </a:p>
          <a:p>
            <a:pPr eaLnBrk="1" hangingPunct="1">
              <a:lnSpc>
                <a:spcPct val="150000"/>
              </a:lnSpc>
              <a:defRPr/>
            </a:pPr>
            <a:r>
              <a:rPr lang="en-US" altLang="en-US" b="1" i="1" dirty="0">
                <a:solidFill>
                  <a:srgbClr val="002060"/>
                </a:solidFill>
                <a:latin typeface="Arial"/>
                <a:ea typeface="MS PGothic"/>
                <a:cs typeface="Arial"/>
              </a:rPr>
              <a:t>by</a:t>
            </a:r>
            <a:r>
              <a:rPr lang="en-US" altLang="en-US" dirty="0">
                <a:solidFill>
                  <a:srgbClr val="002060"/>
                </a:solidFill>
                <a:latin typeface="Arial"/>
                <a:ea typeface="MS PGothic"/>
                <a:cs typeface="Arial"/>
              </a:rPr>
              <a:t> September 8</a:t>
            </a:r>
            <a:r>
              <a:rPr lang="en-US" altLang="en-US" baseline="30000" dirty="0">
                <a:solidFill>
                  <a:srgbClr val="002060"/>
                </a:solidFill>
                <a:latin typeface="Arial"/>
                <a:ea typeface="MS PGothic"/>
                <a:cs typeface="Arial"/>
              </a:rPr>
              <a:t>th</a:t>
            </a:r>
            <a:r>
              <a:rPr lang="en-US" altLang="en-US" dirty="0">
                <a:solidFill>
                  <a:srgbClr val="002060"/>
                </a:solidFill>
                <a:latin typeface="Arial"/>
                <a:ea typeface="MS PGothic"/>
                <a:cs typeface="Arial"/>
              </a:rPr>
              <a:t>:	Meet with faculty members to discuss performance reviews.</a:t>
            </a:r>
          </a:p>
          <a:p>
            <a:pPr eaLnBrk="1" hangingPunct="1">
              <a:lnSpc>
                <a:spcPct val="150000"/>
              </a:lnSpc>
              <a:defRPr/>
            </a:pPr>
            <a:r>
              <a:rPr lang="en-US" altLang="en-US" b="1" i="1" dirty="0">
                <a:solidFill>
                  <a:srgbClr val="002060"/>
                </a:solidFill>
                <a:latin typeface="Arial"/>
                <a:ea typeface="MS PGothic"/>
                <a:cs typeface="Arial"/>
              </a:rPr>
              <a:t>by</a:t>
            </a:r>
            <a:r>
              <a:rPr lang="en-US" altLang="en-US" dirty="0">
                <a:solidFill>
                  <a:srgbClr val="002060"/>
                </a:solidFill>
                <a:latin typeface="Arial"/>
                <a:ea typeface="MS PGothic"/>
                <a:cs typeface="Arial"/>
              </a:rPr>
              <a:t> September 15</a:t>
            </a:r>
            <a:r>
              <a:rPr lang="en-US" altLang="en-US" baseline="30000" dirty="0">
                <a:solidFill>
                  <a:srgbClr val="002060"/>
                </a:solidFill>
                <a:latin typeface="Arial"/>
                <a:ea typeface="MS PGothic"/>
                <a:cs typeface="Arial"/>
              </a:rPr>
              <a:t>th:	</a:t>
            </a:r>
            <a:r>
              <a:rPr lang="en-US" altLang="en-US" dirty="0">
                <a:solidFill>
                  <a:srgbClr val="002060"/>
                </a:solidFill>
                <a:latin typeface="Arial"/>
                <a:ea typeface="MS PGothic"/>
                <a:cs typeface="Arial"/>
              </a:rPr>
              <a:t>Invite candidate to meet with RTP/RPP committee.  </a:t>
            </a:r>
          </a:p>
          <a:p>
            <a:pPr eaLnBrk="1" hangingPunct="1">
              <a:spcAft>
                <a:spcPts val="1200"/>
              </a:spcAft>
              <a:defRPr/>
            </a:pPr>
            <a:r>
              <a:rPr lang="en-US" altLang="en-US" dirty="0">
                <a:solidFill>
                  <a:srgbClr val="002060"/>
                </a:solidFill>
                <a:latin typeface="Arial"/>
                <a:ea typeface="MS PGothic"/>
                <a:cs typeface="Arial"/>
              </a:rPr>
              <a:t>			With at least five 5 days notice:  circulate packages to 			RTP/RPP committee.</a:t>
            </a:r>
          </a:p>
          <a:p>
            <a:pPr eaLnBrk="1" hangingPunct="1">
              <a:spcAft>
                <a:spcPts val="1200"/>
              </a:spcAft>
              <a:defRPr/>
            </a:pPr>
            <a:r>
              <a:rPr lang="en-US" altLang="en-US" b="1" i="1" dirty="0">
                <a:solidFill>
                  <a:srgbClr val="002060"/>
                </a:solidFill>
                <a:latin typeface="Arial"/>
                <a:ea typeface="MS PGothic"/>
                <a:cs typeface="Arial"/>
              </a:rPr>
              <a:t>by</a:t>
            </a:r>
            <a:r>
              <a:rPr lang="en-US" altLang="en-US" dirty="0">
                <a:solidFill>
                  <a:srgbClr val="002060"/>
                </a:solidFill>
                <a:latin typeface="Arial"/>
                <a:ea typeface="MS PGothic"/>
                <a:cs typeface="Arial"/>
              </a:rPr>
              <a:t> September 19</a:t>
            </a:r>
            <a:r>
              <a:rPr lang="en-US" altLang="en-US" baseline="30000" dirty="0">
                <a:solidFill>
                  <a:srgbClr val="002060"/>
                </a:solidFill>
                <a:latin typeface="Arial"/>
                <a:ea typeface="MS PGothic"/>
                <a:cs typeface="Arial"/>
              </a:rPr>
              <a:t>th</a:t>
            </a:r>
            <a:r>
              <a:rPr lang="en-US" altLang="en-US" dirty="0">
                <a:solidFill>
                  <a:srgbClr val="002060"/>
                </a:solidFill>
                <a:latin typeface="Arial"/>
                <a:ea typeface="MS PGothic"/>
                <a:cs typeface="Arial"/>
              </a:rPr>
              <a:t>:	Initial review of each candidate completed by the AAU 			RTP/RPP committee. Consider whether candidate should be 			invited to attend an additional meeting to provide further 			clarification prior to RTP/RPP committee recommendation.</a:t>
            </a:r>
          </a:p>
          <a:p>
            <a:pPr eaLnBrk="1" hangingPunct="1">
              <a:spcAft>
                <a:spcPts val="1200"/>
              </a:spcAft>
              <a:defRPr/>
            </a:pPr>
            <a:r>
              <a:rPr lang="en-US" altLang="en-US" b="1" i="1" dirty="0">
                <a:solidFill>
                  <a:srgbClr val="002060"/>
                </a:solidFill>
                <a:latin typeface="Arial"/>
                <a:ea typeface="MS PGothic"/>
                <a:cs typeface="Arial"/>
              </a:rPr>
              <a:t>by</a:t>
            </a:r>
            <a:r>
              <a:rPr lang="en-US" altLang="en-US" dirty="0">
                <a:solidFill>
                  <a:srgbClr val="002060"/>
                </a:solidFill>
                <a:latin typeface="Arial"/>
                <a:ea typeface="MS PGothic"/>
                <a:cs typeface="Arial"/>
              </a:rPr>
              <a:t> October 3</a:t>
            </a:r>
            <a:r>
              <a:rPr lang="en-US" altLang="en-US" baseline="30000" dirty="0">
                <a:solidFill>
                  <a:srgbClr val="002060"/>
                </a:solidFill>
                <a:latin typeface="Arial"/>
                <a:ea typeface="MS PGothic"/>
                <a:cs typeface="Arial"/>
              </a:rPr>
              <a:t>rd</a:t>
            </a:r>
            <a:r>
              <a:rPr lang="en-US" altLang="en-US" dirty="0">
                <a:solidFill>
                  <a:srgbClr val="002060"/>
                </a:solidFill>
                <a:latin typeface="Arial"/>
                <a:ea typeface="MS PGothic"/>
                <a:cs typeface="Arial"/>
              </a:rPr>
              <a:t>:		The AAU RTP/RPP committee has completed its final review of 			each application.</a:t>
            </a:r>
            <a:endParaRPr lang="en-US" altLang="en-US" b="1" i="1" dirty="0">
              <a:solidFill>
                <a:srgbClr val="002060"/>
              </a:solidFill>
              <a:latin typeface="Arial"/>
              <a:ea typeface="MS PGothic"/>
              <a:cs typeface="Arial"/>
            </a:endParaRPr>
          </a:p>
          <a:p>
            <a:pPr eaLnBrk="1" hangingPunct="1">
              <a:spcAft>
                <a:spcPts val="1200"/>
              </a:spcAft>
              <a:defRPr/>
            </a:pPr>
            <a:r>
              <a:rPr lang="en-US" altLang="en-US" b="1" i="1" dirty="0">
                <a:solidFill>
                  <a:srgbClr val="002060"/>
                </a:solidFill>
                <a:latin typeface="Arial"/>
                <a:ea typeface="MS PGothic"/>
                <a:cs typeface="Arial"/>
              </a:rPr>
              <a:t>by</a:t>
            </a:r>
            <a:r>
              <a:rPr lang="en-US" altLang="en-US" dirty="0">
                <a:solidFill>
                  <a:srgbClr val="002060"/>
                </a:solidFill>
                <a:latin typeface="Arial"/>
                <a:ea typeface="MS PGothic"/>
                <a:cs typeface="Arial"/>
              </a:rPr>
              <a:t> October 10</a:t>
            </a:r>
            <a:r>
              <a:rPr lang="en-US" altLang="en-US" baseline="30000" dirty="0">
                <a:solidFill>
                  <a:srgbClr val="002060"/>
                </a:solidFill>
                <a:latin typeface="Arial"/>
                <a:ea typeface="MS PGothic"/>
                <a:cs typeface="Arial"/>
              </a:rPr>
              <a:t>th</a:t>
            </a:r>
            <a:r>
              <a:rPr lang="en-US" altLang="en-US" dirty="0">
                <a:solidFill>
                  <a:srgbClr val="002060"/>
                </a:solidFill>
                <a:latin typeface="Arial"/>
                <a:ea typeface="MS PGothic"/>
                <a:cs typeface="Arial"/>
              </a:rPr>
              <a:t>:		Documentation completed by the AAU Head has been 			reviewed by the AAU RTP/RPP committee members.</a:t>
            </a:r>
          </a:p>
          <a:p>
            <a:pPr eaLnBrk="1" hangingPunct="1">
              <a:defRPr/>
            </a:pPr>
            <a:r>
              <a:rPr lang="en-US" altLang="en-US" b="1" i="1" dirty="0">
                <a:solidFill>
                  <a:srgbClr val="002060"/>
                </a:solidFill>
                <a:latin typeface="Arial"/>
                <a:ea typeface="MS PGothic"/>
                <a:cs typeface="Arial"/>
              </a:rPr>
              <a:t>by</a:t>
            </a:r>
            <a:r>
              <a:rPr lang="en-US" altLang="en-US" dirty="0">
                <a:solidFill>
                  <a:srgbClr val="002060"/>
                </a:solidFill>
                <a:latin typeface="Arial"/>
                <a:ea typeface="MS PGothic"/>
                <a:cs typeface="Arial"/>
              </a:rPr>
              <a:t> October 20</a:t>
            </a:r>
            <a:r>
              <a:rPr lang="en-US" altLang="en-US" baseline="30000" dirty="0">
                <a:solidFill>
                  <a:srgbClr val="002060"/>
                </a:solidFill>
                <a:latin typeface="Arial"/>
                <a:ea typeface="MS PGothic"/>
                <a:cs typeface="Arial"/>
              </a:rPr>
              <a:t>th</a:t>
            </a:r>
            <a:r>
              <a:rPr lang="en-US" altLang="en-US" dirty="0">
                <a:solidFill>
                  <a:srgbClr val="002060"/>
                </a:solidFill>
                <a:latin typeface="Arial"/>
                <a:ea typeface="MS PGothic"/>
                <a:cs typeface="Arial"/>
              </a:rPr>
              <a:t>:		Documentation delivered to the Dean for the Dean’s 				comments.</a:t>
            </a:r>
            <a:endParaRPr lang="en-CA" altLang="en-US" dirty="0">
              <a:solidFill>
                <a:srgbClr val="002060"/>
              </a:solidFill>
              <a:latin typeface="Arial"/>
              <a:ea typeface="MS PGothic"/>
              <a:cs typeface="Arial"/>
            </a:endParaRPr>
          </a:p>
          <a:p>
            <a:pPr eaLnBrk="1" hangingPunct="1">
              <a:lnSpc>
                <a:spcPct val="150000"/>
              </a:lnSpc>
              <a:defRPr/>
            </a:pPr>
            <a:r>
              <a:rPr lang="en-US" altLang="en-US" b="1" dirty="0">
                <a:solidFill>
                  <a:srgbClr val="002060"/>
                </a:solidFill>
                <a:latin typeface="Arial"/>
                <a:ea typeface="MS PGothic"/>
                <a:cs typeface="Arial"/>
              </a:rPr>
              <a:t>October 31</a:t>
            </a:r>
            <a:r>
              <a:rPr lang="en-US" altLang="en-US" b="1" baseline="30000" dirty="0">
                <a:solidFill>
                  <a:srgbClr val="002060"/>
                </a:solidFill>
                <a:latin typeface="Arial"/>
                <a:ea typeface="MS PGothic"/>
                <a:cs typeface="Arial"/>
              </a:rPr>
              <a:t>st</a:t>
            </a:r>
            <a:r>
              <a:rPr lang="en-US" altLang="en-US" b="1" dirty="0">
                <a:solidFill>
                  <a:srgbClr val="002060"/>
                </a:solidFill>
                <a:latin typeface="Arial"/>
                <a:ea typeface="MS PGothic"/>
                <a:cs typeface="Arial"/>
              </a:rPr>
              <a:t>		All applications delivered to the Chair of the UCAPT. </a:t>
            </a:r>
            <a:endParaRPr lang="en-US" altLang="en-US" b="1" dirty="0">
              <a:solidFill>
                <a:srgbClr val="002060"/>
              </a:solidFill>
              <a:cs typeface="Arial"/>
            </a:endParaRPr>
          </a:p>
        </p:txBody>
      </p:sp>
      <p:sp>
        <p:nvSpPr>
          <p:cNvPr id="3" name="Title 2">
            <a:extLst>
              <a:ext uri="{FF2B5EF4-FFF2-40B4-BE49-F238E27FC236}">
                <a16:creationId xmlns:a16="http://schemas.microsoft.com/office/drawing/2014/main" id="{4DFB87AA-AAEB-AD2E-BA14-99393E34C7B5}"/>
              </a:ext>
            </a:extLst>
          </p:cNvPr>
          <p:cNvSpPr>
            <a:spLocks noGrp="1"/>
          </p:cNvSpPr>
          <p:nvPr>
            <p:ph type="title" idx="4294967295"/>
          </p:nvPr>
        </p:nvSpPr>
        <p:spPr>
          <a:xfrm>
            <a:off x="1981200" y="-1143000"/>
            <a:ext cx="8229600" cy="1143000"/>
          </a:xfrm>
        </p:spPr>
        <p:txBody>
          <a:bodyPr vert="horz" wrap="square" lIns="91440" tIns="45720" rIns="91440" bIns="45720" numCol="1" anchor="b" anchorCtr="0" compatLnSpc="1">
            <a:prstTxWarp prst="textNoShape">
              <a:avLst/>
            </a:prstTxWarp>
          </a:bodyPr>
          <a:lstStyle/>
          <a:p>
            <a:pPr eaLnBrk="1" hangingPunct="1">
              <a:spcBef>
                <a:spcPct val="50000"/>
              </a:spcBef>
              <a:defRPr/>
            </a:pPr>
            <a:r>
              <a:rPr lang="en-US" altLang="en-US" b="1" dirty="0">
                <a:solidFill>
                  <a:srgbClr val="002060"/>
                </a:solidFill>
                <a:ea typeface="MS PGothic"/>
                <a:cs typeface="Arial"/>
              </a:rPr>
              <a:t>Managing</a:t>
            </a:r>
            <a:r>
              <a:rPr lang="en-US" altLang="en-US" b="1" dirty="0">
                <a:solidFill>
                  <a:srgbClr val="C00000"/>
                </a:solidFill>
                <a:ea typeface="MS PGothic"/>
                <a:cs typeface="Arial"/>
              </a:rPr>
              <a:t> Contract Renewal</a:t>
            </a:r>
            <a:r>
              <a:rPr lang="en-US" altLang="en-US" b="1" dirty="0">
                <a:solidFill>
                  <a:srgbClr val="002060"/>
                </a:solidFill>
                <a:ea typeface="MS PGothic"/>
                <a:cs typeface="Arial"/>
              </a:rPr>
              <a:t> Process Timeline</a:t>
            </a:r>
          </a:p>
        </p:txBody>
      </p:sp>
    </p:spTree>
    <p:extLst>
      <p:ext uri="{BB962C8B-B14F-4D97-AF65-F5344CB8AC3E}">
        <p14:creationId xmlns:p14="http://schemas.microsoft.com/office/powerpoint/2010/main" val="6032890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4ADDF-2893-8651-E0CA-59A1A777FFD1}"/>
              </a:ext>
            </a:extLst>
          </p:cNvPr>
          <p:cNvSpPr>
            <a:spLocks noGrp="1"/>
          </p:cNvSpPr>
          <p:nvPr>
            <p:ph type="title" idx="4294967295"/>
          </p:nvPr>
        </p:nvSpPr>
        <p:spPr>
          <a:xfrm>
            <a:off x="1981200" y="-1143000"/>
            <a:ext cx="8229600" cy="1143000"/>
          </a:xfrm>
        </p:spPr>
        <p:txBody>
          <a:bodyPr vert="horz" wrap="square" lIns="91440" tIns="45720" rIns="91440" bIns="45720" numCol="1" anchor="b" anchorCtr="0" compatLnSpc="1">
            <a:prstTxWarp prst="textNoShape">
              <a:avLst/>
            </a:prstTxWarp>
          </a:bodyPr>
          <a:lstStyle/>
          <a:p>
            <a:pPr eaLnBrk="1" hangingPunct="1">
              <a:spcBef>
                <a:spcPct val="50000"/>
              </a:spcBef>
            </a:pPr>
            <a:r>
              <a:rPr lang="en-US" altLang="en-US" b="1" dirty="0">
                <a:solidFill>
                  <a:srgbClr val="002060"/>
                </a:solidFill>
                <a:ea typeface="MS PGothic"/>
                <a:cs typeface="Arial"/>
              </a:rPr>
              <a:t>Managing</a:t>
            </a:r>
            <a:r>
              <a:rPr lang="en-US" altLang="en-US" b="1" dirty="0">
                <a:solidFill>
                  <a:srgbClr val="C00000"/>
                </a:solidFill>
                <a:ea typeface="MS PGothic"/>
                <a:cs typeface="Arial"/>
              </a:rPr>
              <a:t> Promotion</a:t>
            </a:r>
            <a:r>
              <a:rPr lang="en-US" altLang="en-US" b="1" dirty="0">
                <a:solidFill>
                  <a:srgbClr val="002060"/>
                </a:solidFill>
                <a:ea typeface="MS PGothic"/>
                <a:cs typeface="Arial"/>
              </a:rPr>
              <a:t> Process Timeline</a:t>
            </a:r>
          </a:p>
        </p:txBody>
      </p:sp>
      <p:sp>
        <p:nvSpPr>
          <p:cNvPr id="8194" name="Rectangle 2">
            <a:extLst>
              <a:ext uri="{FF2B5EF4-FFF2-40B4-BE49-F238E27FC236}">
                <a16:creationId xmlns:a16="http://schemas.microsoft.com/office/drawing/2014/main" id="{F54468E8-E26F-E841-8F65-10726C60FAB9}"/>
              </a:ext>
            </a:extLst>
          </p:cNvPr>
          <p:cNvSpPr>
            <a:spLocks noChangeArrowheads="1"/>
          </p:cNvSpPr>
          <p:nvPr/>
        </p:nvSpPr>
        <p:spPr bwMode="auto">
          <a:xfrm>
            <a:off x="1607740" y="0"/>
            <a:ext cx="9169768" cy="63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en-US" sz="2800" b="1" dirty="0">
                <a:solidFill>
                  <a:srgbClr val="002060"/>
                </a:solidFill>
                <a:latin typeface="Arial"/>
                <a:ea typeface="MS PGothic"/>
                <a:cs typeface="Arial"/>
              </a:rPr>
              <a:t>Managing</a:t>
            </a:r>
            <a:r>
              <a:rPr lang="en-US" altLang="en-US" sz="2800" b="1" dirty="0">
                <a:solidFill>
                  <a:srgbClr val="C00000"/>
                </a:solidFill>
                <a:latin typeface="Arial"/>
                <a:ea typeface="MS PGothic"/>
                <a:cs typeface="Arial"/>
              </a:rPr>
              <a:t> Promotion</a:t>
            </a:r>
            <a:r>
              <a:rPr lang="en-US" altLang="en-US" sz="2800" b="1" dirty="0">
                <a:solidFill>
                  <a:srgbClr val="002060"/>
                </a:solidFill>
                <a:latin typeface="Arial"/>
                <a:ea typeface="MS PGothic"/>
                <a:cs typeface="Arial"/>
              </a:rPr>
              <a:t> Process Timeline</a:t>
            </a:r>
          </a:p>
          <a:p>
            <a:pPr eaLnBrk="1" hangingPunct="1">
              <a:spcBef>
                <a:spcPct val="0"/>
              </a:spcBef>
              <a:buFontTx/>
              <a:buNone/>
            </a:pPr>
            <a:r>
              <a:rPr lang="en-US" altLang="en-US" sz="1800" b="1" i="1" dirty="0">
                <a:solidFill>
                  <a:srgbClr val="002060"/>
                </a:solidFill>
                <a:latin typeface="Arial"/>
                <a:ea typeface="MS PGothic"/>
                <a:cs typeface="Arial"/>
              </a:rPr>
              <a:t>Suggested Timeline to meet January 31 deadline</a:t>
            </a:r>
          </a:p>
          <a:p>
            <a:pPr eaLnBrk="1" hangingPunct="1">
              <a:spcBef>
                <a:spcPct val="0"/>
              </a:spcBef>
              <a:buNone/>
            </a:pPr>
            <a:r>
              <a:rPr lang="en-US" altLang="en-US" sz="1800" b="1" i="1" dirty="0">
                <a:solidFill>
                  <a:srgbClr val="002060"/>
                </a:solidFill>
                <a:highlight>
                  <a:srgbClr val="FFFF00"/>
                </a:highlight>
                <a:latin typeface="Arial"/>
                <a:ea typeface="MS PGothic"/>
                <a:cs typeface="Arial"/>
              </a:rPr>
              <a:t>Try starting in the spring – to have time to recruit referees</a:t>
            </a:r>
            <a:endParaRPr lang="en-US" altLang="en-US" sz="1800" b="1" i="1" dirty="0">
              <a:solidFill>
                <a:srgbClr val="002060"/>
              </a:solidFill>
              <a:latin typeface="Arial"/>
              <a:ea typeface="MS PGothic"/>
              <a:cs typeface="Arial"/>
            </a:endParaRPr>
          </a:p>
          <a:p>
            <a:pPr eaLnBrk="1" hangingPunct="1">
              <a:spcBef>
                <a:spcPct val="0"/>
              </a:spcBef>
              <a:spcAft>
                <a:spcPts val="600"/>
              </a:spcAft>
              <a:buNone/>
            </a:pPr>
            <a:r>
              <a:rPr lang="en-US" altLang="en-US" sz="1600" b="1" i="1" dirty="0">
                <a:solidFill>
                  <a:srgbClr val="002060"/>
                </a:solidFill>
                <a:latin typeface="Arial"/>
                <a:ea typeface="MS PGothic"/>
                <a:cs typeface="Arial"/>
              </a:rPr>
              <a:t>by</a:t>
            </a:r>
            <a:r>
              <a:rPr lang="en-US" altLang="en-US" sz="1600" dirty="0">
                <a:solidFill>
                  <a:srgbClr val="002060"/>
                </a:solidFill>
                <a:latin typeface="Arial"/>
                <a:ea typeface="MS PGothic"/>
                <a:cs typeface="Arial"/>
              </a:rPr>
              <a:t> October 1</a:t>
            </a:r>
            <a:r>
              <a:rPr lang="en-US" altLang="en-US" sz="1600" baseline="30000" dirty="0">
                <a:solidFill>
                  <a:srgbClr val="002060"/>
                </a:solidFill>
                <a:latin typeface="Arial"/>
                <a:ea typeface="MS PGothic"/>
                <a:cs typeface="Arial"/>
              </a:rPr>
              <a:t>st</a:t>
            </a:r>
            <a:r>
              <a:rPr lang="en-US" altLang="en-US" sz="1600" dirty="0">
                <a:solidFill>
                  <a:srgbClr val="002060"/>
                </a:solidFill>
                <a:latin typeface="Arial"/>
                <a:ea typeface="MS PGothic"/>
                <a:cs typeface="Arial"/>
              </a:rPr>
              <a:t>:	Documentation completed for all performance reviews. Meet with AAU 			RTP/RPP committee to select names of external reviewers (min. 3) from lists 		previously gathered from </a:t>
            </a:r>
            <a:r>
              <a:rPr lang="en-US" altLang="en-US" sz="1600" dirty="0" err="1">
                <a:solidFill>
                  <a:srgbClr val="002060"/>
                </a:solidFill>
                <a:latin typeface="Arial"/>
                <a:ea typeface="MS PGothic"/>
                <a:cs typeface="Arial"/>
              </a:rPr>
              <a:t>i</a:t>
            </a:r>
            <a:r>
              <a:rPr lang="en-US" altLang="en-US" sz="1600" dirty="0">
                <a:solidFill>
                  <a:srgbClr val="002060"/>
                </a:solidFill>
                <a:latin typeface="Arial"/>
                <a:ea typeface="MS PGothic"/>
                <a:cs typeface="Arial"/>
              </a:rPr>
              <a:t>)  the committee, and ii)  the candidate.  At least 		one (1) name selected from the committee’s list, one (1) from the candidate’s 		list, and one (1) from either the committee or candidate’s list.  A total of three 		referees are required. </a:t>
            </a:r>
            <a:endParaRPr lang="en-US" altLang="en-US" sz="1600" dirty="0">
              <a:solidFill>
                <a:srgbClr val="002060"/>
              </a:solidFill>
              <a:cs typeface="Arial"/>
            </a:endParaRPr>
          </a:p>
          <a:p>
            <a:pPr eaLnBrk="1" hangingPunct="1">
              <a:spcBef>
                <a:spcPct val="0"/>
              </a:spcBef>
              <a:buNone/>
            </a:pPr>
            <a:r>
              <a:rPr lang="en-US" altLang="en-US" sz="1600" b="1" i="1" dirty="0">
                <a:solidFill>
                  <a:srgbClr val="002060"/>
                </a:solidFill>
                <a:latin typeface="Arial"/>
                <a:ea typeface="MS PGothic"/>
                <a:cs typeface="Arial"/>
              </a:rPr>
              <a:t>by</a:t>
            </a:r>
            <a:r>
              <a:rPr lang="en-US" altLang="en-US" sz="1600" dirty="0">
                <a:solidFill>
                  <a:srgbClr val="002060"/>
                </a:solidFill>
                <a:latin typeface="Arial"/>
                <a:ea typeface="MS PGothic"/>
                <a:cs typeface="Arial"/>
              </a:rPr>
              <a:t> October 15</a:t>
            </a:r>
            <a:r>
              <a:rPr lang="en-US" altLang="en-US" sz="1600" baseline="30000" dirty="0">
                <a:solidFill>
                  <a:srgbClr val="002060"/>
                </a:solidFill>
                <a:latin typeface="Arial"/>
                <a:ea typeface="MS PGothic"/>
                <a:cs typeface="Arial"/>
              </a:rPr>
              <a:t>th</a:t>
            </a:r>
            <a:r>
              <a:rPr lang="en-US" altLang="en-US" sz="1600" dirty="0">
                <a:solidFill>
                  <a:srgbClr val="002060"/>
                </a:solidFill>
                <a:latin typeface="Arial"/>
                <a:ea typeface="MS PGothic"/>
                <a:cs typeface="Arial"/>
              </a:rPr>
              <a:t>:	Meet with faculty members to discuss performance reviews.  </a:t>
            </a:r>
            <a:endParaRPr lang="en-US" altLang="en-US" sz="1600" dirty="0">
              <a:solidFill>
                <a:srgbClr val="002060"/>
              </a:solidFill>
              <a:cs typeface="Arial"/>
            </a:endParaRPr>
          </a:p>
          <a:p>
            <a:pPr eaLnBrk="1" hangingPunct="1">
              <a:spcBef>
                <a:spcPct val="0"/>
              </a:spcBef>
              <a:spcAft>
                <a:spcPts val="600"/>
              </a:spcAft>
              <a:buNone/>
            </a:pPr>
            <a:r>
              <a:rPr lang="en-US" altLang="en-US" sz="1600" dirty="0">
                <a:solidFill>
                  <a:srgbClr val="002060"/>
                </a:solidFill>
                <a:latin typeface="Arial"/>
                <a:ea typeface="MS PGothic"/>
                <a:cs typeface="Arial"/>
              </a:rPr>
              <a:t>		External reviewers have agreed they will serve as referees.</a:t>
            </a:r>
          </a:p>
          <a:p>
            <a:pPr eaLnBrk="1" hangingPunct="1">
              <a:spcBef>
                <a:spcPct val="0"/>
              </a:spcBef>
              <a:spcAft>
                <a:spcPts val="600"/>
              </a:spcAft>
              <a:buNone/>
            </a:pPr>
            <a:r>
              <a:rPr lang="en-US" altLang="en-US" sz="1600" b="1" i="1" dirty="0">
                <a:solidFill>
                  <a:srgbClr val="002060"/>
                </a:solidFill>
                <a:latin typeface="Arial"/>
                <a:ea typeface="MS PGothic"/>
                <a:cs typeface="Arial"/>
              </a:rPr>
              <a:t>by</a:t>
            </a:r>
            <a:r>
              <a:rPr lang="en-US" altLang="en-US" sz="1600" dirty="0">
                <a:solidFill>
                  <a:srgbClr val="002060"/>
                </a:solidFill>
                <a:latin typeface="Arial"/>
                <a:ea typeface="MS PGothic"/>
                <a:cs typeface="Arial"/>
              </a:rPr>
              <a:t> November 1</a:t>
            </a:r>
            <a:r>
              <a:rPr lang="en-US" altLang="en-US" sz="1600" baseline="30000" dirty="0">
                <a:solidFill>
                  <a:srgbClr val="002060"/>
                </a:solidFill>
                <a:latin typeface="Arial"/>
                <a:ea typeface="MS PGothic"/>
                <a:cs typeface="Arial"/>
              </a:rPr>
              <a:t>st</a:t>
            </a:r>
            <a:r>
              <a:rPr lang="en-US" altLang="en-US" sz="1600" dirty="0">
                <a:solidFill>
                  <a:srgbClr val="002060"/>
                </a:solidFill>
                <a:latin typeface="Arial"/>
                <a:ea typeface="MS PGothic"/>
                <a:cs typeface="Arial"/>
              </a:rPr>
              <a:t>:	Reference materials circulated to external reviewers.</a:t>
            </a:r>
            <a:endParaRPr lang="en-CA" altLang="en-US" sz="1600" dirty="0">
              <a:solidFill>
                <a:srgbClr val="002060"/>
              </a:solidFill>
              <a:latin typeface="Arial"/>
              <a:ea typeface="MS PGothic"/>
              <a:cs typeface="Arial"/>
            </a:endParaRPr>
          </a:p>
          <a:p>
            <a:pPr eaLnBrk="1" hangingPunct="1">
              <a:spcBef>
                <a:spcPct val="0"/>
              </a:spcBef>
              <a:buFontTx/>
              <a:buNone/>
            </a:pPr>
            <a:r>
              <a:rPr lang="en-US" altLang="en-US" sz="1600" b="1" i="1" dirty="0">
                <a:solidFill>
                  <a:srgbClr val="002060"/>
                </a:solidFill>
                <a:latin typeface="Arial"/>
                <a:ea typeface="MS PGothic"/>
                <a:cs typeface="Arial"/>
              </a:rPr>
              <a:t>by</a:t>
            </a:r>
            <a:r>
              <a:rPr lang="en-US" altLang="en-US" sz="1600" dirty="0">
                <a:solidFill>
                  <a:srgbClr val="002060"/>
                </a:solidFill>
                <a:latin typeface="Arial"/>
                <a:ea typeface="MS PGothic"/>
                <a:cs typeface="Arial"/>
              </a:rPr>
              <a:t> December 20</a:t>
            </a:r>
            <a:r>
              <a:rPr lang="en-US" altLang="en-US" sz="1600" baseline="30000" dirty="0">
                <a:solidFill>
                  <a:srgbClr val="002060"/>
                </a:solidFill>
                <a:latin typeface="Arial"/>
                <a:ea typeface="MS PGothic"/>
                <a:cs typeface="Arial"/>
              </a:rPr>
              <a:t>th</a:t>
            </a:r>
            <a:r>
              <a:rPr lang="en-US" altLang="en-US" sz="1600" dirty="0">
                <a:solidFill>
                  <a:srgbClr val="002060"/>
                </a:solidFill>
                <a:latin typeface="Arial"/>
                <a:ea typeface="MS PGothic"/>
                <a:cs typeface="Arial"/>
              </a:rPr>
              <a:t>:	Candidate invited to the upcoming RTP/RPP committee meeting.	</a:t>
            </a:r>
            <a:endParaRPr lang="en-CA" altLang="en-US" sz="1600" dirty="0">
              <a:solidFill>
                <a:srgbClr val="002060"/>
              </a:solidFill>
              <a:latin typeface="Arial"/>
              <a:ea typeface="MS PGothic"/>
              <a:cs typeface="Arial"/>
            </a:endParaRPr>
          </a:p>
          <a:p>
            <a:pPr eaLnBrk="1" hangingPunct="1">
              <a:spcBef>
                <a:spcPct val="0"/>
              </a:spcBef>
              <a:spcAft>
                <a:spcPts val="600"/>
              </a:spcAft>
              <a:buNone/>
            </a:pPr>
            <a:r>
              <a:rPr lang="en-US" altLang="en-US" sz="1600" dirty="0">
                <a:solidFill>
                  <a:srgbClr val="002060"/>
                </a:solidFill>
                <a:latin typeface="Arial"/>
                <a:ea typeface="MS PGothic"/>
                <a:cs typeface="Arial"/>
              </a:rPr>
              <a:t>		With at least five 5 days notice: circulate packages to RTP/RPP committee.</a:t>
            </a:r>
          </a:p>
          <a:p>
            <a:pPr eaLnBrk="1" hangingPunct="1">
              <a:spcBef>
                <a:spcPct val="0"/>
              </a:spcBef>
              <a:buNone/>
            </a:pPr>
            <a:r>
              <a:rPr lang="en-US" altLang="en-US" sz="1600" b="1" i="1" dirty="0">
                <a:solidFill>
                  <a:srgbClr val="002060"/>
                </a:solidFill>
                <a:latin typeface="Arial"/>
                <a:ea typeface="MS PGothic"/>
                <a:cs typeface="Arial"/>
              </a:rPr>
              <a:t>by</a:t>
            </a:r>
            <a:r>
              <a:rPr lang="en-US" altLang="en-US" sz="1600" dirty="0">
                <a:solidFill>
                  <a:srgbClr val="002060"/>
                </a:solidFill>
                <a:latin typeface="Arial"/>
                <a:ea typeface="MS PGothic"/>
                <a:cs typeface="Arial"/>
              </a:rPr>
              <a:t> January 7</a:t>
            </a:r>
            <a:r>
              <a:rPr lang="en-US" altLang="en-US" sz="1600" baseline="30000" dirty="0">
                <a:solidFill>
                  <a:srgbClr val="002060"/>
                </a:solidFill>
                <a:latin typeface="Arial"/>
                <a:ea typeface="MS PGothic"/>
                <a:cs typeface="Arial"/>
              </a:rPr>
              <a:t>th</a:t>
            </a:r>
            <a:r>
              <a:rPr lang="en-US" altLang="en-US" sz="1600" dirty="0">
                <a:solidFill>
                  <a:srgbClr val="002060"/>
                </a:solidFill>
                <a:latin typeface="Arial"/>
                <a:ea typeface="MS PGothic"/>
                <a:cs typeface="Arial"/>
              </a:rPr>
              <a:t>	The RTP/RPP committee met and completed its initial review.  </a:t>
            </a:r>
            <a:endParaRPr lang="en-US" altLang="en-US" sz="1600" dirty="0">
              <a:solidFill>
                <a:srgbClr val="002060"/>
              </a:solidFill>
              <a:cs typeface="Arial"/>
            </a:endParaRPr>
          </a:p>
          <a:p>
            <a:pPr eaLnBrk="1" hangingPunct="1">
              <a:spcBef>
                <a:spcPct val="0"/>
              </a:spcBef>
              <a:buFontTx/>
              <a:buNone/>
            </a:pPr>
            <a:r>
              <a:rPr lang="en-US" altLang="en-US" sz="1600" dirty="0">
                <a:solidFill>
                  <a:srgbClr val="002060"/>
                </a:solidFill>
                <a:latin typeface="Arial"/>
                <a:ea typeface="MS PGothic"/>
                <a:cs typeface="Arial"/>
              </a:rPr>
              <a:t>		Consider whether candidate should be invited to attend an additional meeting 		to provide further clarification prior to RTP/RPP committee recommendation.</a:t>
            </a:r>
            <a:endParaRPr lang="en-CA" altLang="en-US" sz="1600" dirty="0">
              <a:solidFill>
                <a:srgbClr val="002060"/>
              </a:solidFill>
              <a:latin typeface="Arial"/>
              <a:ea typeface="MS PGothic"/>
              <a:cs typeface="Arial"/>
            </a:endParaRPr>
          </a:p>
          <a:p>
            <a:pPr eaLnBrk="1" hangingPunct="1">
              <a:lnSpc>
                <a:spcPct val="150000"/>
              </a:lnSpc>
              <a:spcBef>
                <a:spcPct val="0"/>
              </a:spcBef>
              <a:buFontTx/>
              <a:buNone/>
            </a:pPr>
            <a:r>
              <a:rPr lang="en-US" altLang="en-US" sz="1600" b="1" i="1" dirty="0">
                <a:solidFill>
                  <a:srgbClr val="002060"/>
                </a:solidFill>
                <a:latin typeface="Arial"/>
                <a:ea typeface="MS PGothic"/>
                <a:cs typeface="Arial"/>
              </a:rPr>
              <a:t>by</a:t>
            </a:r>
            <a:r>
              <a:rPr lang="en-US" altLang="en-US" sz="1600" dirty="0">
                <a:solidFill>
                  <a:srgbClr val="002060"/>
                </a:solidFill>
                <a:latin typeface="Arial"/>
                <a:ea typeface="MS PGothic"/>
                <a:cs typeface="Arial"/>
              </a:rPr>
              <a:t> January 14</a:t>
            </a:r>
            <a:r>
              <a:rPr lang="en-US" altLang="en-US" sz="1600" baseline="30000" dirty="0">
                <a:solidFill>
                  <a:srgbClr val="002060"/>
                </a:solidFill>
                <a:latin typeface="Arial"/>
                <a:ea typeface="MS PGothic"/>
                <a:cs typeface="Arial"/>
              </a:rPr>
              <a:t>th</a:t>
            </a:r>
            <a:r>
              <a:rPr lang="en-US" altLang="en-US" sz="1600" dirty="0">
                <a:solidFill>
                  <a:srgbClr val="002060"/>
                </a:solidFill>
                <a:latin typeface="Arial"/>
                <a:ea typeface="MS PGothic"/>
                <a:cs typeface="Arial"/>
              </a:rPr>
              <a:t>:	The RTP/RPP committee completed final review of applications.</a:t>
            </a:r>
          </a:p>
          <a:p>
            <a:pPr eaLnBrk="1" hangingPunct="1">
              <a:spcBef>
                <a:spcPct val="0"/>
              </a:spcBef>
              <a:buFontTx/>
              <a:buNone/>
            </a:pPr>
            <a:r>
              <a:rPr lang="en-US" altLang="en-US" sz="1600" b="1" i="1" dirty="0">
                <a:solidFill>
                  <a:srgbClr val="002060"/>
                </a:solidFill>
                <a:latin typeface="Arial"/>
                <a:ea typeface="MS PGothic"/>
                <a:cs typeface="Arial"/>
              </a:rPr>
              <a:t>by</a:t>
            </a:r>
            <a:r>
              <a:rPr lang="en-US" altLang="en-US" sz="1600" dirty="0">
                <a:solidFill>
                  <a:srgbClr val="002060"/>
                </a:solidFill>
                <a:latin typeface="Arial"/>
                <a:ea typeface="MS PGothic"/>
                <a:cs typeface="Arial"/>
              </a:rPr>
              <a:t> January 17</a:t>
            </a:r>
            <a:r>
              <a:rPr lang="en-US" altLang="en-US" sz="1600" baseline="30000" dirty="0">
                <a:solidFill>
                  <a:srgbClr val="002060"/>
                </a:solidFill>
                <a:latin typeface="Arial"/>
                <a:ea typeface="MS PGothic"/>
                <a:cs typeface="Arial"/>
              </a:rPr>
              <a:t>th</a:t>
            </a:r>
            <a:r>
              <a:rPr lang="en-US" altLang="en-US" sz="1600" dirty="0">
                <a:solidFill>
                  <a:srgbClr val="002060"/>
                </a:solidFill>
                <a:latin typeface="Arial"/>
                <a:ea typeface="MS PGothic"/>
                <a:cs typeface="Arial"/>
              </a:rPr>
              <a:t>:	All documentation completed by the AAU Head and reviewed by the</a:t>
            </a:r>
          </a:p>
          <a:p>
            <a:pPr eaLnBrk="1" hangingPunct="1">
              <a:spcBef>
                <a:spcPct val="0"/>
              </a:spcBef>
              <a:spcAft>
                <a:spcPts val="600"/>
              </a:spcAft>
              <a:buNone/>
            </a:pPr>
            <a:r>
              <a:rPr lang="en-US" altLang="en-US" sz="1600" dirty="0">
                <a:solidFill>
                  <a:srgbClr val="002060"/>
                </a:solidFill>
                <a:latin typeface="Arial"/>
                <a:ea typeface="MS PGothic"/>
                <a:cs typeface="Arial"/>
              </a:rPr>
              <a:t>		RTP/RPP committee members for feedback.</a:t>
            </a:r>
            <a:endParaRPr lang="en-CA" altLang="en-US" sz="1600" dirty="0">
              <a:solidFill>
                <a:srgbClr val="002060"/>
              </a:solidFill>
              <a:latin typeface="Arial"/>
              <a:ea typeface="MS PGothic"/>
              <a:cs typeface="Arial"/>
            </a:endParaRPr>
          </a:p>
          <a:p>
            <a:pPr eaLnBrk="1" hangingPunct="1">
              <a:spcBef>
                <a:spcPct val="0"/>
              </a:spcBef>
              <a:spcAft>
                <a:spcPts val="600"/>
              </a:spcAft>
              <a:buNone/>
            </a:pPr>
            <a:r>
              <a:rPr lang="en-US" altLang="en-US" sz="1600" b="1" i="1" dirty="0">
                <a:solidFill>
                  <a:srgbClr val="002060"/>
                </a:solidFill>
                <a:latin typeface="Arial"/>
                <a:ea typeface="MS PGothic"/>
                <a:cs typeface="Arial"/>
              </a:rPr>
              <a:t>by</a:t>
            </a:r>
            <a:r>
              <a:rPr lang="en-US" altLang="en-US" sz="1600" dirty="0">
                <a:solidFill>
                  <a:srgbClr val="002060"/>
                </a:solidFill>
                <a:latin typeface="Arial"/>
                <a:ea typeface="MS PGothic"/>
                <a:cs typeface="Arial"/>
              </a:rPr>
              <a:t> January 21</a:t>
            </a:r>
            <a:r>
              <a:rPr lang="en-US" altLang="en-US" sz="1600" baseline="30000" dirty="0">
                <a:solidFill>
                  <a:srgbClr val="002060"/>
                </a:solidFill>
                <a:latin typeface="Arial"/>
                <a:ea typeface="MS PGothic"/>
                <a:cs typeface="Arial"/>
              </a:rPr>
              <a:t>st</a:t>
            </a:r>
            <a:r>
              <a:rPr lang="en-US" altLang="en-US" sz="1600" dirty="0">
                <a:solidFill>
                  <a:srgbClr val="002060"/>
                </a:solidFill>
                <a:latin typeface="Arial"/>
                <a:ea typeface="MS PGothic"/>
                <a:cs typeface="Arial"/>
              </a:rPr>
              <a:t>:	Documentation delivered to the Dean for Dean’s comments. </a:t>
            </a:r>
            <a:endParaRPr lang="en-US" altLang="en-US" sz="1600" dirty="0">
              <a:solidFill>
                <a:srgbClr val="002060"/>
              </a:solidFill>
              <a:cs typeface="Arial"/>
            </a:endParaRPr>
          </a:p>
          <a:p>
            <a:pPr eaLnBrk="1" hangingPunct="1">
              <a:spcBef>
                <a:spcPct val="0"/>
              </a:spcBef>
              <a:buFontTx/>
              <a:buNone/>
            </a:pPr>
            <a:r>
              <a:rPr lang="en-US" altLang="en-US" sz="1600" b="1" dirty="0">
                <a:solidFill>
                  <a:srgbClr val="002060"/>
                </a:solidFill>
                <a:latin typeface="Arial"/>
                <a:ea typeface="MS PGothic"/>
                <a:cs typeface="Arial"/>
              </a:rPr>
              <a:t>January 31</a:t>
            </a:r>
            <a:r>
              <a:rPr lang="en-US" altLang="en-US" sz="1600" b="1" baseline="30000" dirty="0">
                <a:solidFill>
                  <a:srgbClr val="002060"/>
                </a:solidFill>
                <a:latin typeface="Arial"/>
                <a:ea typeface="MS PGothic"/>
                <a:cs typeface="Arial"/>
              </a:rPr>
              <a:t>st</a:t>
            </a:r>
            <a:r>
              <a:rPr lang="en-US" altLang="en-US" sz="1600" b="1" dirty="0">
                <a:solidFill>
                  <a:srgbClr val="002060"/>
                </a:solidFill>
                <a:latin typeface="Arial"/>
                <a:ea typeface="MS PGothic"/>
                <a:cs typeface="Arial"/>
              </a:rPr>
              <a:t>:	All applications delivered to the Chair of the UCAPT.</a:t>
            </a:r>
            <a:endParaRPr lang="en-CA" altLang="en-US" sz="2000" b="1" dirty="0">
              <a:solidFill>
                <a:srgbClr val="002060"/>
              </a:solidFill>
              <a:latin typeface="Arial"/>
              <a:ea typeface="MS PGothic"/>
              <a:cs typeface="Arial"/>
            </a:endParaRPr>
          </a:p>
        </p:txBody>
      </p:sp>
    </p:spTree>
    <p:extLst>
      <p:ext uri="{BB962C8B-B14F-4D97-AF65-F5344CB8AC3E}">
        <p14:creationId xmlns:p14="http://schemas.microsoft.com/office/powerpoint/2010/main" val="1497906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27C82A-CA1D-46B9-9C08-151B77BC6B0F}"/>
              </a:ext>
            </a:extLst>
          </p:cNvPr>
          <p:cNvSpPr/>
          <p:nvPr/>
        </p:nvSpPr>
        <p:spPr>
          <a:xfrm>
            <a:off x="977900" y="1348365"/>
            <a:ext cx="10325100" cy="4524315"/>
          </a:xfrm>
          <a:prstGeom prst="rect">
            <a:avLst/>
          </a:prstGeom>
        </p:spPr>
        <p:txBody>
          <a:bodyPr wrap="square">
            <a:spAutoFit/>
          </a:bodyPr>
          <a:lstStyle/>
          <a:p>
            <a:pPr eaLnBrk="1" hangingPunct="1">
              <a:spcBef>
                <a:spcPct val="50000"/>
              </a:spcBef>
              <a:defRPr/>
            </a:pPr>
            <a:r>
              <a:rPr lang="en-US" altLang="en-US" sz="3200" b="1" dirty="0">
                <a:ea typeface="ＭＳ Ｐゴシック" panose="020B0600070205080204" pitchFamily="34" charset="-128"/>
              </a:rPr>
              <a:t>Bylaw 22.4.5: </a:t>
            </a:r>
            <a:r>
              <a:rPr lang="en-US" altLang="en-US" sz="3200" dirty="0">
                <a:ea typeface="ＭＳ Ｐゴシック" panose="020B0600070205080204" pitchFamily="34" charset="-128"/>
              </a:rPr>
              <a:t>can be considered for tenure </a:t>
            </a:r>
            <a:r>
              <a:rPr lang="en-US" altLang="en-US" sz="3200" b="1" dirty="0">
                <a:ea typeface="ＭＳ Ｐゴシック" panose="020B0600070205080204" pitchFamily="34" charset="-128"/>
              </a:rPr>
              <a:t>after two </a:t>
            </a:r>
            <a:r>
              <a:rPr lang="en-US" altLang="en-US" sz="3200" b="1" u="sng" dirty="0">
                <a:ea typeface="ＭＳ Ｐゴシック" panose="020B0600070205080204" pitchFamily="34" charset="-128"/>
              </a:rPr>
              <a:t>full</a:t>
            </a:r>
            <a:r>
              <a:rPr lang="en-US" altLang="en-US" sz="3200" b="1" dirty="0">
                <a:ea typeface="ＭＳ Ｐゴシック" panose="020B0600070205080204" pitchFamily="34" charset="-128"/>
              </a:rPr>
              <a:t> years </a:t>
            </a:r>
            <a:r>
              <a:rPr lang="en-US" altLang="en-US" sz="3200" dirty="0">
                <a:ea typeface="ＭＳ Ｐゴシック" panose="020B0600070205080204" pitchFamily="34" charset="-128"/>
              </a:rPr>
              <a:t>of employment in the probationary appointment at the University. The faculty member initiates the process by application to the AAU Head</a:t>
            </a:r>
          </a:p>
          <a:p>
            <a:pPr eaLnBrk="1" hangingPunct="1">
              <a:spcBef>
                <a:spcPct val="50000"/>
              </a:spcBef>
              <a:defRPr/>
            </a:pPr>
            <a:r>
              <a:rPr lang="en-US" altLang="en-US" sz="3200" b="1" dirty="0"/>
              <a:t>Bylaw 22.4.6:  </a:t>
            </a:r>
          </a:p>
          <a:p>
            <a:pPr marL="285750" indent="-285750" eaLnBrk="1" hangingPunct="1">
              <a:spcBef>
                <a:spcPct val="50000"/>
              </a:spcBef>
              <a:buFont typeface="Arial" panose="020B0604020202020204" pitchFamily="34" charset="0"/>
              <a:buChar char="•"/>
              <a:defRPr/>
            </a:pPr>
            <a:r>
              <a:rPr lang="en-US" altLang="en-US" sz="3200" dirty="0"/>
              <a:t>A successful tenure application will automatically result in promotion </a:t>
            </a:r>
            <a:r>
              <a:rPr lang="en-CA" altLang="en-US" sz="3200" dirty="0"/>
              <a:t>eg. </a:t>
            </a:r>
            <a:r>
              <a:rPr lang="en-US" altLang="en-US" sz="3200" dirty="0"/>
              <a:t>to Associate Professor</a:t>
            </a:r>
            <a:r>
              <a:rPr lang="en-CA" altLang="en-US" sz="3200" dirty="0"/>
              <a:t>, AAS III, Librarian III</a:t>
            </a:r>
            <a:r>
              <a:rPr lang="en-US" altLang="en-US" sz="3200" dirty="0"/>
              <a:t>.  (Only one application is required).</a:t>
            </a:r>
          </a:p>
        </p:txBody>
      </p:sp>
      <p:sp>
        <p:nvSpPr>
          <p:cNvPr id="3" name="Title 2">
            <a:extLst>
              <a:ext uri="{FF2B5EF4-FFF2-40B4-BE49-F238E27FC236}">
                <a16:creationId xmlns:a16="http://schemas.microsoft.com/office/drawing/2014/main" id="{8F100C57-0B32-16E1-BBAE-AAC27D261C74}"/>
              </a:ext>
            </a:extLst>
          </p:cNvPr>
          <p:cNvSpPr>
            <a:spLocks noGrp="1"/>
          </p:cNvSpPr>
          <p:nvPr>
            <p:ph type="title" idx="4294967295"/>
          </p:nvPr>
        </p:nvSpPr>
        <p:spPr/>
        <p:txBody>
          <a:bodyPr/>
          <a:lstStyle/>
          <a:p>
            <a:pPr eaLnBrk="1" hangingPunct="1">
              <a:spcBef>
                <a:spcPct val="50000"/>
              </a:spcBef>
              <a:defRPr/>
            </a:pPr>
            <a:r>
              <a:rPr lang="en-CA" altLang="en-US" sz="4000" dirty="0">
                <a:solidFill>
                  <a:srgbClr val="002060"/>
                </a:solidFill>
                <a:ea typeface="ＭＳ Ｐゴシック" panose="020B0600070205080204" pitchFamily="34" charset="-128"/>
                <a:cs typeface="Arial" panose="020B0604020202020204" pitchFamily="34" charset="0"/>
              </a:rPr>
              <a:t>Early Tenure</a:t>
            </a:r>
            <a:endParaRPr lang="en-US" altLang="en-US" sz="4000" dirty="0">
              <a:solidFill>
                <a:srgbClr val="002060"/>
              </a:solidFill>
              <a:ea typeface="ＭＳ Ｐゴシック" panose="020B0600070205080204" pitchFamily="34" charset="-128"/>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CBFB5-875F-8EFF-20AF-90F2FA606CFB}"/>
              </a:ext>
            </a:extLst>
          </p:cNvPr>
          <p:cNvSpPr>
            <a:spLocks noGrp="1"/>
          </p:cNvSpPr>
          <p:nvPr>
            <p:ph type="title"/>
          </p:nvPr>
        </p:nvSpPr>
        <p:spPr>
          <a:xfrm>
            <a:off x="1981200" y="223838"/>
            <a:ext cx="8229600" cy="1143000"/>
          </a:xfrm>
        </p:spPr>
        <p:txBody>
          <a:bodyPr wrap="square" anchor="ctr">
            <a:noAutofit/>
          </a:bodyPr>
          <a:lstStyle/>
          <a:p>
            <a:pPr>
              <a:lnSpc>
                <a:spcPct val="90000"/>
              </a:lnSpc>
            </a:pPr>
            <a:r>
              <a:rPr lang="en-US" sz="4000" dirty="0">
                <a:solidFill>
                  <a:schemeClr val="accent6">
                    <a:lumMod val="75000"/>
                  </a:schemeClr>
                </a:solidFill>
              </a:rPr>
              <a:t>What Stops the Clock?</a:t>
            </a:r>
            <a:endParaRPr lang="en-CA" sz="4000" dirty="0">
              <a:solidFill>
                <a:schemeClr val="accent6">
                  <a:lumMod val="75000"/>
                </a:schemeClr>
              </a:solidFill>
            </a:endParaRPr>
          </a:p>
        </p:txBody>
      </p:sp>
      <p:sp>
        <p:nvSpPr>
          <p:cNvPr id="3" name="Content Placeholder 2">
            <a:extLst>
              <a:ext uri="{FF2B5EF4-FFF2-40B4-BE49-F238E27FC236}">
                <a16:creationId xmlns:a16="http://schemas.microsoft.com/office/drawing/2014/main" id="{17D4DAFA-8767-DD89-BF51-C17D63F2D9AD}"/>
              </a:ext>
            </a:extLst>
          </p:cNvPr>
          <p:cNvSpPr>
            <a:spLocks noGrp="1"/>
          </p:cNvSpPr>
          <p:nvPr>
            <p:ph sz="half" idx="1"/>
          </p:nvPr>
        </p:nvSpPr>
        <p:spPr>
          <a:xfrm>
            <a:off x="957520" y="1308100"/>
            <a:ext cx="6738679" cy="5549900"/>
          </a:xfrm>
        </p:spPr>
        <p:txBody>
          <a:bodyPr wrap="square" anchor="t">
            <a:normAutofit/>
          </a:bodyPr>
          <a:lstStyle/>
          <a:p>
            <a:pPr>
              <a:lnSpc>
                <a:spcPct val="90000"/>
              </a:lnSpc>
            </a:pPr>
            <a:r>
              <a:rPr lang="en-CA" dirty="0"/>
              <a:t>A sick leave or parental leave does</a:t>
            </a:r>
            <a:r>
              <a:rPr lang="en-CA" b="1" dirty="0"/>
              <a:t> not automatically </a:t>
            </a:r>
            <a:r>
              <a:rPr lang="en-CA" dirty="0"/>
              <a:t>stop the clock. However, if any one of these impacted progress then request a deferral </a:t>
            </a:r>
            <a:r>
              <a:rPr lang="en-CA" dirty="0">
                <a:hlinkClick r:id="rId3"/>
              </a:rPr>
              <a:t>Article 12:05(e)</a:t>
            </a:r>
            <a:endParaRPr lang="en-CA" dirty="0"/>
          </a:p>
          <a:p>
            <a:pPr>
              <a:lnSpc>
                <a:spcPct val="90000"/>
              </a:lnSpc>
            </a:pPr>
            <a:r>
              <a:rPr lang="en-CA" dirty="0"/>
              <a:t>If defer contract renewal, remember to submit a separate request to defer tenure/permanence if you want one</a:t>
            </a:r>
          </a:p>
          <a:p>
            <a:pPr>
              <a:lnSpc>
                <a:spcPct val="90000"/>
              </a:lnSpc>
            </a:pPr>
            <a:r>
              <a:rPr lang="en-CA" dirty="0"/>
              <a:t>Leave of absence without pay, or exceptional circumstances can also request a deferral</a:t>
            </a:r>
          </a:p>
        </p:txBody>
      </p:sp>
      <p:pic>
        <p:nvPicPr>
          <p:cNvPr id="5" name="Picture 4" descr="Stop watch">
            <a:extLst>
              <a:ext uri="{FF2B5EF4-FFF2-40B4-BE49-F238E27FC236}">
                <a16:creationId xmlns:a16="http://schemas.microsoft.com/office/drawing/2014/main" id="{3FF16362-F688-CDF8-3B49-0641A8946814}"/>
              </a:ext>
            </a:extLst>
          </p:cNvPr>
          <p:cNvPicPr>
            <a:picLocks noChangeAspect="1"/>
          </p:cNvPicPr>
          <p:nvPr/>
        </p:nvPicPr>
        <p:blipFill rotWithShape="1">
          <a:blip r:embed="rId4"/>
          <a:srcRect l="5039" r="12641" b="-4"/>
          <a:stretch/>
        </p:blipFill>
        <p:spPr>
          <a:xfrm>
            <a:off x="7975488" y="1501555"/>
            <a:ext cx="3606913" cy="4042182"/>
          </a:xfrm>
          <a:prstGeom prst="rect">
            <a:avLst/>
          </a:prstGeom>
          <a:noFill/>
        </p:spPr>
      </p:pic>
    </p:spTree>
    <p:extLst>
      <p:ext uri="{BB962C8B-B14F-4D97-AF65-F5344CB8AC3E}">
        <p14:creationId xmlns:p14="http://schemas.microsoft.com/office/powerpoint/2010/main" val="3779264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869D99-8096-B95E-88A8-43D6CEF3397E}"/>
              </a:ext>
            </a:extLst>
          </p:cNvPr>
          <p:cNvSpPr>
            <a:spLocks noGrp="1"/>
          </p:cNvSpPr>
          <p:nvPr>
            <p:ph type="title" idx="4294967295"/>
          </p:nvPr>
        </p:nvSpPr>
        <p:spPr>
          <a:xfrm>
            <a:off x="1981200" y="7938"/>
            <a:ext cx="8229600" cy="1143000"/>
          </a:xfrm>
        </p:spPr>
        <p:txBody>
          <a:bodyPr/>
          <a:lstStyle/>
          <a:p>
            <a:pPr eaLnBrk="1" hangingPunct="1">
              <a:spcBef>
                <a:spcPct val="50000"/>
              </a:spcBef>
              <a:defRPr/>
            </a:pPr>
            <a:r>
              <a:rPr lang="en-US" altLang="en-US" dirty="0">
                <a:solidFill>
                  <a:srgbClr val="002060"/>
                </a:solidFill>
              </a:rPr>
              <a:t>Summary of Formal Deadlines</a:t>
            </a:r>
          </a:p>
        </p:txBody>
      </p:sp>
      <p:sp>
        <p:nvSpPr>
          <p:cNvPr id="2" name="Rectangle 1">
            <a:extLst>
              <a:ext uri="{FF2B5EF4-FFF2-40B4-BE49-F238E27FC236}">
                <a16:creationId xmlns:a16="http://schemas.microsoft.com/office/drawing/2014/main" id="{9C90CB59-DFF1-4B08-8FDE-0BB4A66AD56F}"/>
              </a:ext>
            </a:extLst>
          </p:cNvPr>
          <p:cNvSpPr/>
          <p:nvPr/>
        </p:nvSpPr>
        <p:spPr>
          <a:xfrm>
            <a:off x="1919189" y="1095122"/>
            <a:ext cx="8425631" cy="4278094"/>
          </a:xfrm>
          <a:prstGeom prst="rect">
            <a:avLst/>
          </a:prstGeom>
        </p:spPr>
        <p:txBody>
          <a:bodyPr wrap="square">
            <a:spAutoFit/>
          </a:bodyPr>
          <a:lstStyle/>
          <a:p>
            <a:pPr algn="ctr" eaLnBrk="1" hangingPunct="1">
              <a:spcBef>
                <a:spcPct val="50000"/>
              </a:spcBef>
              <a:defRPr/>
            </a:pPr>
            <a:r>
              <a:rPr lang="en-US" altLang="en-US" sz="2000" b="1" i="1" dirty="0">
                <a:solidFill>
                  <a:schemeClr val="accent6">
                    <a:lumMod val="75000"/>
                  </a:schemeClr>
                </a:solidFill>
              </a:rPr>
              <a:t>If there are deadline concerns, please contact Blair Gagne</a:t>
            </a:r>
          </a:p>
          <a:p>
            <a:pPr eaLnBrk="1" hangingPunct="1">
              <a:spcBef>
                <a:spcPct val="50000"/>
              </a:spcBef>
              <a:defRPr/>
            </a:pPr>
            <a:r>
              <a:rPr lang="en-US" altLang="en-US" sz="2400" dirty="0">
                <a:solidFill>
                  <a:srgbClr val="002060"/>
                </a:solidFill>
              </a:rPr>
              <a:t>July 15	</a:t>
            </a:r>
            <a:r>
              <a:rPr lang="en-US" altLang="en-US" sz="2000" dirty="0">
                <a:solidFill>
                  <a:srgbClr val="002060"/>
                </a:solidFill>
              </a:rPr>
              <a:t>C.A. 5:31 </a:t>
            </a:r>
            <a:r>
              <a:rPr lang="en-US" altLang="en-US" sz="2400" dirty="0">
                <a:solidFill>
                  <a:srgbClr val="002060"/>
                </a:solidFill>
              </a:rPr>
              <a:t>		Every faculty updates </a:t>
            </a:r>
            <a:r>
              <a:rPr lang="en-US" altLang="en-US" sz="2400" dirty="0" err="1">
                <a:solidFill>
                  <a:srgbClr val="002060"/>
                </a:solidFill>
              </a:rPr>
              <a:t>eCV</a:t>
            </a:r>
            <a:endParaRPr lang="en-US" altLang="en-US" sz="2400" dirty="0">
              <a:solidFill>
                <a:srgbClr val="002060"/>
              </a:solidFill>
            </a:endParaRPr>
          </a:p>
          <a:p>
            <a:pPr eaLnBrk="1" hangingPunct="1">
              <a:spcBef>
                <a:spcPct val="50000"/>
              </a:spcBef>
              <a:defRPr/>
            </a:pPr>
            <a:r>
              <a:rPr lang="en-US" altLang="en-US" sz="2400" dirty="0">
                <a:solidFill>
                  <a:srgbClr val="002060"/>
                </a:solidFill>
              </a:rPr>
              <a:t>September 1	</a:t>
            </a:r>
            <a:r>
              <a:rPr lang="en-US" altLang="en-US" sz="2000" dirty="0">
                <a:solidFill>
                  <a:srgbClr val="002060"/>
                </a:solidFill>
              </a:rPr>
              <a:t>Bylaw 22.4.2</a:t>
            </a:r>
            <a:r>
              <a:rPr lang="en-US" altLang="en-US" sz="2400" dirty="0">
                <a:solidFill>
                  <a:srgbClr val="002060"/>
                </a:solidFill>
              </a:rPr>
              <a:t>	     	AAU Head informs AAU</a:t>
            </a:r>
          </a:p>
          <a:p>
            <a:pPr eaLnBrk="1" hangingPunct="1">
              <a:spcBef>
                <a:spcPct val="50000"/>
              </a:spcBef>
              <a:defRPr/>
            </a:pPr>
            <a:r>
              <a:rPr lang="en-US" altLang="en-US" sz="2400" dirty="0">
                <a:solidFill>
                  <a:srgbClr val="002060"/>
                </a:solidFill>
              </a:rPr>
              <a:t>October 1	</a:t>
            </a:r>
            <a:r>
              <a:rPr lang="en-US" altLang="en-US" sz="2000" dirty="0">
                <a:solidFill>
                  <a:srgbClr val="002060"/>
                </a:solidFill>
              </a:rPr>
              <a:t>Bylaw 22.4.3/C.A. 5:32 </a:t>
            </a:r>
            <a:r>
              <a:rPr lang="en-US" altLang="en-US" sz="2400" dirty="0">
                <a:solidFill>
                  <a:srgbClr val="002060"/>
                </a:solidFill>
              </a:rPr>
              <a:t>Performance review (PR)   </a:t>
            </a:r>
          </a:p>
          <a:p>
            <a:pPr eaLnBrk="1" hangingPunct="1">
              <a:spcBef>
                <a:spcPct val="50000"/>
              </a:spcBef>
              <a:defRPr/>
            </a:pPr>
            <a:r>
              <a:rPr lang="en-US" altLang="en-US" sz="2400" dirty="0">
                <a:solidFill>
                  <a:srgbClr val="002060"/>
                </a:solidFill>
              </a:rPr>
              <a:t>October 15	</a:t>
            </a:r>
            <a:r>
              <a:rPr lang="en-US" altLang="en-US" sz="2000" dirty="0">
                <a:solidFill>
                  <a:srgbClr val="002060"/>
                </a:solidFill>
              </a:rPr>
              <a:t>Bylaw 22.4.4	     </a:t>
            </a:r>
            <a:r>
              <a:rPr lang="en-US" altLang="en-US" sz="2400" dirty="0">
                <a:solidFill>
                  <a:srgbClr val="002060"/>
                </a:solidFill>
              </a:rPr>
              <a:t>	Review PR </a:t>
            </a:r>
          </a:p>
          <a:p>
            <a:pPr eaLnBrk="1" hangingPunct="1">
              <a:spcBef>
                <a:spcPct val="50000"/>
              </a:spcBef>
              <a:defRPr/>
            </a:pPr>
            <a:r>
              <a:rPr lang="en-US" altLang="en-US" sz="2400" dirty="0">
                <a:solidFill>
                  <a:srgbClr val="002060"/>
                </a:solidFill>
              </a:rPr>
              <a:t>October 31	</a:t>
            </a:r>
            <a:r>
              <a:rPr lang="en-US" altLang="en-US" sz="2000" dirty="0">
                <a:solidFill>
                  <a:srgbClr val="002060"/>
                </a:solidFill>
              </a:rPr>
              <a:t>Bylaw 22.6.5   </a:t>
            </a:r>
            <a:r>
              <a:rPr lang="en-US" altLang="en-US" sz="2400" dirty="0">
                <a:solidFill>
                  <a:srgbClr val="002060"/>
                </a:solidFill>
              </a:rPr>
              <a:t>		</a:t>
            </a:r>
            <a:r>
              <a:rPr lang="en-US" altLang="en-US" sz="2400" dirty="0">
                <a:solidFill>
                  <a:srgbClr val="C00000"/>
                </a:solidFill>
              </a:rPr>
              <a:t>Renewal </a:t>
            </a:r>
            <a:r>
              <a:rPr lang="en-US" altLang="en-US" sz="2400" dirty="0">
                <a:solidFill>
                  <a:srgbClr val="002060"/>
                </a:solidFill>
              </a:rPr>
              <a:t>info to UCAPT </a:t>
            </a:r>
          </a:p>
          <a:p>
            <a:pPr eaLnBrk="1" hangingPunct="1">
              <a:spcBef>
                <a:spcPct val="50000"/>
              </a:spcBef>
              <a:defRPr/>
            </a:pPr>
            <a:r>
              <a:rPr lang="en-US" altLang="en-US" sz="2400" dirty="0">
                <a:solidFill>
                  <a:srgbClr val="002060"/>
                </a:solidFill>
              </a:rPr>
              <a:t>December 15 </a:t>
            </a:r>
            <a:r>
              <a:rPr lang="en-US" altLang="en-US" sz="2000" dirty="0">
                <a:solidFill>
                  <a:srgbClr val="002060"/>
                </a:solidFill>
              </a:rPr>
              <a:t>Bylaw 22.6.5</a:t>
            </a:r>
            <a:r>
              <a:rPr lang="en-US" altLang="en-US" sz="2400" dirty="0">
                <a:solidFill>
                  <a:srgbClr val="002060"/>
                </a:solidFill>
              </a:rPr>
              <a:t>		</a:t>
            </a:r>
            <a:r>
              <a:rPr lang="en-US" altLang="en-US" sz="2400" dirty="0">
                <a:solidFill>
                  <a:srgbClr val="C00000"/>
                </a:solidFill>
              </a:rPr>
              <a:t>Tenure</a:t>
            </a:r>
            <a:r>
              <a:rPr lang="en-US" altLang="en-US" sz="2400" dirty="0">
                <a:solidFill>
                  <a:srgbClr val="002060"/>
                </a:solidFill>
              </a:rPr>
              <a:t> info to UCAPT</a:t>
            </a:r>
          </a:p>
          <a:p>
            <a:pPr eaLnBrk="1" hangingPunct="1">
              <a:spcBef>
                <a:spcPct val="50000"/>
              </a:spcBef>
              <a:defRPr/>
            </a:pPr>
            <a:r>
              <a:rPr lang="en-US" altLang="en-US" sz="2400" dirty="0">
                <a:solidFill>
                  <a:srgbClr val="002060"/>
                </a:solidFill>
              </a:rPr>
              <a:t>January 31	</a:t>
            </a:r>
            <a:r>
              <a:rPr lang="en-US" altLang="en-US" dirty="0">
                <a:solidFill>
                  <a:srgbClr val="002060"/>
                </a:solidFill>
              </a:rPr>
              <a:t>Bylaw 22.6.5   </a:t>
            </a:r>
            <a:r>
              <a:rPr lang="en-US" altLang="en-US" sz="2400" dirty="0">
                <a:solidFill>
                  <a:srgbClr val="002060"/>
                </a:solidFill>
              </a:rPr>
              <a:t>		</a:t>
            </a:r>
            <a:r>
              <a:rPr lang="en-US" altLang="en-US" sz="2400" dirty="0">
                <a:solidFill>
                  <a:srgbClr val="C00000"/>
                </a:solidFill>
              </a:rPr>
              <a:t>Promotion</a:t>
            </a:r>
            <a:r>
              <a:rPr lang="en-US" altLang="en-US" sz="2400" dirty="0">
                <a:solidFill>
                  <a:srgbClr val="002060"/>
                </a:solidFill>
              </a:rPr>
              <a:t> info to UCAPT</a:t>
            </a:r>
          </a:p>
        </p:txBody>
      </p:sp>
      <p:sp>
        <p:nvSpPr>
          <p:cNvPr id="3" name="Rounded Rectangle 2">
            <a:extLst>
              <a:ext uri="{FF2B5EF4-FFF2-40B4-BE49-F238E27FC236}">
                <a16:creationId xmlns:a16="http://schemas.microsoft.com/office/drawing/2014/main" id="{C94D1FCE-6234-CF75-4948-5486BFAA4B48}"/>
              </a:ext>
            </a:extLst>
          </p:cNvPr>
          <p:cNvSpPr/>
          <p:nvPr/>
        </p:nvSpPr>
        <p:spPr>
          <a:xfrm>
            <a:off x="2063552" y="5373216"/>
            <a:ext cx="8136904" cy="792088"/>
          </a:xfrm>
          <a:prstGeom prst="roundRect">
            <a:avLst/>
          </a:prstGeom>
          <a:solidFill>
            <a:srgbClr val="FFFF00"/>
          </a:solid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002060"/>
                </a:solidFill>
              </a:rPr>
              <a:t>2023 onwards: </a:t>
            </a:r>
            <a:r>
              <a:rPr lang="en-US" sz="2000" dirty="0">
                <a:solidFill>
                  <a:srgbClr val="002060"/>
                </a:solidFill>
              </a:rPr>
              <a:t>Senate motion in 2021-2022 will implement </a:t>
            </a:r>
            <a:r>
              <a:rPr lang="en-US" sz="2000" b="1" dirty="0">
                <a:solidFill>
                  <a:srgbClr val="C00000"/>
                </a:solidFill>
              </a:rPr>
              <a:t>tracking of key RTP/RPP milestones </a:t>
            </a:r>
            <a:r>
              <a:rPr lang="en-US" sz="2000" dirty="0">
                <a:solidFill>
                  <a:srgbClr val="002060"/>
                </a:solidFill>
              </a:rPr>
              <a:t>to ensure transparency.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3DFF0-70F8-49E2-BE26-416CDFF4BFB7}"/>
              </a:ext>
            </a:extLst>
          </p:cNvPr>
          <p:cNvSpPr/>
          <p:nvPr/>
        </p:nvSpPr>
        <p:spPr>
          <a:xfrm>
            <a:off x="1665080" y="-37692"/>
            <a:ext cx="8928100" cy="6463821"/>
          </a:xfrm>
          <a:prstGeom prst="rect">
            <a:avLst/>
          </a:prstGeom>
          <a:noFill/>
          <a:ln>
            <a:noFill/>
          </a:ln>
        </p:spPr>
        <p:txBody>
          <a:bodyPr wrap="square" lIns="91440" tIns="45720" rIns="91440" bIns="45720" anchor="t">
            <a:spAutoFit/>
          </a:bodyPr>
          <a:lstStyle/>
          <a:p>
            <a:pPr algn="ctr" eaLnBrk="1" hangingPunct="1">
              <a:spcBef>
                <a:spcPct val="50000"/>
              </a:spcBef>
              <a:defRPr/>
            </a:pPr>
            <a:r>
              <a:rPr lang="en-US" altLang="en-US" sz="2400" b="1" dirty="0">
                <a:solidFill>
                  <a:srgbClr val="002060"/>
                </a:solidFill>
                <a:latin typeface="Arial"/>
                <a:ea typeface="MS PGothic"/>
                <a:cs typeface="Arial"/>
              </a:rPr>
              <a:t>Managing </a:t>
            </a:r>
            <a:r>
              <a:rPr lang="en-US" altLang="en-US" sz="2400" b="1" dirty="0">
                <a:solidFill>
                  <a:srgbClr val="C00000"/>
                </a:solidFill>
                <a:latin typeface="Arial"/>
                <a:ea typeface="MS PGothic"/>
                <a:cs typeface="Arial"/>
              </a:rPr>
              <a:t>Tenure/Permanence</a:t>
            </a:r>
            <a:r>
              <a:rPr lang="en-CA" altLang="en-US" sz="2400" b="1" dirty="0">
                <a:solidFill>
                  <a:srgbClr val="C00000"/>
                </a:solidFill>
                <a:latin typeface="Arial"/>
                <a:ea typeface="MS PGothic"/>
                <a:cs typeface="Arial"/>
              </a:rPr>
              <a:t> and Promotion</a:t>
            </a:r>
            <a:r>
              <a:rPr lang="en-US" altLang="en-US" sz="2400" b="1" dirty="0">
                <a:solidFill>
                  <a:srgbClr val="002060"/>
                </a:solidFill>
                <a:latin typeface="Arial"/>
                <a:ea typeface="MS PGothic"/>
                <a:cs typeface="Arial"/>
              </a:rPr>
              <a:t> Timeline</a:t>
            </a:r>
            <a:endParaRPr lang="en-US" altLang="en-US" sz="800" b="1" i="1" dirty="0">
              <a:solidFill>
                <a:srgbClr val="002060"/>
              </a:solidFill>
              <a:latin typeface="Arial"/>
              <a:ea typeface="MS PGothic"/>
              <a:cs typeface="Arial"/>
            </a:endParaRPr>
          </a:p>
          <a:p>
            <a:pPr eaLnBrk="1" hangingPunct="1">
              <a:spcAft>
                <a:spcPts val="600"/>
              </a:spcAft>
              <a:defRPr/>
            </a:pPr>
            <a:r>
              <a:rPr lang="en-CA" altLang="en-US" sz="1600" b="1" i="1" dirty="0">
                <a:solidFill>
                  <a:srgbClr val="002060"/>
                </a:solidFill>
                <a:highlight>
                  <a:srgbClr val="FFFF00"/>
                </a:highlight>
                <a:latin typeface="Arial"/>
                <a:ea typeface="MS PGothic"/>
                <a:cs typeface="Arial"/>
              </a:rPr>
              <a:t>Recommended Revisions: </a:t>
            </a:r>
            <a:r>
              <a:rPr lang="en-US" altLang="en-US" sz="1600" b="1" i="1" dirty="0">
                <a:solidFill>
                  <a:srgbClr val="002060"/>
                </a:solidFill>
                <a:highlight>
                  <a:srgbClr val="FFFF00"/>
                </a:highlight>
                <a:latin typeface="Arial"/>
                <a:ea typeface="MS PGothic"/>
                <a:cs typeface="Arial"/>
              </a:rPr>
              <a:t> starting in the spring to have time to recruit referee</a:t>
            </a:r>
            <a:endParaRPr lang="en-CA" altLang="en-US" sz="1600" b="1" i="1" dirty="0">
              <a:solidFill>
                <a:srgbClr val="002060"/>
              </a:solidFill>
              <a:latin typeface="Arial"/>
              <a:ea typeface="MS PGothic"/>
              <a:cs typeface="Arial"/>
            </a:endParaRPr>
          </a:p>
          <a:p>
            <a:pPr eaLnBrk="1" hangingPunct="1">
              <a:spcAft>
                <a:spcPts val="600"/>
              </a:spcAft>
              <a:defRPr/>
            </a:pPr>
            <a:r>
              <a:rPr lang="en-CA" altLang="en-US" sz="1600" b="1" i="1" dirty="0">
                <a:solidFill>
                  <a:srgbClr val="002060"/>
                </a:solidFill>
                <a:highlight>
                  <a:srgbClr val="FFFF00"/>
                </a:highlight>
                <a:latin typeface="Arial"/>
                <a:ea typeface="MS PGothic"/>
                <a:cs typeface="Arial"/>
              </a:rPr>
              <a:t>April 15	</a:t>
            </a:r>
            <a:r>
              <a:rPr lang="en-CA" altLang="en-US" sz="1600" b="1" i="1" dirty="0">
                <a:solidFill>
                  <a:srgbClr val="002060"/>
                </a:solidFill>
                <a:latin typeface="Arial"/>
                <a:ea typeface="MS PGothic"/>
                <a:cs typeface="Arial"/>
              </a:rPr>
              <a:t>	Draft of package submitted by candidate to initiate process</a:t>
            </a:r>
          </a:p>
          <a:p>
            <a:pPr eaLnBrk="1" hangingPunct="1">
              <a:spcAft>
                <a:spcPts val="600"/>
              </a:spcAft>
              <a:defRPr/>
            </a:pPr>
            <a:r>
              <a:rPr lang="en-US" altLang="en-US" sz="1600" b="1" i="1" dirty="0">
                <a:solidFill>
                  <a:srgbClr val="002060"/>
                </a:solidFill>
                <a:latin typeface="Arial"/>
                <a:ea typeface="MS PGothic"/>
                <a:cs typeface="Arial"/>
              </a:rPr>
              <a:t>by</a:t>
            </a:r>
            <a:r>
              <a:rPr lang="en-US" altLang="en-US" sz="1600" dirty="0">
                <a:solidFill>
                  <a:srgbClr val="002060"/>
                </a:solidFill>
                <a:latin typeface="Arial"/>
                <a:ea typeface="MS PGothic"/>
                <a:cs typeface="Arial"/>
              </a:rPr>
              <a:t> September 1</a:t>
            </a:r>
            <a:r>
              <a:rPr lang="en-US" altLang="en-US" sz="1600" baseline="30000" dirty="0">
                <a:solidFill>
                  <a:srgbClr val="002060"/>
                </a:solidFill>
                <a:latin typeface="Arial"/>
                <a:ea typeface="MS PGothic"/>
                <a:cs typeface="Arial"/>
              </a:rPr>
              <a:t>st</a:t>
            </a:r>
            <a:r>
              <a:rPr lang="en-US" altLang="en-US" sz="1600" dirty="0">
                <a:solidFill>
                  <a:srgbClr val="002060"/>
                </a:solidFill>
                <a:latin typeface="Arial"/>
                <a:ea typeface="MS PGothic"/>
                <a:cs typeface="Arial"/>
              </a:rPr>
              <a:t>:	Meet with AAU RTP/RPP committee to select names of external reviewers </a:t>
            </a:r>
            <a:r>
              <a:rPr lang="en-CA" altLang="en-US" sz="1600" dirty="0">
                <a:solidFill>
                  <a:srgbClr val="002060"/>
                </a:solidFill>
                <a:latin typeface="Arial"/>
                <a:ea typeface="MS PGothic"/>
                <a:cs typeface="Arial"/>
              </a:rPr>
              <a:t> </a:t>
            </a:r>
            <a:r>
              <a:rPr lang="en-CA" altLang="en-US" sz="1600" dirty="0">
                <a:solidFill>
                  <a:srgbClr val="002060"/>
                </a:solidFill>
                <a:highlight>
                  <a:srgbClr val="FFFF00"/>
                </a:highlight>
                <a:latin typeface="Arial"/>
                <a:ea typeface="MS PGothic"/>
                <a:cs typeface="Arial"/>
              </a:rPr>
              <a:t>April 15-30</a:t>
            </a:r>
            <a:r>
              <a:rPr lang="en-US" altLang="en-US" sz="1600" dirty="0">
                <a:solidFill>
                  <a:srgbClr val="002060"/>
                </a:solidFill>
                <a:latin typeface="Arial"/>
                <a:ea typeface="MS PGothic"/>
                <a:cs typeface="Arial"/>
              </a:rPr>
              <a:t>	from lists previously gathered from i) the committee, and ii) the candidate.  		At least one (1) name selected from the committee’s list, one (1) from the 		candidate’s list, and one (1) from either the committee or candidate’s list.  A 		total of three referees are required. </a:t>
            </a:r>
          </a:p>
          <a:p>
            <a:pPr eaLnBrk="1" hangingPunct="1">
              <a:spcAft>
                <a:spcPts val="600"/>
              </a:spcAft>
              <a:defRPr/>
            </a:pPr>
            <a:r>
              <a:rPr lang="en-US" altLang="en-US" sz="1600" b="1" i="1" dirty="0">
                <a:solidFill>
                  <a:srgbClr val="002060"/>
                </a:solidFill>
                <a:latin typeface="Arial"/>
                <a:ea typeface="MS PGothic"/>
                <a:cs typeface="Arial"/>
              </a:rPr>
              <a:t>by</a:t>
            </a:r>
            <a:r>
              <a:rPr lang="en-US" altLang="en-US" sz="1600" dirty="0">
                <a:solidFill>
                  <a:srgbClr val="002060"/>
                </a:solidFill>
                <a:latin typeface="Arial"/>
                <a:ea typeface="MS PGothic"/>
                <a:cs typeface="Arial"/>
              </a:rPr>
              <a:t> October 1</a:t>
            </a:r>
            <a:r>
              <a:rPr lang="en-US" altLang="en-US" sz="1600" baseline="30000" dirty="0">
                <a:solidFill>
                  <a:srgbClr val="002060"/>
                </a:solidFill>
                <a:latin typeface="Arial"/>
                <a:ea typeface="MS PGothic"/>
                <a:cs typeface="Arial"/>
              </a:rPr>
              <a:t>st</a:t>
            </a:r>
            <a:r>
              <a:rPr lang="en-US" altLang="en-US" sz="1600" dirty="0">
                <a:solidFill>
                  <a:srgbClr val="002060"/>
                </a:solidFill>
                <a:latin typeface="Arial"/>
                <a:ea typeface="MS PGothic"/>
                <a:cs typeface="Arial"/>
              </a:rPr>
              <a:t>:	Documentation completed for all performance reviews</a:t>
            </a:r>
            <a:r>
              <a:rPr lang="en-CA" altLang="en-US" sz="1600" dirty="0">
                <a:solidFill>
                  <a:srgbClr val="002060"/>
                </a:solidFill>
                <a:latin typeface="Arial"/>
                <a:ea typeface="MS PGothic"/>
                <a:cs typeface="Arial"/>
              </a:rPr>
              <a:t> by candidate</a:t>
            </a:r>
            <a:r>
              <a:rPr lang="en-US" altLang="en-US" sz="1600" dirty="0">
                <a:solidFill>
                  <a:srgbClr val="002060"/>
                </a:solidFill>
                <a:latin typeface="Arial"/>
                <a:ea typeface="MS PGothic"/>
                <a:cs typeface="Arial"/>
              </a:rPr>
              <a:t>.</a:t>
            </a:r>
            <a:endParaRPr lang="en-CA" altLang="en-US" sz="1600" dirty="0">
              <a:solidFill>
                <a:srgbClr val="002060"/>
              </a:solidFill>
              <a:latin typeface="Arial"/>
              <a:ea typeface="MS PGothic"/>
              <a:cs typeface="Arial"/>
            </a:endParaRPr>
          </a:p>
          <a:p>
            <a:pPr eaLnBrk="1" hangingPunct="1">
              <a:spcAft>
                <a:spcPts val="600"/>
              </a:spcAft>
              <a:defRPr/>
            </a:pPr>
            <a:r>
              <a:rPr lang="en-CA" altLang="en-US" sz="1600" dirty="0">
                <a:solidFill>
                  <a:srgbClr val="002060"/>
                </a:solidFill>
                <a:highlight>
                  <a:srgbClr val="FFFF00"/>
                </a:highlight>
                <a:latin typeface="Arial"/>
                <a:ea typeface="MS PGothic"/>
                <a:cs typeface="Arial"/>
              </a:rPr>
              <a:t>July 15-30</a:t>
            </a:r>
            <a:r>
              <a:rPr lang="en-US" altLang="en-US" sz="1600" dirty="0">
                <a:solidFill>
                  <a:srgbClr val="002060"/>
                </a:solidFill>
                <a:highlight>
                  <a:srgbClr val="FFFF00"/>
                </a:highlight>
                <a:latin typeface="Arial"/>
                <a:ea typeface="MS PGothic"/>
                <a:cs typeface="Arial"/>
              </a:rPr>
              <a:t>	</a:t>
            </a:r>
            <a:r>
              <a:rPr lang="en-US" altLang="en-US" sz="1600" dirty="0">
                <a:solidFill>
                  <a:srgbClr val="002060"/>
                </a:solidFill>
                <a:latin typeface="Arial"/>
                <a:ea typeface="MS PGothic"/>
                <a:cs typeface="Arial"/>
              </a:rPr>
              <a:t>	</a:t>
            </a:r>
            <a:endParaRPr lang="en-CA" altLang="en-US" sz="1600" dirty="0">
              <a:solidFill>
                <a:srgbClr val="002060"/>
              </a:solidFill>
              <a:latin typeface="Arial"/>
              <a:ea typeface="MS PGothic"/>
              <a:cs typeface="Arial"/>
            </a:endParaRPr>
          </a:p>
          <a:p>
            <a:pPr eaLnBrk="1" hangingPunct="1">
              <a:defRPr/>
            </a:pPr>
            <a:r>
              <a:rPr lang="en-US" altLang="en-US" sz="1600" b="1" i="1" dirty="0">
                <a:solidFill>
                  <a:srgbClr val="002060"/>
                </a:solidFill>
                <a:latin typeface="Arial"/>
                <a:ea typeface="MS PGothic"/>
                <a:cs typeface="Arial"/>
              </a:rPr>
              <a:t>by</a:t>
            </a:r>
            <a:r>
              <a:rPr lang="en-US" altLang="en-US" sz="1600" dirty="0">
                <a:solidFill>
                  <a:srgbClr val="002060"/>
                </a:solidFill>
                <a:latin typeface="Arial"/>
                <a:ea typeface="MS PGothic"/>
                <a:cs typeface="Arial"/>
              </a:rPr>
              <a:t> October 15</a:t>
            </a:r>
            <a:r>
              <a:rPr lang="en-US" altLang="en-US" sz="1600" baseline="30000" dirty="0">
                <a:solidFill>
                  <a:srgbClr val="002060"/>
                </a:solidFill>
                <a:latin typeface="Arial"/>
                <a:ea typeface="MS PGothic"/>
                <a:cs typeface="Arial"/>
              </a:rPr>
              <a:t>th</a:t>
            </a:r>
            <a:r>
              <a:rPr lang="en-US" altLang="en-US" sz="1600" dirty="0">
                <a:solidFill>
                  <a:srgbClr val="002060"/>
                </a:solidFill>
                <a:latin typeface="Arial"/>
                <a:ea typeface="MS PGothic"/>
                <a:cs typeface="Arial"/>
              </a:rPr>
              <a:t>:	Meet with faculty members to discuss performance reviews.</a:t>
            </a:r>
            <a:endParaRPr lang="en-CA" altLang="en-US" sz="1600" dirty="0">
              <a:solidFill>
                <a:srgbClr val="002060"/>
              </a:solidFill>
              <a:latin typeface="Arial"/>
              <a:ea typeface="MS PGothic"/>
              <a:cs typeface="Arial"/>
            </a:endParaRPr>
          </a:p>
          <a:p>
            <a:pPr eaLnBrk="1" hangingPunct="1">
              <a:defRPr/>
            </a:pPr>
            <a:r>
              <a:rPr lang="en-CA" altLang="en-US" sz="1600" dirty="0">
                <a:solidFill>
                  <a:srgbClr val="002060"/>
                </a:solidFill>
                <a:highlight>
                  <a:srgbClr val="FFFF00"/>
                </a:highlight>
                <a:latin typeface="Arial"/>
                <a:ea typeface="MS PGothic"/>
                <a:cs typeface="Arial"/>
              </a:rPr>
              <a:t>July 30 </a:t>
            </a:r>
          </a:p>
          <a:p>
            <a:pPr eaLnBrk="1" hangingPunct="1">
              <a:defRPr/>
            </a:pPr>
            <a:r>
              <a:rPr lang="en-CA" altLang="en-US" sz="1600" dirty="0">
                <a:solidFill>
                  <a:srgbClr val="002060"/>
                </a:solidFill>
                <a:highlight>
                  <a:srgbClr val="FFFF00"/>
                </a:highlight>
                <a:latin typeface="Arial"/>
                <a:ea typeface="MS PGothic"/>
                <a:cs typeface="Arial"/>
              </a:rPr>
              <a:t>August 10</a:t>
            </a:r>
            <a:r>
              <a:rPr lang="en-CA" altLang="en-US" sz="1600" dirty="0">
                <a:solidFill>
                  <a:srgbClr val="002060"/>
                </a:solidFill>
                <a:latin typeface="Arial"/>
                <a:ea typeface="MS PGothic"/>
                <a:cs typeface="Arial"/>
              </a:rPr>
              <a:t>	Circulate materials to external referees</a:t>
            </a:r>
            <a:endParaRPr lang="en-CA" altLang="en-US" sz="1600" b="1" i="1" dirty="0">
              <a:solidFill>
                <a:srgbClr val="002060"/>
              </a:solidFill>
              <a:latin typeface="Arial"/>
              <a:ea typeface="MS PGothic"/>
              <a:cs typeface="Arial"/>
            </a:endParaRPr>
          </a:p>
          <a:p>
            <a:pPr eaLnBrk="1" hangingPunct="1">
              <a:defRPr/>
            </a:pPr>
            <a:r>
              <a:rPr lang="en-US" altLang="en-US" sz="1600" b="1" i="1" dirty="0">
                <a:solidFill>
                  <a:srgbClr val="002060"/>
                </a:solidFill>
                <a:latin typeface="Arial"/>
                <a:ea typeface="MS PGothic"/>
                <a:cs typeface="Arial"/>
              </a:rPr>
              <a:t>by</a:t>
            </a:r>
            <a:r>
              <a:rPr lang="en-US" altLang="en-US" sz="1600" dirty="0">
                <a:solidFill>
                  <a:srgbClr val="002060"/>
                </a:solidFill>
                <a:latin typeface="Arial"/>
                <a:ea typeface="MS PGothic"/>
                <a:cs typeface="Arial"/>
              </a:rPr>
              <a:t> November 17</a:t>
            </a:r>
            <a:r>
              <a:rPr lang="en-US" altLang="en-US" sz="1600" baseline="30000" dirty="0">
                <a:solidFill>
                  <a:srgbClr val="002060"/>
                </a:solidFill>
                <a:latin typeface="Arial"/>
                <a:ea typeface="MS PGothic"/>
                <a:cs typeface="Arial"/>
              </a:rPr>
              <a:t>th</a:t>
            </a:r>
            <a:r>
              <a:rPr lang="en-US" altLang="en-US" sz="1600" dirty="0">
                <a:solidFill>
                  <a:srgbClr val="002060"/>
                </a:solidFill>
                <a:latin typeface="Arial"/>
                <a:ea typeface="MS PGothic"/>
                <a:cs typeface="Arial"/>
              </a:rPr>
              <a:t>:</a:t>
            </a:r>
            <a:r>
              <a:rPr lang="en-CA" altLang="en-US" sz="1600" dirty="0">
                <a:solidFill>
                  <a:srgbClr val="002060"/>
                </a:solidFill>
                <a:latin typeface="Arial"/>
                <a:ea typeface="MS PGothic"/>
                <a:cs typeface="Arial"/>
              </a:rPr>
              <a:t>	RTP/RPP Committee meeting – must have all materials including external</a:t>
            </a:r>
          </a:p>
          <a:p>
            <a:pPr eaLnBrk="1" hangingPunct="1">
              <a:defRPr/>
            </a:pPr>
            <a:r>
              <a:rPr lang="en-CA" altLang="en-US" sz="1600" dirty="0">
                <a:solidFill>
                  <a:srgbClr val="002060"/>
                </a:solidFill>
                <a:highlight>
                  <a:srgbClr val="FFFF00"/>
                </a:highlight>
                <a:latin typeface="Arial"/>
                <a:ea typeface="MS PGothic"/>
                <a:cs typeface="Arial"/>
              </a:rPr>
              <a:t>Sept 30-Oct 15</a:t>
            </a:r>
            <a:r>
              <a:rPr lang="en-US" altLang="en-US" sz="1600" dirty="0">
                <a:solidFill>
                  <a:srgbClr val="002060"/>
                </a:solidFill>
                <a:latin typeface="Arial"/>
                <a:ea typeface="MS PGothic"/>
                <a:cs typeface="Arial"/>
              </a:rPr>
              <a:t>	</a:t>
            </a:r>
            <a:r>
              <a:rPr lang="en-CA" altLang="en-US" sz="1600" dirty="0">
                <a:solidFill>
                  <a:srgbClr val="002060"/>
                </a:solidFill>
                <a:latin typeface="Arial"/>
                <a:ea typeface="MS PGothic"/>
                <a:cs typeface="Arial"/>
              </a:rPr>
              <a:t>With at </a:t>
            </a:r>
            <a:r>
              <a:rPr lang="en-US" altLang="en-US" sz="1600" dirty="0">
                <a:solidFill>
                  <a:srgbClr val="002060"/>
                </a:solidFill>
                <a:latin typeface="Arial"/>
                <a:ea typeface="MS PGothic"/>
                <a:cs typeface="Arial"/>
              </a:rPr>
              <a:t>least five 5 days notice: circulate packages to RTP/RPP committee</a:t>
            </a:r>
            <a:r>
              <a:rPr lang="en-CA" altLang="en-US" sz="1600" dirty="0">
                <a:solidFill>
                  <a:srgbClr val="002060"/>
                </a:solidFill>
                <a:latin typeface="Arial"/>
                <a:ea typeface="MS PGothic"/>
                <a:cs typeface="Arial"/>
              </a:rPr>
              <a:t>.</a:t>
            </a:r>
            <a:endParaRPr lang="en-US" altLang="en-US" sz="1600" dirty="0">
              <a:solidFill>
                <a:srgbClr val="002060"/>
              </a:solidFill>
              <a:latin typeface="Arial"/>
              <a:ea typeface="MS PGothic"/>
              <a:cs typeface="Arial"/>
            </a:endParaRPr>
          </a:p>
          <a:p>
            <a:pPr eaLnBrk="1" hangingPunct="1">
              <a:defRPr/>
            </a:pPr>
            <a:r>
              <a:rPr lang="en-CA" altLang="en-US" sz="1600" dirty="0">
                <a:solidFill>
                  <a:srgbClr val="002060"/>
                </a:solidFill>
                <a:latin typeface="Arial"/>
                <a:ea typeface="MS PGothic"/>
                <a:cs typeface="Arial"/>
              </a:rPr>
              <a:t>		</a:t>
            </a:r>
            <a:r>
              <a:rPr lang="en-US" altLang="en-US" sz="1600" dirty="0">
                <a:solidFill>
                  <a:srgbClr val="002060"/>
                </a:solidFill>
                <a:latin typeface="Arial"/>
                <a:ea typeface="MS PGothic"/>
                <a:cs typeface="Arial"/>
              </a:rPr>
              <a:t>Consider whether candidate should be invited to attend</a:t>
            </a:r>
            <a:r>
              <a:rPr lang="en-CA" altLang="en-US" sz="1600" dirty="0">
                <a:solidFill>
                  <a:srgbClr val="002060"/>
                </a:solidFill>
                <a:latin typeface="Arial"/>
                <a:ea typeface="MS PGothic"/>
                <a:cs typeface="Arial"/>
              </a:rPr>
              <a:t> </a:t>
            </a:r>
            <a:r>
              <a:rPr lang="en-US" altLang="en-US" sz="1600" dirty="0">
                <a:solidFill>
                  <a:srgbClr val="002060"/>
                </a:solidFill>
                <a:latin typeface="Arial"/>
                <a:ea typeface="MS PGothic"/>
                <a:cs typeface="Arial"/>
              </a:rPr>
              <a:t>meeting to</a:t>
            </a:r>
            <a:r>
              <a:rPr lang="en-CA" altLang="en-US" sz="1600" dirty="0">
                <a:solidFill>
                  <a:srgbClr val="002060"/>
                </a:solidFill>
                <a:latin typeface="Arial"/>
                <a:ea typeface="MS PGothic"/>
                <a:cs typeface="Arial"/>
              </a:rPr>
              <a:t> </a:t>
            </a:r>
            <a:r>
              <a:rPr lang="en-US" altLang="en-US" sz="1600" dirty="0">
                <a:solidFill>
                  <a:srgbClr val="002060"/>
                </a:solidFill>
                <a:latin typeface="Arial"/>
                <a:ea typeface="MS PGothic"/>
                <a:cs typeface="Arial"/>
              </a:rPr>
              <a:t>provide </a:t>
            </a:r>
            <a:r>
              <a:rPr lang="en-CA" altLang="en-US" sz="1600" dirty="0">
                <a:solidFill>
                  <a:srgbClr val="002060"/>
                </a:solidFill>
                <a:latin typeface="Arial"/>
                <a:ea typeface="MS PGothic"/>
                <a:cs typeface="Arial"/>
              </a:rPr>
              <a:t>		</a:t>
            </a:r>
            <a:r>
              <a:rPr lang="en-US" altLang="en-US" sz="1600" dirty="0">
                <a:solidFill>
                  <a:srgbClr val="002060"/>
                </a:solidFill>
                <a:latin typeface="Arial"/>
                <a:ea typeface="MS PGothic"/>
                <a:cs typeface="Arial"/>
              </a:rPr>
              <a:t>further clarification prior to RTP/RPP committee recommendation.</a:t>
            </a:r>
            <a:endParaRPr lang="en-CA" altLang="en-US" sz="1600" dirty="0">
              <a:solidFill>
                <a:srgbClr val="002060"/>
              </a:solidFill>
              <a:latin typeface="Arial"/>
              <a:ea typeface="MS PGothic"/>
              <a:cs typeface="Arial"/>
            </a:endParaRPr>
          </a:p>
          <a:p>
            <a:pPr eaLnBrk="1" hangingPunct="1">
              <a:lnSpc>
                <a:spcPct val="150000"/>
              </a:lnSpc>
              <a:defRPr/>
            </a:pPr>
            <a:r>
              <a:rPr lang="en-US" altLang="en-US" sz="1600" b="1" i="1" dirty="0">
                <a:solidFill>
                  <a:srgbClr val="002060"/>
                </a:solidFill>
                <a:latin typeface="Arial"/>
                <a:ea typeface="MS PGothic"/>
                <a:cs typeface="Arial"/>
              </a:rPr>
              <a:t>by</a:t>
            </a:r>
            <a:r>
              <a:rPr lang="en-US" altLang="en-US" sz="1600" dirty="0">
                <a:solidFill>
                  <a:srgbClr val="002060"/>
                </a:solidFill>
                <a:latin typeface="Arial"/>
                <a:ea typeface="MS PGothic"/>
                <a:cs typeface="Arial"/>
              </a:rPr>
              <a:t> November 28</a:t>
            </a:r>
            <a:r>
              <a:rPr lang="en-US" altLang="en-US" sz="1600" baseline="30000" dirty="0">
                <a:solidFill>
                  <a:srgbClr val="002060"/>
                </a:solidFill>
                <a:latin typeface="Arial"/>
                <a:ea typeface="MS PGothic"/>
                <a:cs typeface="Arial"/>
              </a:rPr>
              <a:t>th</a:t>
            </a:r>
            <a:r>
              <a:rPr lang="en-US" altLang="en-US" sz="1600" dirty="0">
                <a:solidFill>
                  <a:srgbClr val="002060"/>
                </a:solidFill>
                <a:latin typeface="Arial"/>
                <a:ea typeface="MS PGothic"/>
                <a:cs typeface="Arial"/>
              </a:rPr>
              <a:t>:	The RTP/RPP committee completed final review of applications.</a:t>
            </a:r>
            <a:endParaRPr lang="en-CA" altLang="en-US" sz="1600" dirty="0">
              <a:solidFill>
                <a:srgbClr val="002060"/>
              </a:solidFill>
              <a:latin typeface="Arial"/>
              <a:ea typeface="MS PGothic"/>
              <a:cs typeface="Arial"/>
            </a:endParaRPr>
          </a:p>
          <a:p>
            <a:pPr eaLnBrk="1" hangingPunct="1">
              <a:defRPr/>
            </a:pPr>
            <a:r>
              <a:rPr lang="en-US" altLang="en-US" sz="1600" b="1" i="1" dirty="0">
                <a:solidFill>
                  <a:srgbClr val="002060"/>
                </a:solidFill>
                <a:latin typeface="Arial"/>
                <a:ea typeface="MS PGothic"/>
                <a:cs typeface="Arial"/>
              </a:rPr>
              <a:t>by</a:t>
            </a:r>
            <a:r>
              <a:rPr lang="en-US" altLang="en-US" sz="1600" dirty="0">
                <a:solidFill>
                  <a:srgbClr val="002060"/>
                </a:solidFill>
                <a:latin typeface="Arial"/>
                <a:ea typeface="MS PGothic"/>
                <a:cs typeface="Arial"/>
              </a:rPr>
              <a:t> December 1</a:t>
            </a:r>
            <a:r>
              <a:rPr lang="en-US" altLang="en-US" sz="1600" baseline="30000" dirty="0">
                <a:solidFill>
                  <a:srgbClr val="002060"/>
                </a:solidFill>
                <a:latin typeface="Arial"/>
                <a:ea typeface="MS PGothic"/>
                <a:cs typeface="Arial"/>
              </a:rPr>
              <a:t>st</a:t>
            </a:r>
            <a:r>
              <a:rPr lang="en-US" altLang="en-US" sz="1600" dirty="0">
                <a:solidFill>
                  <a:srgbClr val="002060"/>
                </a:solidFill>
                <a:latin typeface="Arial"/>
                <a:ea typeface="MS PGothic"/>
                <a:cs typeface="Arial"/>
              </a:rPr>
              <a:t>:	All documentation completed by the AAU Head and reviewed  by the</a:t>
            </a:r>
          </a:p>
          <a:p>
            <a:pPr eaLnBrk="1" hangingPunct="1">
              <a:defRPr/>
            </a:pPr>
            <a:r>
              <a:rPr lang="en-US" altLang="en-US" sz="1600" dirty="0">
                <a:solidFill>
                  <a:srgbClr val="002060"/>
                </a:solidFill>
                <a:latin typeface="Arial"/>
                <a:ea typeface="MS PGothic"/>
                <a:cs typeface="Arial"/>
              </a:rPr>
              <a:t>		RTP/RPP committee members for feedback.</a:t>
            </a:r>
            <a:endParaRPr lang="en-CA" altLang="en-US" sz="1600" dirty="0">
              <a:solidFill>
                <a:srgbClr val="002060"/>
              </a:solidFill>
              <a:latin typeface="Arial"/>
              <a:ea typeface="MS PGothic"/>
              <a:cs typeface="Arial"/>
            </a:endParaRPr>
          </a:p>
          <a:p>
            <a:pPr eaLnBrk="1" hangingPunct="1">
              <a:lnSpc>
                <a:spcPct val="150000"/>
              </a:lnSpc>
              <a:defRPr/>
            </a:pPr>
            <a:r>
              <a:rPr lang="en-US" altLang="en-US" sz="1600" b="1" i="1" dirty="0">
                <a:solidFill>
                  <a:srgbClr val="002060"/>
                </a:solidFill>
                <a:latin typeface="Arial"/>
                <a:ea typeface="MS PGothic"/>
                <a:cs typeface="Arial"/>
              </a:rPr>
              <a:t>by</a:t>
            </a:r>
            <a:r>
              <a:rPr lang="en-US" altLang="en-US" sz="1600" dirty="0">
                <a:solidFill>
                  <a:srgbClr val="002060"/>
                </a:solidFill>
                <a:latin typeface="Arial"/>
                <a:ea typeface="MS PGothic"/>
                <a:cs typeface="Arial"/>
              </a:rPr>
              <a:t> December 5</a:t>
            </a:r>
            <a:r>
              <a:rPr lang="en-US" altLang="en-US" sz="1600" baseline="30000" dirty="0">
                <a:solidFill>
                  <a:srgbClr val="002060"/>
                </a:solidFill>
                <a:latin typeface="Arial"/>
                <a:ea typeface="MS PGothic"/>
                <a:cs typeface="Arial"/>
              </a:rPr>
              <a:t>th</a:t>
            </a:r>
            <a:r>
              <a:rPr lang="en-US" altLang="en-US" sz="1600" dirty="0">
                <a:solidFill>
                  <a:srgbClr val="002060"/>
                </a:solidFill>
                <a:latin typeface="Arial"/>
                <a:ea typeface="MS PGothic"/>
                <a:cs typeface="Arial"/>
              </a:rPr>
              <a:t>:	Documentation delivered to the Dean for Dean’s comments. </a:t>
            </a:r>
            <a:endParaRPr lang="en-US" altLang="en-US" sz="1600" dirty="0">
              <a:solidFill>
                <a:srgbClr val="002060"/>
              </a:solidFill>
              <a:cs typeface="Arial"/>
            </a:endParaRPr>
          </a:p>
          <a:p>
            <a:pPr eaLnBrk="1" hangingPunct="1">
              <a:lnSpc>
                <a:spcPct val="150000"/>
              </a:lnSpc>
              <a:defRPr/>
            </a:pPr>
            <a:r>
              <a:rPr lang="en-US" altLang="en-US" sz="1600" b="1" dirty="0">
                <a:solidFill>
                  <a:srgbClr val="002060"/>
                </a:solidFill>
                <a:latin typeface="Arial"/>
                <a:ea typeface="MS PGothic"/>
                <a:cs typeface="Arial"/>
              </a:rPr>
              <a:t>December 15</a:t>
            </a:r>
            <a:r>
              <a:rPr lang="en-US" altLang="en-US" sz="1600" b="1" baseline="30000" dirty="0">
                <a:solidFill>
                  <a:srgbClr val="002060"/>
                </a:solidFill>
                <a:latin typeface="Arial"/>
                <a:ea typeface="MS PGothic"/>
                <a:cs typeface="Arial"/>
              </a:rPr>
              <a:t>th</a:t>
            </a:r>
            <a:r>
              <a:rPr lang="en-US" altLang="en-US" sz="1600" b="1" dirty="0">
                <a:solidFill>
                  <a:srgbClr val="002060"/>
                </a:solidFill>
                <a:latin typeface="Arial"/>
                <a:ea typeface="MS PGothic"/>
                <a:cs typeface="Arial"/>
              </a:rPr>
              <a:t>:	Applications delivered to the Chair of the UCAPT.</a:t>
            </a:r>
            <a:endParaRPr lang="en-CA" altLang="en-US" sz="1600" b="1" dirty="0">
              <a:solidFill>
                <a:srgbClr val="002060"/>
              </a:solidFill>
              <a:latin typeface="Arial"/>
              <a:ea typeface="MS PGothic"/>
              <a:cs typeface="Arial"/>
            </a:endParaRPr>
          </a:p>
        </p:txBody>
      </p:sp>
      <p:sp>
        <p:nvSpPr>
          <p:cNvPr id="3" name="Title 2">
            <a:extLst>
              <a:ext uri="{FF2B5EF4-FFF2-40B4-BE49-F238E27FC236}">
                <a16:creationId xmlns:a16="http://schemas.microsoft.com/office/drawing/2014/main" id="{A4A49684-3DF0-CB2A-5CAA-5F84B35E8F7E}"/>
              </a:ext>
            </a:extLst>
          </p:cNvPr>
          <p:cNvSpPr>
            <a:spLocks noGrp="1"/>
          </p:cNvSpPr>
          <p:nvPr>
            <p:ph type="title" idx="4294967295"/>
          </p:nvPr>
        </p:nvSpPr>
        <p:spPr>
          <a:xfrm>
            <a:off x="1981200" y="-1143000"/>
            <a:ext cx="8229600" cy="1143000"/>
          </a:xfrm>
        </p:spPr>
        <p:txBody>
          <a:bodyPr vert="horz" wrap="square" lIns="91440" tIns="45720" rIns="91440" bIns="45720" numCol="1" anchor="b" anchorCtr="0" compatLnSpc="1">
            <a:prstTxWarp prst="textNoShape">
              <a:avLst/>
            </a:prstTxWarp>
          </a:bodyPr>
          <a:lstStyle/>
          <a:p>
            <a:r>
              <a:rPr lang="en-US" dirty="0"/>
              <a:t>Managing Tenure/Permanence and Promotion Timelines</a:t>
            </a:r>
            <a:endParaRPr lang="en-CA" dirty="0"/>
          </a:p>
        </p:txBody>
      </p:sp>
    </p:spTree>
    <p:extLst>
      <p:ext uri="{BB962C8B-B14F-4D97-AF65-F5344CB8AC3E}">
        <p14:creationId xmlns:p14="http://schemas.microsoft.com/office/powerpoint/2010/main" val="2739984233"/>
      </p:ext>
    </p:extLst>
  </p:cSld>
  <p:clrMapOvr>
    <a:masterClrMapping/>
  </p:clrMapOvr>
</p:sld>
</file>

<file path=ppt/theme/theme1.xml><?xml version="1.0" encoding="utf-8"?>
<a:theme xmlns:a="http://schemas.openxmlformats.org/drawingml/2006/main" name="UWindsorTemplat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73c1284-21ca-465f-8106-d32e19991de8" xsi:nil="true"/>
    <lcf76f155ced4ddcb4097134ff3c332f xmlns="7f14a71d-b9d5-46bb-bf60-24e5a069afce">
      <Terms xmlns="http://schemas.microsoft.com/office/infopath/2007/PartnerControls"/>
    </lcf76f155ced4ddcb4097134ff3c332f>
    <SharedWithUsers xmlns="573c1284-21ca-465f-8106-d32e19991de8">
      <UserInfo>
        <DisplayName>Erika Kustra</DisplayName>
        <AccountId>65</AccountId>
        <AccountType/>
      </UserInfo>
      <UserInfo>
        <DisplayName>Cindy Wills</DisplayName>
        <AccountId>14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710C2239D02E4C830255A9C904DE58" ma:contentTypeVersion="23" ma:contentTypeDescription="Create a new document." ma:contentTypeScope="" ma:versionID="c426d51bcd56182917f311b4c2be00fc">
  <xsd:schema xmlns:xsd="http://www.w3.org/2001/XMLSchema" xmlns:xs="http://www.w3.org/2001/XMLSchema" xmlns:p="http://schemas.microsoft.com/office/2006/metadata/properties" xmlns:ns2="7f14a71d-b9d5-46bb-bf60-24e5a069afce" xmlns:ns3="573c1284-21ca-465f-8106-d32e19991de8" targetNamespace="http://schemas.microsoft.com/office/2006/metadata/properties" ma:root="true" ma:fieldsID="ead908cf266c304d931e20745ea2b1e0" ns2:_="" ns3:_="">
    <xsd:import namespace="7f14a71d-b9d5-46bb-bf60-24e5a069afce"/>
    <xsd:import namespace="573c1284-21ca-465f-8106-d32e19991de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14a71d-b9d5-46bb-bf60-24e5a069af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9bee80c-1694-4361-82b6-5997d1554ef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3c1284-21ca-465f-8106-d32e19991de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5a9263b-b07f-4754-ba16-65f8f6e48bd7}" ma:internalName="TaxCatchAll" ma:showField="CatchAllData" ma:web="573c1284-21ca-465f-8106-d32e19991d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085D9E-7C49-4015-BD9D-A421317E3345}">
  <ds:schemaRefs>
    <ds:schemaRef ds:uri="http://schemas.microsoft.com/office/infopath/2007/PartnerControls"/>
    <ds:schemaRef ds:uri="http://purl.org/dc/terms/"/>
    <ds:schemaRef ds:uri="7f14a71d-b9d5-46bb-bf60-24e5a069afce"/>
    <ds:schemaRef ds:uri="http://schemas.microsoft.com/office/2006/documentManagement/types"/>
    <ds:schemaRef ds:uri="http://purl.org/dc/dcmitype/"/>
    <ds:schemaRef ds:uri="http://schemas.microsoft.com/office/2006/metadata/properties"/>
    <ds:schemaRef ds:uri="http://purl.org/dc/elements/1.1/"/>
    <ds:schemaRef ds:uri="http://schemas.openxmlformats.org/package/2006/metadata/core-properties"/>
    <ds:schemaRef ds:uri="573c1284-21ca-465f-8106-d32e19991de8"/>
    <ds:schemaRef ds:uri="http://www.w3.org/XML/1998/namespace"/>
  </ds:schemaRefs>
</ds:datastoreItem>
</file>

<file path=customXml/itemProps2.xml><?xml version="1.0" encoding="utf-8"?>
<ds:datastoreItem xmlns:ds="http://schemas.openxmlformats.org/officeDocument/2006/customXml" ds:itemID="{334FDCD4-F81A-4D81-B533-E6316AF0DE1C}"/>
</file>

<file path=customXml/itemProps3.xml><?xml version="1.0" encoding="utf-8"?>
<ds:datastoreItem xmlns:ds="http://schemas.openxmlformats.org/officeDocument/2006/customXml" ds:itemID="{4DB05EC0-84EA-45DD-B779-C792F3BE8B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UWindsorTemplate.pot</Template>
  <TotalTime>814</TotalTime>
  <Words>3643</Words>
  <Application>Microsoft Office PowerPoint</Application>
  <PresentationFormat>Widescreen</PresentationFormat>
  <Paragraphs>445</Paragraphs>
  <Slides>55</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ＭＳ Ｐゴシック</vt:lpstr>
      <vt:lpstr>ＭＳ Ｐゴシック</vt:lpstr>
      <vt:lpstr>Arial</vt:lpstr>
      <vt:lpstr>BahnschriftSemiLight</vt:lpstr>
      <vt:lpstr>Calibri</vt:lpstr>
      <vt:lpstr>din-2014</vt:lpstr>
      <vt:lpstr>Tahoma</vt:lpstr>
      <vt:lpstr>Wingdings</vt:lpstr>
      <vt:lpstr>UWindsorTemplate</vt:lpstr>
      <vt:lpstr>Renewal, Tenure/Permanence and Promotion Process (RTP/RPP)               Erika Kustra, Associate Vice-President, Academic Blair Gagne, Executive Assistant to the Provost and AVPA April 17 2026 </vt:lpstr>
      <vt:lpstr>Agenda</vt:lpstr>
      <vt:lpstr>Why Is RTP/RPP Process Important?</vt:lpstr>
      <vt:lpstr>Tenure/Permanence Timeline</vt:lpstr>
      <vt:lpstr>Submissions for this year </vt:lpstr>
      <vt:lpstr>Early Tenure</vt:lpstr>
      <vt:lpstr>What Stops the Clock?</vt:lpstr>
      <vt:lpstr>Summary of Formal Deadlines</vt:lpstr>
      <vt:lpstr>Managing Tenure/Permanence and Promotion Timelines</vt:lpstr>
      <vt:lpstr>RTP/RPP Tracking  For AAU Heads/Admin</vt:lpstr>
      <vt:lpstr>Key Components: Overall Process</vt:lpstr>
      <vt:lpstr>UCAPT Website Resources</vt:lpstr>
      <vt:lpstr>Key Components: Overall Process 2</vt:lpstr>
      <vt:lpstr>Role of the Candidate</vt:lpstr>
      <vt:lpstr>UCAPT Cover Sheet</vt:lpstr>
      <vt:lpstr>Select Your RTP/RPP Criteria</vt:lpstr>
      <vt:lpstr>RTP/RPP Criteria </vt:lpstr>
      <vt:lpstr>Example RTP/RPP Criteria from Kinesiology 2021  (Teaching Section)</vt:lpstr>
      <vt:lpstr>Intentionally Identify Strengths and Gaps</vt:lpstr>
      <vt:lpstr>Self-Evaluation  Best foot forward! </vt:lpstr>
      <vt:lpstr>Teaching Dossier</vt:lpstr>
      <vt:lpstr>Triangulate Evidence</vt:lpstr>
      <vt:lpstr>Student Feedback</vt:lpstr>
      <vt:lpstr>Student Evaluations of Teaching (SET)</vt:lpstr>
      <vt:lpstr>Student Perceptions of Teaching (SPT)</vt:lpstr>
      <vt:lpstr>Student Feedback: SPT/SET</vt:lpstr>
      <vt:lpstr>SPT-03 Report: Ratings for use in RTP and Performance Reviews Semester Teaching Summary</vt:lpstr>
      <vt:lpstr>SPT-03 Report- Ratings for use in RTP and Performance Reviews Courses by Semester</vt:lpstr>
      <vt:lpstr>Table 3</vt:lpstr>
      <vt:lpstr>Next Steps to Prepare Your Package</vt:lpstr>
      <vt:lpstr>Key Components: Overall RTP/RPP Process 2</vt:lpstr>
      <vt:lpstr>Performance Reviews (Bylaw 22.4)</vt:lpstr>
      <vt:lpstr>Equity, Diversity, Inclusivity</vt:lpstr>
      <vt:lpstr>Performance Reviews Continued</vt:lpstr>
      <vt:lpstr>Performance Reviews – Post-Tenure</vt:lpstr>
      <vt:lpstr>Procedural Fairness</vt:lpstr>
      <vt:lpstr>Key Components: Overall Process 3</vt:lpstr>
      <vt:lpstr>RTP/RPP Committee [Bylaw 22.3] Non-departmentalized Faculty  </vt:lpstr>
      <vt:lpstr>Departmentalized Faculty   …as above except: </vt:lpstr>
      <vt:lpstr>Quorum for RTP/RPP Committee </vt:lpstr>
      <vt:lpstr>Selecting External Reviewers</vt:lpstr>
      <vt:lpstr>Role of the Chair continued </vt:lpstr>
      <vt:lpstr>Role of the Chair continued</vt:lpstr>
      <vt:lpstr>Role of the Chair after the Meeting</vt:lpstr>
      <vt:lpstr>UCAPT Evaluation Form</vt:lpstr>
      <vt:lpstr>Sample UCAPT Evaluation Form</vt:lpstr>
      <vt:lpstr>UCAPT Evaluation Rubric</vt:lpstr>
      <vt:lpstr>Key Components: Overall RTP/RPP Process 4</vt:lpstr>
      <vt:lpstr>Role of UCAPT University Committee on Academic Promotion and Tenure</vt:lpstr>
      <vt:lpstr>Summary: Making the RTP/RPP Process  Fair and Meaningful</vt:lpstr>
      <vt:lpstr>Useful Resources </vt:lpstr>
      <vt:lpstr>Teaching Dossier Resources</vt:lpstr>
      <vt:lpstr>Thank you!   Feel welcome to stay and ask questions  avpa@uwindsor.ca avpasec@uwindsor.ca  </vt:lpstr>
      <vt:lpstr>Managing Contract Renewal Process Timeline</vt:lpstr>
      <vt:lpstr>Managing Promotion Process Timeline</vt:lpstr>
    </vt:vector>
  </TitlesOfParts>
  <Company>University of Windsor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Aitkens</dc:creator>
  <cp:lastModifiedBy>Blair Gagne</cp:lastModifiedBy>
  <cp:revision>28</cp:revision>
  <cp:lastPrinted>2024-09-26T23:28:58Z</cp:lastPrinted>
  <dcterms:created xsi:type="dcterms:W3CDTF">2010-12-21T19:42:16Z</dcterms:created>
  <dcterms:modified xsi:type="dcterms:W3CDTF">2026-04-17T12:44:39Z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0x0101009E710C2239D02E4C830255A9C904DE58</vt:lpwstr>
  </property>
  <property fmtid="{D5CDD505-2E9C-101B-9397-08002B2CF9AE}" pid="3" name="MediaServiceImageTags">
    <vt:lpwstr/>
  </property>
</Properties>
</file>