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png" ContentType="image/png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9144000" cy="6858000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81317" y="1634870"/>
            <a:ext cx="8381365" cy="5753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001F5F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01F5F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01F5F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01F5F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6200774"/>
            <a:ext cx="9143999" cy="65722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23849" y="6267448"/>
            <a:ext cx="2305050" cy="54292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38199" y="480060"/>
            <a:ext cx="6617334" cy="701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001F5F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6585" y="2803144"/>
            <a:ext cx="8111490" cy="2771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ask.uwindsor.ca/app/answers/detail/a_id/176/~/how-do-i-access-and-complete-online-student-perceptions-of-teaching-%28spt%29%3F" TargetMode="External"/><Relationship Id="rId3" Type="http://schemas.openxmlformats.org/officeDocument/2006/relationships/hyperlink" Target="https://can01.safelinks.protection.outlook.com/?url=https%3A%2F%2Fuwindsor.teamdynamix.com%2FTDClient%2F1975%2FPortal%2FRequests%2FServiceDet%3FID%3D53414&amp;data=05%7C01%7CA.Mullen%40uwindsor.ca%7C68dc331679bf41e69db308dbf4ffecbb%7C12f933b33d614b199a4d689021de8cc9%7C0%7C0%7C638373152240648032%7CUnknown%7CTWFpbGZsb3d8eyJWIjoiMC4wLjAwMDAiLCJQIjoiV2luMzIiLCJBTiI6Ik1haWwiLCJXVCI6Mn0%3D%7C3000%7C%7C%7C&amp;sdata=lyf8x7kFbHjHODvuSpHNGZS857RUb%2BAjPVrccsLYaps%3D&amp;reserved=0" TargetMode="External"/><Relationship Id="rId4" Type="http://schemas.openxmlformats.org/officeDocument/2006/relationships/hyperlink" Target="mailto:spt@uwindsor.ca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ask.uwindsor.ca/" TargetMode="External"/><Relationship Id="rId3" Type="http://schemas.openxmlformats.org/officeDocument/2006/relationships/hyperlink" Target="mailto:spt@uwindsor.ca" TargetMode="Externa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9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jpg"/><Relationship Id="rId3" Type="http://schemas.openxmlformats.org/officeDocument/2006/relationships/image" Target="../media/image11.png"/><Relationship Id="rId4" Type="http://schemas.openxmlformats.org/officeDocument/2006/relationships/image" Target="../media/image1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600" b="1">
                <a:latin typeface="Arial"/>
                <a:cs typeface="Arial"/>
              </a:rPr>
              <a:t>Student</a:t>
            </a:r>
            <a:r>
              <a:rPr dirty="0" sz="3600" spc="10" b="1">
                <a:latin typeface="Arial"/>
                <a:cs typeface="Arial"/>
              </a:rPr>
              <a:t> </a:t>
            </a:r>
            <a:r>
              <a:rPr dirty="0" sz="3600" b="1">
                <a:latin typeface="Arial"/>
                <a:cs typeface="Arial"/>
              </a:rPr>
              <a:t>Perceptions</a:t>
            </a:r>
            <a:r>
              <a:rPr dirty="0" sz="3600" spc="-40" b="1">
                <a:latin typeface="Arial"/>
                <a:cs typeface="Arial"/>
              </a:rPr>
              <a:t> </a:t>
            </a:r>
            <a:r>
              <a:rPr dirty="0" sz="3600" b="1">
                <a:latin typeface="Arial"/>
                <a:cs typeface="Arial"/>
              </a:rPr>
              <a:t>of</a:t>
            </a:r>
            <a:r>
              <a:rPr dirty="0" sz="3600" spc="25" b="1">
                <a:latin typeface="Arial"/>
                <a:cs typeface="Arial"/>
              </a:rPr>
              <a:t> </a:t>
            </a:r>
            <a:r>
              <a:rPr dirty="0" sz="3600" b="1">
                <a:latin typeface="Arial"/>
                <a:cs typeface="Arial"/>
              </a:rPr>
              <a:t>Teaching</a:t>
            </a:r>
            <a:r>
              <a:rPr dirty="0" sz="3600" spc="-45" b="1">
                <a:latin typeface="Arial"/>
                <a:cs typeface="Arial"/>
              </a:rPr>
              <a:t> </a:t>
            </a:r>
            <a:r>
              <a:rPr dirty="0" sz="3200" spc="-10" b="1">
                <a:latin typeface="Arial"/>
                <a:cs typeface="Arial"/>
              </a:rPr>
              <a:t>(SPT)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6590283" y="5157470"/>
            <a:ext cx="2208530" cy="3924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400">
                <a:latin typeface="Arial MT"/>
                <a:cs typeface="Arial MT"/>
              </a:rPr>
              <a:t>December</a:t>
            </a:r>
            <a:r>
              <a:rPr dirty="0" sz="2400" spc="-10">
                <a:latin typeface="Arial MT"/>
                <a:cs typeface="Arial MT"/>
              </a:rPr>
              <a:t> </a:t>
            </a:r>
            <a:r>
              <a:rPr dirty="0" sz="2400" spc="-20">
                <a:latin typeface="Arial MT"/>
                <a:cs typeface="Arial MT"/>
              </a:rPr>
              <a:t>2023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814195">
              <a:lnSpc>
                <a:spcPct val="100000"/>
              </a:lnSpc>
              <a:spcBef>
                <a:spcPts val="130"/>
              </a:spcBef>
            </a:pPr>
            <a:r>
              <a:rPr dirty="0" spc="-10"/>
              <a:t>Resources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536575" y="1566608"/>
            <a:ext cx="7881620" cy="2724785"/>
          </a:xfrm>
          <a:prstGeom prst="rect">
            <a:avLst/>
          </a:prstGeom>
        </p:spPr>
        <p:txBody>
          <a:bodyPr wrap="square" lIns="0" tIns="723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70"/>
              </a:spcBef>
            </a:pPr>
            <a:r>
              <a:rPr dirty="0" sz="1800" b="1">
                <a:latin typeface="Arial"/>
                <a:cs typeface="Arial"/>
              </a:rPr>
              <a:t>Step by</a:t>
            </a:r>
            <a:r>
              <a:rPr dirty="0" sz="1800" spc="-10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step</a:t>
            </a:r>
            <a:r>
              <a:rPr dirty="0" sz="1800" spc="1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guide</a:t>
            </a:r>
            <a:r>
              <a:rPr dirty="0" sz="1800" spc="-10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to</a:t>
            </a:r>
            <a:r>
              <a:rPr dirty="0" sz="1800" spc="-5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access</a:t>
            </a:r>
            <a:r>
              <a:rPr dirty="0" sz="1800" spc="110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SPTs:</a:t>
            </a:r>
            <a:endParaRPr sz="1800">
              <a:latin typeface="Arial"/>
              <a:cs typeface="Arial"/>
            </a:endParaRPr>
          </a:p>
          <a:p>
            <a:pPr marL="12700" marR="137795">
              <a:lnSpc>
                <a:spcPct val="100800"/>
              </a:lnSpc>
              <a:spcBef>
                <a:spcPts val="450"/>
              </a:spcBef>
            </a:pPr>
            <a:r>
              <a:rPr dirty="0" u="sng" sz="1800" spc="-1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 MT"/>
                <a:cs typeface="Arial MT"/>
                <a:hlinkClick r:id="rId2"/>
              </a:rPr>
              <a:t>https://ask.uwindsor.ca/app/answers/detail/a_id/176/~/how-</a:t>
            </a:r>
            <a:r>
              <a:rPr dirty="0" u="sng" sz="180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 MT"/>
                <a:cs typeface="Arial MT"/>
                <a:hlinkClick r:id="rId2"/>
              </a:rPr>
              <a:t>do-</a:t>
            </a:r>
            <a:r>
              <a:rPr dirty="0" u="sng" sz="1800" spc="-15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 MT"/>
                <a:cs typeface="Arial MT"/>
                <a:hlinkClick r:id="rId2"/>
              </a:rPr>
              <a:t>i-</a:t>
            </a:r>
            <a:r>
              <a:rPr dirty="0" u="sng" sz="1800" spc="-2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 MT"/>
                <a:cs typeface="Arial MT"/>
                <a:hlinkClick r:id="rId2"/>
              </a:rPr>
              <a:t>access-and-</a:t>
            </a:r>
            <a:r>
              <a:rPr dirty="0" sz="1800" spc="-20">
                <a:solidFill>
                  <a:srgbClr val="009999"/>
                </a:solidFill>
                <a:latin typeface="Arial MT"/>
                <a:cs typeface="Arial MT"/>
              </a:rPr>
              <a:t> </a:t>
            </a:r>
            <a:r>
              <a:rPr dirty="0" u="sng" sz="180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 MT"/>
                <a:cs typeface="Arial MT"/>
                <a:hlinkClick r:id="rId2"/>
              </a:rPr>
              <a:t>complete-online-student-</a:t>
            </a:r>
            <a:r>
              <a:rPr dirty="0" u="sng" sz="1800" spc="-1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 MT"/>
                <a:cs typeface="Arial MT"/>
                <a:hlinkClick r:id="rId2"/>
              </a:rPr>
              <a:t>perceptions-of-teaching-%28spt%29%3F</a:t>
            </a: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endParaRPr sz="1800">
              <a:latin typeface="Arial MT"/>
              <a:cs typeface="Arial MT"/>
            </a:endParaRPr>
          </a:p>
          <a:p>
            <a:pPr marL="12700" marR="5080">
              <a:lnSpc>
                <a:spcPct val="101000"/>
              </a:lnSpc>
            </a:pPr>
            <a:r>
              <a:rPr dirty="0" sz="1800" b="1">
                <a:latin typeface="Arial"/>
                <a:cs typeface="Arial"/>
              </a:rPr>
              <a:t>Technical</a:t>
            </a:r>
            <a:r>
              <a:rPr dirty="0" sz="1800" spc="-8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issues?</a:t>
            </a:r>
            <a:r>
              <a:rPr dirty="0" sz="1800" spc="1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Submit</a:t>
            </a:r>
            <a:r>
              <a:rPr dirty="0" sz="1800" spc="-7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ticket:</a:t>
            </a:r>
            <a:r>
              <a:rPr dirty="0" sz="1800" spc="114" b="1">
                <a:latin typeface="Arial"/>
                <a:cs typeface="Arial"/>
              </a:rPr>
              <a:t> </a:t>
            </a:r>
            <a:r>
              <a:rPr dirty="0" u="sng" sz="180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 MT"/>
                <a:cs typeface="Arial MT"/>
                <a:hlinkClick r:id="rId3"/>
              </a:rPr>
              <a:t>Service</a:t>
            </a:r>
            <a:r>
              <a:rPr dirty="0" u="sng" sz="1800" spc="4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 MT"/>
                <a:cs typeface="Arial MT"/>
                <a:hlinkClick r:id="rId3"/>
              </a:rPr>
              <a:t> </a:t>
            </a:r>
            <a:r>
              <a:rPr dirty="0" u="sng" sz="180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 MT"/>
                <a:cs typeface="Arial MT"/>
                <a:hlinkClick r:id="rId3"/>
              </a:rPr>
              <a:t>-</a:t>
            </a:r>
            <a:r>
              <a:rPr dirty="0" u="sng" sz="1800" spc="-1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 MT"/>
                <a:cs typeface="Arial MT"/>
                <a:hlinkClick r:id="rId3"/>
              </a:rPr>
              <a:t> </a:t>
            </a:r>
            <a:r>
              <a:rPr dirty="0" u="sng" sz="180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 MT"/>
                <a:cs typeface="Arial MT"/>
                <a:hlinkClick r:id="rId3"/>
              </a:rPr>
              <a:t>Student</a:t>
            </a:r>
            <a:r>
              <a:rPr dirty="0" u="sng" sz="1800" spc="-18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 MT"/>
                <a:cs typeface="Arial MT"/>
                <a:hlinkClick r:id="rId3"/>
              </a:rPr>
              <a:t> </a:t>
            </a:r>
            <a:r>
              <a:rPr dirty="0" u="sng" sz="180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 MT"/>
                <a:cs typeface="Arial MT"/>
                <a:hlinkClick r:id="rId3"/>
              </a:rPr>
              <a:t>Perception</a:t>
            </a:r>
            <a:r>
              <a:rPr dirty="0" u="sng" sz="1800" spc="4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 MT"/>
                <a:cs typeface="Arial MT"/>
                <a:hlinkClick r:id="rId3"/>
              </a:rPr>
              <a:t> </a:t>
            </a:r>
            <a:r>
              <a:rPr dirty="0" u="sng" sz="180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 MT"/>
                <a:cs typeface="Arial MT"/>
                <a:hlinkClick r:id="rId3"/>
              </a:rPr>
              <a:t>of</a:t>
            </a:r>
            <a:r>
              <a:rPr dirty="0" u="sng" sz="1800" spc="-45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 MT"/>
                <a:cs typeface="Arial MT"/>
                <a:hlinkClick r:id="rId3"/>
              </a:rPr>
              <a:t> </a:t>
            </a:r>
            <a:r>
              <a:rPr dirty="0" u="sng" sz="1800" spc="-1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 MT"/>
                <a:cs typeface="Arial MT"/>
                <a:hlinkClick r:id="rId3"/>
              </a:rPr>
              <a:t>Teach...</a:t>
            </a:r>
            <a:r>
              <a:rPr dirty="0" sz="1800" spc="-10">
                <a:solidFill>
                  <a:srgbClr val="009999"/>
                </a:solidFill>
                <a:latin typeface="Arial MT"/>
                <a:cs typeface="Arial MT"/>
              </a:rPr>
              <a:t> </a:t>
            </a:r>
            <a:r>
              <a:rPr dirty="0" u="sng" sz="1800" spc="-1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 MT"/>
                <a:cs typeface="Arial MT"/>
                <a:hlinkClick r:id="rId3"/>
              </a:rPr>
              <a:t>(teamdynamix.com)</a:t>
            </a: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05"/>
              </a:spcBef>
            </a:pPr>
            <a:endParaRPr sz="1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800" b="1">
                <a:latin typeface="Arial"/>
                <a:cs typeface="Arial"/>
              </a:rPr>
              <a:t>Questions? </a:t>
            </a:r>
            <a:r>
              <a:rPr dirty="0" u="sng" sz="1800" spc="-10" b="1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  <a:hlinkClick r:id="rId4"/>
              </a:rPr>
              <a:t>spt@uwindsor.ca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2186305">
              <a:lnSpc>
                <a:spcPct val="100000"/>
              </a:lnSpc>
              <a:spcBef>
                <a:spcPts val="130"/>
              </a:spcBef>
            </a:pPr>
            <a:r>
              <a:rPr dirty="0" spc="-10"/>
              <a:t>Purpose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536575" y="1541780"/>
            <a:ext cx="7255509" cy="400304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</a:tabLst>
            </a:pPr>
            <a:r>
              <a:rPr dirty="0" sz="3000">
                <a:latin typeface="Arial MT"/>
                <a:cs typeface="Arial MT"/>
              </a:rPr>
              <a:t>To</a:t>
            </a:r>
            <a:r>
              <a:rPr dirty="0" sz="3000" spc="-85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provide</a:t>
            </a:r>
            <a:r>
              <a:rPr dirty="0" sz="3000" spc="45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feedback</a:t>
            </a:r>
            <a:r>
              <a:rPr dirty="0" sz="3000" spc="-130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on</a:t>
            </a:r>
            <a:r>
              <a:rPr dirty="0" sz="3000" spc="-145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the</a:t>
            </a:r>
            <a:r>
              <a:rPr dirty="0" sz="3000" spc="-20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teaching</a:t>
            </a:r>
            <a:r>
              <a:rPr dirty="0" sz="3000" spc="110">
                <a:latin typeface="Arial MT"/>
                <a:cs typeface="Arial MT"/>
              </a:rPr>
              <a:t> </a:t>
            </a:r>
            <a:r>
              <a:rPr dirty="0" sz="3000" spc="-25">
                <a:latin typeface="Arial MT"/>
                <a:cs typeface="Arial MT"/>
              </a:rPr>
              <a:t>and </a:t>
            </a:r>
            <a:r>
              <a:rPr dirty="0" sz="3000">
                <a:latin typeface="Arial MT"/>
                <a:cs typeface="Arial MT"/>
              </a:rPr>
              <a:t>course</a:t>
            </a:r>
            <a:r>
              <a:rPr dirty="0" sz="3000" spc="-40">
                <a:latin typeface="Arial MT"/>
                <a:cs typeface="Arial MT"/>
              </a:rPr>
              <a:t> </a:t>
            </a:r>
            <a:r>
              <a:rPr dirty="0" sz="3000" spc="-10">
                <a:latin typeface="Arial MT"/>
                <a:cs typeface="Arial MT"/>
              </a:rPr>
              <a:t>design</a:t>
            </a:r>
            <a:endParaRPr sz="3000">
              <a:latin typeface="Arial MT"/>
              <a:cs typeface="Arial MT"/>
            </a:endParaRPr>
          </a:p>
          <a:p>
            <a:pPr marL="355600" marR="66675" indent="-343535">
              <a:lnSpc>
                <a:spcPct val="100000"/>
              </a:lnSpc>
              <a:spcBef>
                <a:spcPts val="760"/>
              </a:spcBef>
              <a:buChar char="•"/>
              <a:tabLst>
                <a:tab pos="355600" algn="l"/>
              </a:tabLst>
            </a:pPr>
            <a:r>
              <a:rPr dirty="0" sz="3000">
                <a:latin typeface="Arial MT"/>
                <a:cs typeface="Arial MT"/>
              </a:rPr>
              <a:t>To</a:t>
            </a:r>
            <a:r>
              <a:rPr dirty="0" sz="3000" spc="-100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provide</a:t>
            </a:r>
            <a:r>
              <a:rPr dirty="0" sz="3000" spc="25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one</a:t>
            </a:r>
            <a:r>
              <a:rPr dirty="0" sz="3000" spc="-100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element</a:t>
            </a:r>
            <a:r>
              <a:rPr dirty="0" sz="3000" spc="35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of</a:t>
            </a:r>
            <a:r>
              <a:rPr dirty="0" sz="3000" spc="-150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evidence</a:t>
            </a:r>
            <a:r>
              <a:rPr dirty="0" sz="3000" spc="85">
                <a:latin typeface="Arial MT"/>
                <a:cs typeface="Arial MT"/>
              </a:rPr>
              <a:t> </a:t>
            </a:r>
            <a:r>
              <a:rPr dirty="0" sz="3000" spc="-25">
                <a:latin typeface="Arial MT"/>
                <a:cs typeface="Arial MT"/>
              </a:rPr>
              <a:t>for </a:t>
            </a:r>
            <a:r>
              <a:rPr dirty="0" sz="3000">
                <a:latin typeface="Arial MT"/>
                <a:cs typeface="Arial MT"/>
              </a:rPr>
              <a:t>renewal,</a:t>
            </a:r>
            <a:r>
              <a:rPr dirty="0" sz="3000" spc="-80">
                <a:latin typeface="Arial MT"/>
                <a:cs typeface="Arial MT"/>
              </a:rPr>
              <a:t> </a:t>
            </a:r>
            <a:r>
              <a:rPr dirty="0" sz="3000" spc="-10">
                <a:latin typeface="Arial MT"/>
                <a:cs typeface="Arial MT"/>
              </a:rPr>
              <a:t>tenure/permanence,</a:t>
            </a:r>
            <a:r>
              <a:rPr dirty="0" sz="3000" spc="30">
                <a:latin typeface="Arial MT"/>
                <a:cs typeface="Arial MT"/>
              </a:rPr>
              <a:t> </a:t>
            </a:r>
            <a:r>
              <a:rPr dirty="0" sz="3000" spc="-10">
                <a:latin typeface="Arial MT"/>
                <a:cs typeface="Arial MT"/>
              </a:rPr>
              <a:t>promotion, </a:t>
            </a:r>
            <a:r>
              <a:rPr dirty="0" sz="3000">
                <a:latin typeface="Arial MT"/>
                <a:cs typeface="Arial MT"/>
              </a:rPr>
              <a:t>and</a:t>
            </a:r>
            <a:r>
              <a:rPr dirty="0" sz="3000" spc="-10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career</a:t>
            </a:r>
            <a:r>
              <a:rPr dirty="0" sz="3000" spc="-65">
                <a:latin typeface="Arial MT"/>
                <a:cs typeface="Arial MT"/>
              </a:rPr>
              <a:t> </a:t>
            </a:r>
            <a:r>
              <a:rPr dirty="0" sz="3000" spc="-10">
                <a:latin typeface="Arial MT"/>
                <a:cs typeface="Arial MT"/>
              </a:rPr>
              <a:t>development</a:t>
            </a:r>
            <a:endParaRPr sz="3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895"/>
              </a:spcBef>
            </a:pPr>
            <a:endParaRPr sz="3000">
              <a:latin typeface="Arial MT"/>
              <a:cs typeface="Arial MT"/>
            </a:endParaRPr>
          </a:p>
          <a:p>
            <a:pPr marL="12700" marR="610870">
              <a:lnSpc>
                <a:spcPct val="100000"/>
              </a:lnSpc>
            </a:pPr>
            <a:r>
              <a:rPr dirty="0" sz="3000">
                <a:latin typeface="Arial MT"/>
                <a:cs typeface="Arial MT"/>
              </a:rPr>
              <a:t>The</a:t>
            </a:r>
            <a:r>
              <a:rPr dirty="0" sz="3000" spc="-45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SPT</a:t>
            </a:r>
            <a:r>
              <a:rPr dirty="0" sz="3000" spc="-170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replaces</a:t>
            </a:r>
            <a:r>
              <a:rPr dirty="0" sz="3000" spc="-30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the</a:t>
            </a:r>
            <a:r>
              <a:rPr dirty="0" sz="3000" spc="-40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previous</a:t>
            </a:r>
            <a:r>
              <a:rPr dirty="0" sz="3000" spc="95">
                <a:latin typeface="Arial MT"/>
                <a:cs typeface="Arial MT"/>
              </a:rPr>
              <a:t> </a:t>
            </a:r>
            <a:r>
              <a:rPr dirty="0" sz="3000" spc="-10">
                <a:latin typeface="Arial MT"/>
                <a:cs typeface="Arial MT"/>
              </a:rPr>
              <a:t>Student </a:t>
            </a:r>
            <a:r>
              <a:rPr dirty="0" sz="3000">
                <a:latin typeface="Arial MT"/>
                <a:cs typeface="Arial MT"/>
              </a:rPr>
              <a:t>Evaluation</a:t>
            </a:r>
            <a:r>
              <a:rPr dirty="0" sz="3000" spc="35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of</a:t>
            </a:r>
            <a:r>
              <a:rPr dirty="0" sz="3000" spc="-130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Teaching</a:t>
            </a:r>
            <a:r>
              <a:rPr dirty="0" sz="3000" spc="40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(SET)</a:t>
            </a:r>
            <a:r>
              <a:rPr dirty="0" sz="3000" spc="-145">
                <a:latin typeface="Arial MT"/>
                <a:cs typeface="Arial MT"/>
              </a:rPr>
              <a:t> </a:t>
            </a:r>
            <a:r>
              <a:rPr dirty="0" sz="3000" spc="-20">
                <a:latin typeface="Arial MT"/>
                <a:cs typeface="Arial MT"/>
              </a:rPr>
              <a:t>form</a:t>
            </a:r>
            <a:endParaRPr sz="3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2214880">
              <a:lnSpc>
                <a:spcPct val="100000"/>
              </a:lnSpc>
              <a:spcBef>
                <a:spcPts val="130"/>
              </a:spcBef>
            </a:pPr>
            <a:r>
              <a:rPr dirty="0" spc="-10">
                <a:solidFill>
                  <a:srgbClr val="00406F"/>
                </a:solidFill>
              </a:rPr>
              <a:t>Process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68997" y="1454658"/>
            <a:ext cx="7254875" cy="3879215"/>
          </a:xfrm>
          <a:prstGeom prst="rect">
            <a:avLst/>
          </a:prstGeom>
        </p:spPr>
        <p:txBody>
          <a:bodyPr wrap="square" lIns="0" tIns="107314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44"/>
              </a:spcBef>
              <a:buChar char="•"/>
              <a:tabLst>
                <a:tab pos="355600" algn="l"/>
              </a:tabLst>
            </a:pPr>
            <a:r>
              <a:rPr dirty="0" sz="2750">
                <a:latin typeface="Arial MT"/>
                <a:cs typeface="Arial MT"/>
              </a:rPr>
              <a:t>Surveys</a:t>
            </a:r>
            <a:r>
              <a:rPr dirty="0" sz="2750" spc="21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are</a:t>
            </a:r>
            <a:r>
              <a:rPr dirty="0" sz="2750" spc="8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submitted</a:t>
            </a:r>
            <a:r>
              <a:rPr dirty="0" sz="2750" spc="14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online</a:t>
            </a:r>
            <a:endParaRPr sz="275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755"/>
              </a:spcBef>
              <a:buChar char="•"/>
              <a:tabLst>
                <a:tab pos="355600" algn="l"/>
                <a:tab pos="3583304" algn="l"/>
              </a:tabLst>
            </a:pPr>
            <a:r>
              <a:rPr dirty="0" sz="2750">
                <a:latin typeface="Arial MT"/>
                <a:cs typeface="Arial MT"/>
              </a:rPr>
              <a:t>Time</a:t>
            </a:r>
            <a:r>
              <a:rPr dirty="0" sz="2750" spc="5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will</a:t>
            </a:r>
            <a:r>
              <a:rPr dirty="0" sz="2750" spc="22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be</a:t>
            </a:r>
            <a:r>
              <a:rPr dirty="0" sz="2750" spc="-20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allotted</a:t>
            </a:r>
            <a:r>
              <a:rPr dirty="0" sz="2750">
                <a:latin typeface="Arial MT"/>
                <a:cs typeface="Arial MT"/>
              </a:rPr>
              <a:t>	at</a:t>
            </a:r>
            <a:r>
              <a:rPr dirty="0" sz="2750" spc="3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the</a:t>
            </a:r>
            <a:r>
              <a:rPr dirty="0" sz="2750" spc="8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start</a:t>
            </a:r>
            <a:r>
              <a:rPr dirty="0" sz="2750" spc="18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of</a:t>
            </a:r>
            <a:r>
              <a:rPr dirty="0" sz="2750" spc="-4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class</a:t>
            </a:r>
            <a:endParaRPr sz="275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760"/>
              </a:spcBef>
              <a:buChar char="•"/>
              <a:tabLst>
                <a:tab pos="355600" algn="l"/>
              </a:tabLst>
            </a:pPr>
            <a:r>
              <a:rPr dirty="0" sz="2750">
                <a:latin typeface="Arial MT"/>
                <a:cs typeface="Arial MT"/>
              </a:rPr>
              <a:t>Survey</a:t>
            </a:r>
            <a:r>
              <a:rPr dirty="0" sz="2750" spc="19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remains</a:t>
            </a:r>
            <a:r>
              <a:rPr dirty="0" sz="2750" spc="19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open</a:t>
            </a:r>
            <a:r>
              <a:rPr dirty="0" sz="2750" spc="5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until</a:t>
            </a:r>
            <a:r>
              <a:rPr dirty="0" sz="2750" spc="8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the</a:t>
            </a:r>
            <a:r>
              <a:rPr dirty="0" sz="2750" spc="-2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last</a:t>
            </a:r>
            <a:r>
              <a:rPr dirty="0" sz="2750" spc="220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class</a:t>
            </a:r>
            <a:endParaRPr sz="2750">
              <a:latin typeface="Arial MT"/>
              <a:cs typeface="Arial MT"/>
            </a:endParaRPr>
          </a:p>
          <a:p>
            <a:pPr marL="355600" marR="124460" indent="-343535">
              <a:lnSpc>
                <a:spcPct val="101299"/>
              </a:lnSpc>
              <a:spcBef>
                <a:spcPts val="710"/>
              </a:spcBef>
              <a:buChar char="•"/>
              <a:tabLst>
                <a:tab pos="355600" algn="l"/>
              </a:tabLst>
            </a:pPr>
            <a:r>
              <a:rPr dirty="0" sz="2750">
                <a:latin typeface="Arial MT"/>
                <a:cs typeface="Arial MT"/>
              </a:rPr>
              <a:t>You</a:t>
            </a:r>
            <a:r>
              <a:rPr dirty="0" sz="2750" spc="13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can</a:t>
            </a:r>
            <a:r>
              <a:rPr dirty="0" sz="2750" spc="-2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provide</a:t>
            </a:r>
            <a:r>
              <a:rPr dirty="0" sz="2750" spc="27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ratings</a:t>
            </a:r>
            <a:r>
              <a:rPr dirty="0" sz="2750" spc="13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and</a:t>
            </a:r>
            <a:r>
              <a:rPr dirty="0" sz="2750" spc="5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written </a:t>
            </a:r>
            <a:r>
              <a:rPr dirty="0" sz="2750">
                <a:latin typeface="Arial MT"/>
                <a:cs typeface="Arial MT"/>
              </a:rPr>
              <a:t>comments</a:t>
            </a:r>
            <a:r>
              <a:rPr dirty="0" sz="2750" b="1">
                <a:latin typeface="Arial"/>
                <a:cs typeface="Arial"/>
              </a:rPr>
              <a:t>;</a:t>
            </a:r>
            <a:r>
              <a:rPr dirty="0" sz="2750" spc="155" b="1">
                <a:latin typeface="Arial"/>
                <a:cs typeface="Arial"/>
              </a:rPr>
              <a:t> </a:t>
            </a:r>
            <a:r>
              <a:rPr dirty="0" sz="2750">
                <a:latin typeface="Arial MT"/>
                <a:cs typeface="Arial MT"/>
              </a:rPr>
              <a:t>comments</a:t>
            </a:r>
            <a:r>
              <a:rPr dirty="0" sz="2750" spc="13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are</a:t>
            </a:r>
            <a:r>
              <a:rPr dirty="0" sz="2750" spc="204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only</a:t>
            </a:r>
            <a:r>
              <a:rPr dirty="0" sz="2750" spc="13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shared</a:t>
            </a:r>
            <a:r>
              <a:rPr dirty="0" sz="2750" spc="204">
                <a:latin typeface="Arial MT"/>
                <a:cs typeface="Arial MT"/>
              </a:rPr>
              <a:t> </a:t>
            </a:r>
            <a:r>
              <a:rPr dirty="0" sz="2750" spc="-20">
                <a:latin typeface="Arial MT"/>
                <a:cs typeface="Arial MT"/>
              </a:rPr>
              <a:t>with </a:t>
            </a:r>
            <a:r>
              <a:rPr dirty="0" sz="2750">
                <a:latin typeface="Arial MT"/>
                <a:cs typeface="Arial MT"/>
              </a:rPr>
              <a:t>the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instructor</a:t>
            </a:r>
            <a:endParaRPr sz="2750">
              <a:latin typeface="Arial MT"/>
              <a:cs typeface="Arial MT"/>
            </a:endParaRPr>
          </a:p>
          <a:p>
            <a:pPr marL="355600" marR="5080" indent="-343535">
              <a:lnSpc>
                <a:spcPct val="102400"/>
              </a:lnSpc>
              <a:spcBef>
                <a:spcPts val="675"/>
              </a:spcBef>
              <a:buChar char="•"/>
              <a:tabLst>
                <a:tab pos="355600" algn="l"/>
              </a:tabLst>
            </a:pPr>
            <a:r>
              <a:rPr dirty="0" sz="2750">
                <a:latin typeface="Arial MT"/>
                <a:cs typeface="Arial MT"/>
              </a:rPr>
              <a:t>Responses</a:t>
            </a:r>
            <a:r>
              <a:rPr dirty="0" sz="2750" spc="1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are</a:t>
            </a:r>
            <a:r>
              <a:rPr dirty="0" sz="2750" spc="1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confidential</a:t>
            </a:r>
            <a:r>
              <a:rPr dirty="0" sz="2750" spc="31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and</a:t>
            </a:r>
            <a:r>
              <a:rPr dirty="0" sz="2750" spc="-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shared</a:t>
            </a:r>
            <a:r>
              <a:rPr dirty="0" sz="2750" spc="215">
                <a:latin typeface="Arial MT"/>
                <a:cs typeface="Arial MT"/>
              </a:rPr>
              <a:t> </a:t>
            </a:r>
            <a:r>
              <a:rPr dirty="0" sz="2750" spc="-20">
                <a:latin typeface="Arial MT"/>
                <a:cs typeface="Arial MT"/>
              </a:rPr>
              <a:t>with </a:t>
            </a:r>
            <a:r>
              <a:rPr dirty="0" sz="2750">
                <a:latin typeface="Arial MT"/>
                <a:cs typeface="Arial MT"/>
              </a:rPr>
              <a:t>instructors</a:t>
            </a:r>
            <a:r>
              <a:rPr dirty="0" sz="2750" spc="204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only</a:t>
            </a:r>
            <a:r>
              <a:rPr dirty="0" sz="2750" spc="7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after</a:t>
            </a:r>
            <a:r>
              <a:rPr dirty="0" sz="2750" spc="16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grades</a:t>
            </a:r>
            <a:r>
              <a:rPr dirty="0" sz="2750" spc="1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are</a:t>
            </a:r>
            <a:r>
              <a:rPr dirty="0" sz="2750" spc="6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submitted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34962" y="2123439"/>
            <a:ext cx="1908810" cy="1852930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algn="ctr" marL="12700" marR="5080" indent="-8890">
              <a:lnSpc>
                <a:spcPct val="101400"/>
              </a:lnSpc>
              <a:spcBef>
                <a:spcPts val="60"/>
              </a:spcBef>
            </a:pPr>
            <a:r>
              <a:rPr dirty="0" sz="3950" spc="-10">
                <a:solidFill>
                  <a:srgbClr val="00406F"/>
                </a:solidFill>
                <a:latin typeface="Arial MT"/>
                <a:cs typeface="Arial MT"/>
              </a:rPr>
              <a:t>Survey: </a:t>
            </a:r>
            <a:r>
              <a:rPr dirty="0" sz="3950">
                <a:solidFill>
                  <a:srgbClr val="00406F"/>
                </a:solidFill>
                <a:latin typeface="Arial MT"/>
                <a:cs typeface="Arial MT"/>
              </a:rPr>
              <a:t>Areas</a:t>
            </a:r>
            <a:r>
              <a:rPr dirty="0" sz="3950" spc="35">
                <a:solidFill>
                  <a:srgbClr val="00406F"/>
                </a:solidFill>
                <a:latin typeface="Arial MT"/>
                <a:cs typeface="Arial MT"/>
              </a:rPr>
              <a:t> </a:t>
            </a:r>
            <a:r>
              <a:rPr dirty="0" sz="3950" spc="-25">
                <a:solidFill>
                  <a:srgbClr val="00406F"/>
                </a:solidFill>
                <a:latin typeface="Arial MT"/>
                <a:cs typeface="Arial MT"/>
              </a:rPr>
              <a:t>of </a:t>
            </a:r>
            <a:r>
              <a:rPr dirty="0" sz="3950" spc="-20">
                <a:solidFill>
                  <a:srgbClr val="00406F"/>
                </a:solidFill>
                <a:latin typeface="Arial MT"/>
                <a:cs typeface="Arial MT"/>
              </a:rPr>
              <a:t>Focus</a:t>
            </a:r>
            <a:endParaRPr sz="3950">
              <a:latin typeface="Arial MT"/>
              <a:cs typeface="Arial MT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2714625" y="533400"/>
            <a:ext cx="6210300" cy="533400"/>
            <a:chOff x="2714625" y="533400"/>
            <a:chExt cx="6210300" cy="533400"/>
          </a:xfrm>
        </p:grpSpPr>
        <p:sp>
          <p:nvSpPr>
            <p:cNvPr id="4" name="object 4" descr=""/>
            <p:cNvSpPr/>
            <p:nvPr/>
          </p:nvSpPr>
          <p:spPr>
            <a:xfrm>
              <a:off x="2714625" y="533400"/>
              <a:ext cx="6210300" cy="533400"/>
            </a:xfrm>
            <a:custGeom>
              <a:avLst/>
              <a:gdLst/>
              <a:ahLst/>
              <a:cxnLst/>
              <a:rect l="l" t="t" r="r" b="b"/>
              <a:pathLst>
                <a:path w="6210300" h="533400">
                  <a:moveTo>
                    <a:pt x="6156959" y="0"/>
                  </a:moveTo>
                  <a:lnTo>
                    <a:pt x="53339" y="0"/>
                  </a:lnTo>
                  <a:lnTo>
                    <a:pt x="32575" y="4191"/>
                  </a:lnTo>
                  <a:lnTo>
                    <a:pt x="15621" y="15621"/>
                  </a:lnTo>
                  <a:lnTo>
                    <a:pt x="4191" y="32575"/>
                  </a:lnTo>
                  <a:lnTo>
                    <a:pt x="0" y="53339"/>
                  </a:lnTo>
                  <a:lnTo>
                    <a:pt x="0" y="480060"/>
                  </a:lnTo>
                  <a:lnTo>
                    <a:pt x="4190" y="500824"/>
                  </a:lnTo>
                  <a:lnTo>
                    <a:pt x="15620" y="517779"/>
                  </a:lnTo>
                  <a:lnTo>
                    <a:pt x="32575" y="529209"/>
                  </a:lnTo>
                  <a:lnTo>
                    <a:pt x="53339" y="533400"/>
                  </a:lnTo>
                  <a:lnTo>
                    <a:pt x="6156959" y="533400"/>
                  </a:lnTo>
                  <a:lnTo>
                    <a:pt x="6177724" y="529208"/>
                  </a:lnTo>
                  <a:lnTo>
                    <a:pt x="6194679" y="517778"/>
                  </a:lnTo>
                  <a:lnTo>
                    <a:pt x="6206108" y="500824"/>
                  </a:lnTo>
                  <a:lnTo>
                    <a:pt x="6210300" y="480060"/>
                  </a:lnTo>
                  <a:lnTo>
                    <a:pt x="6210300" y="53339"/>
                  </a:lnTo>
                  <a:lnTo>
                    <a:pt x="6206108" y="32575"/>
                  </a:lnTo>
                  <a:lnTo>
                    <a:pt x="6194679" y="15620"/>
                  </a:lnTo>
                  <a:lnTo>
                    <a:pt x="6177724" y="4190"/>
                  </a:lnTo>
                  <a:lnTo>
                    <a:pt x="6156959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90943" y="709057"/>
              <a:ext cx="266626" cy="182214"/>
            </a:xfrm>
            <a:prstGeom prst="rect">
              <a:avLst/>
            </a:prstGeom>
          </p:spPr>
        </p:pic>
      </p:grpSp>
      <p:sp>
        <p:nvSpPr>
          <p:cNvPr id="6" name="object 6" descr=""/>
          <p:cNvSpPr txBox="1"/>
          <p:nvPr/>
        </p:nvSpPr>
        <p:spPr>
          <a:xfrm>
            <a:off x="3387471" y="622998"/>
            <a:ext cx="2304415" cy="3346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000" b="1">
                <a:latin typeface="Arial"/>
                <a:cs typeface="Arial"/>
              </a:rPr>
              <a:t>Instructor</a:t>
            </a:r>
            <a:r>
              <a:rPr dirty="0" sz="2000" spc="-40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Delivery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7" name="object 7" descr=""/>
          <p:cNvGrpSpPr/>
          <p:nvPr/>
        </p:nvGrpSpPr>
        <p:grpSpPr>
          <a:xfrm>
            <a:off x="2714625" y="1209675"/>
            <a:ext cx="6210300" cy="533400"/>
            <a:chOff x="2714625" y="1209675"/>
            <a:chExt cx="6210300" cy="533400"/>
          </a:xfrm>
        </p:grpSpPr>
        <p:sp>
          <p:nvSpPr>
            <p:cNvPr id="8" name="object 8" descr=""/>
            <p:cNvSpPr/>
            <p:nvPr/>
          </p:nvSpPr>
          <p:spPr>
            <a:xfrm>
              <a:off x="2714625" y="1209675"/>
              <a:ext cx="6210300" cy="533400"/>
            </a:xfrm>
            <a:custGeom>
              <a:avLst/>
              <a:gdLst/>
              <a:ahLst/>
              <a:cxnLst/>
              <a:rect l="l" t="t" r="r" b="b"/>
              <a:pathLst>
                <a:path w="6210300" h="533400">
                  <a:moveTo>
                    <a:pt x="6156959" y="0"/>
                  </a:moveTo>
                  <a:lnTo>
                    <a:pt x="53339" y="0"/>
                  </a:lnTo>
                  <a:lnTo>
                    <a:pt x="32575" y="4191"/>
                  </a:lnTo>
                  <a:lnTo>
                    <a:pt x="15621" y="15621"/>
                  </a:lnTo>
                  <a:lnTo>
                    <a:pt x="4191" y="32575"/>
                  </a:lnTo>
                  <a:lnTo>
                    <a:pt x="0" y="53339"/>
                  </a:lnTo>
                  <a:lnTo>
                    <a:pt x="0" y="480060"/>
                  </a:lnTo>
                  <a:lnTo>
                    <a:pt x="4190" y="500824"/>
                  </a:lnTo>
                  <a:lnTo>
                    <a:pt x="15620" y="517779"/>
                  </a:lnTo>
                  <a:lnTo>
                    <a:pt x="32575" y="529209"/>
                  </a:lnTo>
                  <a:lnTo>
                    <a:pt x="53339" y="533400"/>
                  </a:lnTo>
                  <a:lnTo>
                    <a:pt x="6156959" y="533400"/>
                  </a:lnTo>
                  <a:lnTo>
                    <a:pt x="6177724" y="529208"/>
                  </a:lnTo>
                  <a:lnTo>
                    <a:pt x="6194679" y="517778"/>
                  </a:lnTo>
                  <a:lnTo>
                    <a:pt x="6206108" y="500824"/>
                  </a:lnTo>
                  <a:lnTo>
                    <a:pt x="6210300" y="480060"/>
                  </a:lnTo>
                  <a:lnTo>
                    <a:pt x="6210300" y="53339"/>
                  </a:lnTo>
                  <a:lnTo>
                    <a:pt x="6206108" y="32575"/>
                  </a:lnTo>
                  <a:lnTo>
                    <a:pt x="6194679" y="15620"/>
                  </a:lnTo>
                  <a:lnTo>
                    <a:pt x="6177724" y="4190"/>
                  </a:lnTo>
                  <a:lnTo>
                    <a:pt x="6156959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2883638" y="1375278"/>
              <a:ext cx="281305" cy="204470"/>
            </a:xfrm>
            <a:custGeom>
              <a:avLst/>
              <a:gdLst/>
              <a:ahLst/>
              <a:cxnLst/>
              <a:rect l="l" t="t" r="r" b="b"/>
              <a:pathLst>
                <a:path w="281305" h="204469">
                  <a:moveTo>
                    <a:pt x="256582" y="0"/>
                  </a:moveTo>
                  <a:lnTo>
                    <a:pt x="100746" y="152054"/>
                  </a:lnTo>
                  <a:lnTo>
                    <a:pt x="25871" y="72885"/>
                  </a:lnTo>
                  <a:lnTo>
                    <a:pt x="0" y="98333"/>
                  </a:lnTo>
                  <a:lnTo>
                    <a:pt x="99528" y="203891"/>
                  </a:lnTo>
                  <a:lnTo>
                    <a:pt x="125704" y="178758"/>
                  </a:lnTo>
                  <a:lnTo>
                    <a:pt x="281235" y="26389"/>
                  </a:lnTo>
                  <a:lnTo>
                    <a:pt x="256582" y="0"/>
                  </a:lnTo>
                  <a:close/>
                </a:path>
              </a:pathLst>
            </a:custGeom>
            <a:solidFill>
              <a:srgbClr val="EB6F12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387471" y="1299463"/>
            <a:ext cx="4184015" cy="335280"/>
          </a:xfrm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b="1">
                <a:solidFill>
                  <a:srgbClr val="000000"/>
                </a:solidFill>
                <a:latin typeface="Arial"/>
                <a:cs typeface="Arial"/>
              </a:rPr>
              <a:t>Grading</a:t>
            </a:r>
            <a:r>
              <a:rPr dirty="0" sz="2000" spc="-114" b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000000"/>
                </a:solidFill>
                <a:latin typeface="Arial"/>
                <a:cs typeface="Arial"/>
              </a:rPr>
              <a:t>Expectations</a:t>
            </a:r>
            <a:r>
              <a:rPr dirty="0" sz="2000" spc="-65" b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000000"/>
                </a:solidFill>
                <a:latin typeface="Arial"/>
                <a:cs typeface="Arial"/>
              </a:rPr>
              <a:t>&amp;</a:t>
            </a:r>
            <a:r>
              <a:rPr dirty="0" sz="2000" spc="80" b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2000" spc="-10" b="1">
                <a:solidFill>
                  <a:srgbClr val="000000"/>
                </a:solidFill>
                <a:latin typeface="Arial"/>
                <a:cs typeface="Arial"/>
              </a:rPr>
              <a:t>Feedback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1" name="object 11" descr=""/>
          <p:cNvGrpSpPr/>
          <p:nvPr/>
        </p:nvGrpSpPr>
        <p:grpSpPr>
          <a:xfrm>
            <a:off x="2714625" y="1885950"/>
            <a:ext cx="6210300" cy="533400"/>
            <a:chOff x="2714625" y="1885950"/>
            <a:chExt cx="6210300" cy="533400"/>
          </a:xfrm>
        </p:grpSpPr>
        <p:sp>
          <p:nvSpPr>
            <p:cNvPr id="12" name="object 12" descr=""/>
            <p:cNvSpPr/>
            <p:nvPr/>
          </p:nvSpPr>
          <p:spPr>
            <a:xfrm>
              <a:off x="2714625" y="1885950"/>
              <a:ext cx="6210300" cy="533400"/>
            </a:xfrm>
            <a:custGeom>
              <a:avLst/>
              <a:gdLst/>
              <a:ahLst/>
              <a:cxnLst/>
              <a:rect l="l" t="t" r="r" b="b"/>
              <a:pathLst>
                <a:path w="6210300" h="533400">
                  <a:moveTo>
                    <a:pt x="6156959" y="0"/>
                  </a:moveTo>
                  <a:lnTo>
                    <a:pt x="53339" y="0"/>
                  </a:lnTo>
                  <a:lnTo>
                    <a:pt x="32575" y="4191"/>
                  </a:lnTo>
                  <a:lnTo>
                    <a:pt x="15621" y="15621"/>
                  </a:lnTo>
                  <a:lnTo>
                    <a:pt x="4191" y="32575"/>
                  </a:lnTo>
                  <a:lnTo>
                    <a:pt x="0" y="53339"/>
                  </a:lnTo>
                  <a:lnTo>
                    <a:pt x="0" y="480060"/>
                  </a:lnTo>
                  <a:lnTo>
                    <a:pt x="4190" y="500824"/>
                  </a:lnTo>
                  <a:lnTo>
                    <a:pt x="15620" y="517779"/>
                  </a:lnTo>
                  <a:lnTo>
                    <a:pt x="32575" y="529209"/>
                  </a:lnTo>
                  <a:lnTo>
                    <a:pt x="53339" y="533400"/>
                  </a:lnTo>
                  <a:lnTo>
                    <a:pt x="6156959" y="533400"/>
                  </a:lnTo>
                  <a:lnTo>
                    <a:pt x="6177724" y="529208"/>
                  </a:lnTo>
                  <a:lnTo>
                    <a:pt x="6194679" y="517778"/>
                  </a:lnTo>
                  <a:lnTo>
                    <a:pt x="6206108" y="500824"/>
                  </a:lnTo>
                  <a:lnTo>
                    <a:pt x="6210300" y="480060"/>
                  </a:lnTo>
                  <a:lnTo>
                    <a:pt x="6210300" y="53339"/>
                  </a:lnTo>
                  <a:lnTo>
                    <a:pt x="6206108" y="32575"/>
                  </a:lnTo>
                  <a:lnTo>
                    <a:pt x="6194679" y="15620"/>
                  </a:lnTo>
                  <a:lnTo>
                    <a:pt x="6177724" y="4190"/>
                  </a:lnTo>
                  <a:lnTo>
                    <a:pt x="6156959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3" name="object 13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908596" y="2033332"/>
              <a:ext cx="231319" cy="238764"/>
            </a:xfrm>
            <a:prstGeom prst="rect">
              <a:avLst/>
            </a:prstGeom>
          </p:spPr>
        </p:pic>
      </p:grpSp>
      <p:sp>
        <p:nvSpPr>
          <p:cNvPr id="14" name="object 14" descr=""/>
          <p:cNvSpPr txBox="1"/>
          <p:nvPr/>
        </p:nvSpPr>
        <p:spPr>
          <a:xfrm>
            <a:off x="3387471" y="1977072"/>
            <a:ext cx="3801110" cy="3346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000" b="1">
                <a:latin typeface="Arial"/>
                <a:cs typeface="Arial"/>
              </a:rPr>
              <a:t>Positive Learning</a:t>
            </a:r>
            <a:r>
              <a:rPr dirty="0" sz="2000" spc="-55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Environment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5" name="object 15" descr=""/>
          <p:cNvGrpSpPr/>
          <p:nvPr/>
        </p:nvGrpSpPr>
        <p:grpSpPr>
          <a:xfrm>
            <a:off x="2714625" y="2533650"/>
            <a:ext cx="6210300" cy="542925"/>
            <a:chOff x="2714625" y="2533650"/>
            <a:chExt cx="6210300" cy="542925"/>
          </a:xfrm>
        </p:grpSpPr>
        <p:sp>
          <p:nvSpPr>
            <p:cNvPr id="16" name="object 16" descr=""/>
            <p:cNvSpPr/>
            <p:nvPr/>
          </p:nvSpPr>
          <p:spPr>
            <a:xfrm>
              <a:off x="2714625" y="2533650"/>
              <a:ext cx="6210300" cy="542925"/>
            </a:xfrm>
            <a:custGeom>
              <a:avLst/>
              <a:gdLst/>
              <a:ahLst/>
              <a:cxnLst/>
              <a:rect l="l" t="t" r="r" b="b"/>
              <a:pathLst>
                <a:path w="6210300" h="542925">
                  <a:moveTo>
                    <a:pt x="6155944" y="0"/>
                  </a:moveTo>
                  <a:lnTo>
                    <a:pt x="54356" y="0"/>
                  </a:lnTo>
                  <a:lnTo>
                    <a:pt x="33164" y="4260"/>
                  </a:lnTo>
                  <a:lnTo>
                    <a:pt x="15890" y="15890"/>
                  </a:lnTo>
                  <a:lnTo>
                    <a:pt x="4260" y="33164"/>
                  </a:lnTo>
                  <a:lnTo>
                    <a:pt x="0" y="54355"/>
                  </a:lnTo>
                  <a:lnTo>
                    <a:pt x="0" y="488569"/>
                  </a:lnTo>
                  <a:lnTo>
                    <a:pt x="4260" y="509760"/>
                  </a:lnTo>
                  <a:lnTo>
                    <a:pt x="15890" y="527034"/>
                  </a:lnTo>
                  <a:lnTo>
                    <a:pt x="33164" y="538664"/>
                  </a:lnTo>
                  <a:lnTo>
                    <a:pt x="54356" y="542925"/>
                  </a:lnTo>
                  <a:lnTo>
                    <a:pt x="6155944" y="542925"/>
                  </a:lnTo>
                  <a:lnTo>
                    <a:pt x="6177135" y="538664"/>
                  </a:lnTo>
                  <a:lnTo>
                    <a:pt x="6194409" y="527034"/>
                  </a:lnTo>
                  <a:lnTo>
                    <a:pt x="6206039" y="509760"/>
                  </a:lnTo>
                  <a:lnTo>
                    <a:pt x="6210300" y="488569"/>
                  </a:lnTo>
                  <a:lnTo>
                    <a:pt x="6210300" y="54355"/>
                  </a:lnTo>
                  <a:lnTo>
                    <a:pt x="6206039" y="33164"/>
                  </a:lnTo>
                  <a:lnTo>
                    <a:pt x="6194409" y="15890"/>
                  </a:lnTo>
                  <a:lnTo>
                    <a:pt x="6177135" y="4260"/>
                  </a:lnTo>
                  <a:lnTo>
                    <a:pt x="6155944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7" name="object 1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893835" y="2709607"/>
              <a:ext cx="258256" cy="241906"/>
            </a:xfrm>
            <a:prstGeom prst="rect">
              <a:avLst/>
            </a:prstGeom>
          </p:spPr>
        </p:pic>
      </p:grpSp>
      <p:sp>
        <p:nvSpPr>
          <p:cNvPr id="18" name="object 18" descr=""/>
          <p:cNvSpPr txBox="1"/>
          <p:nvPr/>
        </p:nvSpPr>
        <p:spPr>
          <a:xfrm>
            <a:off x="3387471" y="2654236"/>
            <a:ext cx="2851785" cy="3346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000" b="1">
                <a:latin typeface="Arial"/>
                <a:cs typeface="Arial"/>
              </a:rPr>
              <a:t>Facilitation</a:t>
            </a:r>
            <a:r>
              <a:rPr dirty="0" sz="2000" spc="-45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of</a:t>
            </a:r>
            <a:r>
              <a:rPr dirty="0" sz="2000" spc="5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Learning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9" name="object 19" descr=""/>
          <p:cNvGrpSpPr/>
          <p:nvPr/>
        </p:nvGrpSpPr>
        <p:grpSpPr>
          <a:xfrm>
            <a:off x="2714625" y="3238500"/>
            <a:ext cx="6210300" cy="533400"/>
            <a:chOff x="2714625" y="3238500"/>
            <a:chExt cx="6210300" cy="533400"/>
          </a:xfrm>
        </p:grpSpPr>
        <p:sp>
          <p:nvSpPr>
            <p:cNvPr id="20" name="object 20" descr=""/>
            <p:cNvSpPr/>
            <p:nvPr/>
          </p:nvSpPr>
          <p:spPr>
            <a:xfrm>
              <a:off x="2714625" y="3238500"/>
              <a:ext cx="6210300" cy="533400"/>
            </a:xfrm>
            <a:custGeom>
              <a:avLst/>
              <a:gdLst/>
              <a:ahLst/>
              <a:cxnLst/>
              <a:rect l="l" t="t" r="r" b="b"/>
              <a:pathLst>
                <a:path w="6210300" h="533400">
                  <a:moveTo>
                    <a:pt x="6156959" y="0"/>
                  </a:moveTo>
                  <a:lnTo>
                    <a:pt x="53339" y="0"/>
                  </a:lnTo>
                  <a:lnTo>
                    <a:pt x="32575" y="4191"/>
                  </a:lnTo>
                  <a:lnTo>
                    <a:pt x="15621" y="15621"/>
                  </a:lnTo>
                  <a:lnTo>
                    <a:pt x="4191" y="32575"/>
                  </a:lnTo>
                  <a:lnTo>
                    <a:pt x="0" y="53339"/>
                  </a:lnTo>
                  <a:lnTo>
                    <a:pt x="0" y="480060"/>
                  </a:lnTo>
                  <a:lnTo>
                    <a:pt x="4190" y="500824"/>
                  </a:lnTo>
                  <a:lnTo>
                    <a:pt x="15620" y="517778"/>
                  </a:lnTo>
                  <a:lnTo>
                    <a:pt x="32575" y="529208"/>
                  </a:lnTo>
                  <a:lnTo>
                    <a:pt x="53339" y="533400"/>
                  </a:lnTo>
                  <a:lnTo>
                    <a:pt x="6156959" y="533400"/>
                  </a:lnTo>
                  <a:lnTo>
                    <a:pt x="6177724" y="529209"/>
                  </a:lnTo>
                  <a:lnTo>
                    <a:pt x="6194679" y="517779"/>
                  </a:lnTo>
                  <a:lnTo>
                    <a:pt x="6206108" y="500824"/>
                  </a:lnTo>
                  <a:lnTo>
                    <a:pt x="6210300" y="480060"/>
                  </a:lnTo>
                  <a:lnTo>
                    <a:pt x="6210300" y="53339"/>
                  </a:lnTo>
                  <a:lnTo>
                    <a:pt x="6206108" y="32575"/>
                  </a:lnTo>
                  <a:lnTo>
                    <a:pt x="6194679" y="15620"/>
                  </a:lnTo>
                  <a:lnTo>
                    <a:pt x="6177724" y="4190"/>
                  </a:lnTo>
                  <a:lnTo>
                    <a:pt x="6156959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2891386" y="3384064"/>
              <a:ext cx="264160" cy="240665"/>
            </a:xfrm>
            <a:custGeom>
              <a:avLst/>
              <a:gdLst/>
              <a:ahLst/>
              <a:cxnLst/>
              <a:rect l="l" t="t" r="r" b="b"/>
              <a:pathLst>
                <a:path w="264160" h="240664">
                  <a:moveTo>
                    <a:pt x="132647" y="0"/>
                  </a:moveTo>
                  <a:lnTo>
                    <a:pt x="124937" y="4561"/>
                  </a:lnTo>
                  <a:lnTo>
                    <a:pt x="123382" y="6165"/>
                  </a:lnTo>
                  <a:lnTo>
                    <a:pt x="0" y="227742"/>
                  </a:lnTo>
                  <a:lnTo>
                    <a:pt x="1995" y="235428"/>
                  </a:lnTo>
                  <a:lnTo>
                    <a:pt x="9665" y="239999"/>
                  </a:lnTo>
                  <a:lnTo>
                    <a:pt x="11760" y="240579"/>
                  </a:lnTo>
                  <a:lnTo>
                    <a:pt x="258570" y="240574"/>
                  </a:lnTo>
                  <a:lnTo>
                    <a:pt x="264016" y="234943"/>
                  </a:lnTo>
                  <a:lnTo>
                    <a:pt x="264008" y="225799"/>
                  </a:lnTo>
                  <a:lnTo>
                    <a:pt x="263444" y="223638"/>
                  </a:lnTo>
                  <a:lnTo>
                    <a:pt x="246880" y="193897"/>
                  </a:lnTo>
                  <a:lnTo>
                    <a:pt x="102738" y="193897"/>
                  </a:lnTo>
                  <a:lnTo>
                    <a:pt x="89833" y="180576"/>
                  </a:lnTo>
                  <a:lnTo>
                    <a:pt x="119966" y="149474"/>
                  </a:lnTo>
                  <a:lnTo>
                    <a:pt x="89833" y="118372"/>
                  </a:lnTo>
                  <a:lnTo>
                    <a:pt x="102738" y="105051"/>
                  </a:lnTo>
                  <a:lnTo>
                    <a:pt x="197415" y="105052"/>
                  </a:lnTo>
                  <a:lnTo>
                    <a:pt x="140086" y="2081"/>
                  </a:lnTo>
                  <a:lnTo>
                    <a:pt x="132647" y="0"/>
                  </a:lnTo>
                  <a:close/>
                </a:path>
                <a:path w="264160" h="240664">
                  <a:moveTo>
                    <a:pt x="132871" y="162795"/>
                  </a:moveTo>
                  <a:lnTo>
                    <a:pt x="102738" y="193897"/>
                  </a:lnTo>
                  <a:lnTo>
                    <a:pt x="163003" y="193897"/>
                  </a:lnTo>
                  <a:lnTo>
                    <a:pt x="132871" y="162795"/>
                  </a:lnTo>
                  <a:close/>
                </a:path>
                <a:path w="264160" h="240664">
                  <a:moveTo>
                    <a:pt x="197415" y="105052"/>
                  </a:moveTo>
                  <a:lnTo>
                    <a:pt x="163003" y="105051"/>
                  </a:lnTo>
                  <a:lnTo>
                    <a:pt x="175908" y="118372"/>
                  </a:lnTo>
                  <a:lnTo>
                    <a:pt x="145776" y="149474"/>
                  </a:lnTo>
                  <a:lnTo>
                    <a:pt x="175908" y="180576"/>
                  </a:lnTo>
                  <a:lnTo>
                    <a:pt x="163003" y="193897"/>
                  </a:lnTo>
                  <a:lnTo>
                    <a:pt x="246880" y="193897"/>
                  </a:lnTo>
                  <a:lnTo>
                    <a:pt x="197415" y="105052"/>
                  </a:lnTo>
                  <a:close/>
                </a:path>
                <a:path w="264160" h="240664">
                  <a:moveTo>
                    <a:pt x="163003" y="105051"/>
                  </a:moveTo>
                  <a:lnTo>
                    <a:pt x="102738" y="105051"/>
                  </a:lnTo>
                  <a:lnTo>
                    <a:pt x="132871" y="136154"/>
                  </a:lnTo>
                  <a:lnTo>
                    <a:pt x="163003" y="105051"/>
                  </a:lnTo>
                  <a:close/>
                </a:path>
              </a:pathLst>
            </a:custGeom>
            <a:solidFill>
              <a:srgbClr val="E9951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/>
          <p:nvPr/>
        </p:nvSpPr>
        <p:spPr>
          <a:xfrm>
            <a:off x="3387471" y="3331273"/>
            <a:ext cx="2618105" cy="3346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000" b="1">
                <a:latin typeface="Arial"/>
                <a:cs typeface="Arial"/>
              </a:rPr>
              <a:t>Workload</a:t>
            </a:r>
            <a:r>
              <a:rPr dirty="0" sz="2000" spc="-145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&amp;</a:t>
            </a:r>
            <a:r>
              <a:rPr dirty="0" sz="2000" spc="40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Difficulty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23" name="object 23" descr=""/>
          <p:cNvGrpSpPr/>
          <p:nvPr/>
        </p:nvGrpSpPr>
        <p:grpSpPr>
          <a:xfrm>
            <a:off x="2714625" y="3914775"/>
            <a:ext cx="6210300" cy="533400"/>
            <a:chOff x="2714625" y="3914775"/>
            <a:chExt cx="6210300" cy="533400"/>
          </a:xfrm>
        </p:grpSpPr>
        <p:sp>
          <p:nvSpPr>
            <p:cNvPr id="24" name="object 24" descr=""/>
            <p:cNvSpPr/>
            <p:nvPr/>
          </p:nvSpPr>
          <p:spPr>
            <a:xfrm>
              <a:off x="2714625" y="3914775"/>
              <a:ext cx="6210300" cy="533400"/>
            </a:xfrm>
            <a:custGeom>
              <a:avLst/>
              <a:gdLst/>
              <a:ahLst/>
              <a:cxnLst/>
              <a:rect l="l" t="t" r="r" b="b"/>
              <a:pathLst>
                <a:path w="6210300" h="533400">
                  <a:moveTo>
                    <a:pt x="6156959" y="0"/>
                  </a:moveTo>
                  <a:lnTo>
                    <a:pt x="53339" y="0"/>
                  </a:lnTo>
                  <a:lnTo>
                    <a:pt x="32575" y="4190"/>
                  </a:lnTo>
                  <a:lnTo>
                    <a:pt x="15621" y="15620"/>
                  </a:lnTo>
                  <a:lnTo>
                    <a:pt x="4191" y="32575"/>
                  </a:lnTo>
                  <a:lnTo>
                    <a:pt x="0" y="53339"/>
                  </a:lnTo>
                  <a:lnTo>
                    <a:pt x="0" y="480060"/>
                  </a:lnTo>
                  <a:lnTo>
                    <a:pt x="4190" y="500824"/>
                  </a:lnTo>
                  <a:lnTo>
                    <a:pt x="15620" y="517778"/>
                  </a:lnTo>
                  <a:lnTo>
                    <a:pt x="32575" y="529208"/>
                  </a:lnTo>
                  <a:lnTo>
                    <a:pt x="53339" y="533400"/>
                  </a:lnTo>
                  <a:lnTo>
                    <a:pt x="6156959" y="533400"/>
                  </a:lnTo>
                  <a:lnTo>
                    <a:pt x="6177724" y="529209"/>
                  </a:lnTo>
                  <a:lnTo>
                    <a:pt x="6194679" y="517779"/>
                  </a:lnTo>
                  <a:lnTo>
                    <a:pt x="6206108" y="500824"/>
                  </a:lnTo>
                  <a:lnTo>
                    <a:pt x="6210300" y="480060"/>
                  </a:lnTo>
                  <a:lnTo>
                    <a:pt x="6210300" y="53339"/>
                  </a:lnTo>
                  <a:lnTo>
                    <a:pt x="6206108" y="32575"/>
                  </a:lnTo>
                  <a:lnTo>
                    <a:pt x="6194679" y="15621"/>
                  </a:lnTo>
                  <a:lnTo>
                    <a:pt x="6177724" y="4191"/>
                  </a:lnTo>
                  <a:lnTo>
                    <a:pt x="6156959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2894596" y="4056816"/>
              <a:ext cx="259715" cy="250190"/>
            </a:xfrm>
            <a:custGeom>
              <a:avLst/>
              <a:gdLst/>
              <a:ahLst/>
              <a:cxnLst/>
              <a:rect l="l" t="t" r="r" b="b"/>
              <a:pathLst>
                <a:path w="259714" h="250189">
                  <a:moveTo>
                    <a:pt x="152184" y="0"/>
                  </a:moveTo>
                  <a:lnTo>
                    <a:pt x="21914" y="47124"/>
                  </a:lnTo>
                  <a:lnTo>
                    <a:pt x="9130" y="89536"/>
                  </a:lnTo>
                  <a:lnTo>
                    <a:pt x="9739" y="94248"/>
                  </a:lnTo>
                  <a:lnTo>
                    <a:pt x="10652" y="98647"/>
                  </a:lnTo>
                  <a:lnTo>
                    <a:pt x="4622" y="105357"/>
                  </a:lnTo>
                  <a:lnTo>
                    <a:pt x="1445" y="114394"/>
                  </a:lnTo>
                  <a:lnTo>
                    <a:pt x="209" y="124668"/>
                  </a:lnTo>
                  <a:lnTo>
                    <a:pt x="0" y="135090"/>
                  </a:lnTo>
                  <a:lnTo>
                    <a:pt x="485" y="143115"/>
                  </a:lnTo>
                  <a:lnTo>
                    <a:pt x="2054" y="150523"/>
                  </a:lnTo>
                  <a:lnTo>
                    <a:pt x="4879" y="157047"/>
                  </a:lnTo>
                  <a:lnTo>
                    <a:pt x="9131" y="162422"/>
                  </a:lnTo>
                  <a:lnTo>
                    <a:pt x="7609" y="167763"/>
                  </a:lnTo>
                  <a:lnTo>
                    <a:pt x="8522" y="174360"/>
                  </a:lnTo>
                  <a:lnTo>
                    <a:pt x="8522" y="182214"/>
                  </a:lnTo>
                  <a:lnTo>
                    <a:pt x="9283" y="192468"/>
                  </a:lnTo>
                  <a:lnTo>
                    <a:pt x="11870" y="201574"/>
                  </a:lnTo>
                  <a:lnTo>
                    <a:pt x="16740" y="208854"/>
                  </a:lnTo>
                  <a:lnTo>
                    <a:pt x="24350" y="213630"/>
                  </a:lnTo>
                  <a:lnTo>
                    <a:pt x="108964" y="249760"/>
                  </a:lnTo>
                  <a:lnTo>
                    <a:pt x="156678" y="229339"/>
                  </a:lnTo>
                  <a:lnTo>
                    <a:pt x="109573" y="229339"/>
                  </a:lnTo>
                  <a:lnTo>
                    <a:pt x="24654" y="194781"/>
                  </a:lnTo>
                  <a:lnTo>
                    <a:pt x="24654" y="170276"/>
                  </a:lnTo>
                  <a:lnTo>
                    <a:pt x="71820" y="170276"/>
                  </a:lnTo>
                  <a:lnTo>
                    <a:pt x="16435" y="147656"/>
                  </a:lnTo>
                  <a:lnTo>
                    <a:pt x="16435" y="119381"/>
                  </a:lnTo>
                  <a:lnTo>
                    <a:pt x="79412" y="119381"/>
                  </a:lnTo>
                  <a:lnTo>
                    <a:pt x="25567" y="97390"/>
                  </a:lnTo>
                  <a:lnTo>
                    <a:pt x="25567" y="69115"/>
                  </a:lnTo>
                  <a:lnTo>
                    <a:pt x="192400" y="69115"/>
                  </a:lnTo>
                  <a:lnTo>
                    <a:pt x="231624" y="52779"/>
                  </a:lnTo>
                  <a:lnTo>
                    <a:pt x="243494" y="52779"/>
                  </a:lnTo>
                  <a:lnTo>
                    <a:pt x="243494" y="47752"/>
                  </a:lnTo>
                  <a:lnTo>
                    <a:pt x="259321" y="40841"/>
                  </a:lnTo>
                  <a:lnTo>
                    <a:pt x="152184" y="0"/>
                  </a:lnTo>
                  <a:close/>
                </a:path>
                <a:path w="259714" h="250189">
                  <a:moveTo>
                    <a:pt x="242885" y="148913"/>
                  </a:moveTo>
                  <a:lnTo>
                    <a:pt x="231319" y="148913"/>
                  </a:lnTo>
                  <a:lnTo>
                    <a:pt x="231015" y="177502"/>
                  </a:lnTo>
                  <a:lnTo>
                    <a:pt x="109573" y="229339"/>
                  </a:lnTo>
                  <a:lnTo>
                    <a:pt x="156678" y="229339"/>
                  </a:lnTo>
                  <a:lnTo>
                    <a:pt x="258712" y="185670"/>
                  </a:lnTo>
                  <a:lnTo>
                    <a:pt x="242885" y="179701"/>
                  </a:lnTo>
                  <a:lnTo>
                    <a:pt x="242885" y="148913"/>
                  </a:lnTo>
                  <a:close/>
                </a:path>
                <a:path w="259714" h="250189">
                  <a:moveTo>
                    <a:pt x="71820" y="170276"/>
                  </a:moveTo>
                  <a:lnTo>
                    <a:pt x="24654" y="170276"/>
                  </a:lnTo>
                  <a:lnTo>
                    <a:pt x="100441" y="202320"/>
                  </a:lnTo>
                  <a:lnTo>
                    <a:pt x="149713" y="182214"/>
                  </a:lnTo>
                  <a:lnTo>
                    <a:pt x="101050" y="182214"/>
                  </a:lnTo>
                  <a:lnTo>
                    <a:pt x="71820" y="170276"/>
                  </a:lnTo>
                  <a:close/>
                </a:path>
                <a:path w="259714" h="250189">
                  <a:moveTo>
                    <a:pt x="234363" y="103673"/>
                  </a:moveTo>
                  <a:lnTo>
                    <a:pt x="222797" y="103673"/>
                  </a:lnTo>
                  <a:lnTo>
                    <a:pt x="222797" y="130377"/>
                  </a:lnTo>
                  <a:lnTo>
                    <a:pt x="222493" y="130377"/>
                  </a:lnTo>
                  <a:lnTo>
                    <a:pt x="101050" y="182214"/>
                  </a:lnTo>
                  <a:lnTo>
                    <a:pt x="149713" y="182214"/>
                  </a:lnTo>
                  <a:lnTo>
                    <a:pt x="231319" y="148913"/>
                  </a:lnTo>
                  <a:lnTo>
                    <a:pt x="242885" y="148913"/>
                  </a:lnTo>
                  <a:lnTo>
                    <a:pt x="242885" y="145143"/>
                  </a:lnTo>
                  <a:lnTo>
                    <a:pt x="258712" y="138231"/>
                  </a:lnTo>
                  <a:lnTo>
                    <a:pt x="234363" y="128806"/>
                  </a:lnTo>
                  <a:lnTo>
                    <a:pt x="234363" y="103673"/>
                  </a:lnTo>
                  <a:close/>
                </a:path>
                <a:path w="259714" h="250189">
                  <a:moveTo>
                    <a:pt x="79412" y="119381"/>
                  </a:moveTo>
                  <a:lnTo>
                    <a:pt x="16435" y="119381"/>
                  </a:lnTo>
                  <a:lnTo>
                    <a:pt x="103485" y="155196"/>
                  </a:lnTo>
                  <a:lnTo>
                    <a:pt x="157321" y="131948"/>
                  </a:lnTo>
                  <a:lnTo>
                    <a:pt x="110181" y="131948"/>
                  </a:lnTo>
                  <a:lnTo>
                    <a:pt x="79412" y="119381"/>
                  </a:lnTo>
                  <a:close/>
                </a:path>
                <a:path w="259714" h="250189">
                  <a:moveTo>
                    <a:pt x="243494" y="52779"/>
                  </a:moveTo>
                  <a:lnTo>
                    <a:pt x="231624" y="52779"/>
                  </a:lnTo>
                  <a:lnTo>
                    <a:pt x="231624" y="79797"/>
                  </a:lnTo>
                  <a:lnTo>
                    <a:pt x="110181" y="131948"/>
                  </a:lnTo>
                  <a:lnTo>
                    <a:pt x="157321" y="131948"/>
                  </a:lnTo>
                  <a:lnTo>
                    <a:pt x="222797" y="103673"/>
                  </a:lnTo>
                  <a:lnTo>
                    <a:pt x="234363" y="103673"/>
                  </a:lnTo>
                  <a:lnTo>
                    <a:pt x="234363" y="98647"/>
                  </a:lnTo>
                  <a:lnTo>
                    <a:pt x="259321" y="87965"/>
                  </a:lnTo>
                  <a:lnTo>
                    <a:pt x="243494" y="81996"/>
                  </a:lnTo>
                  <a:lnTo>
                    <a:pt x="243494" y="52779"/>
                  </a:lnTo>
                  <a:close/>
                </a:path>
                <a:path w="259714" h="250189">
                  <a:moveTo>
                    <a:pt x="192400" y="69115"/>
                  </a:moveTo>
                  <a:lnTo>
                    <a:pt x="25567" y="69115"/>
                  </a:lnTo>
                  <a:lnTo>
                    <a:pt x="110181" y="103359"/>
                  </a:lnTo>
                  <a:lnTo>
                    <a:pt x="192400" y="69115"/>
                  </a:lnTo>
                  <a:close/>
                </a:path>
              </a:pathLst>
            </a:custGeom>
            <a:solidFill>
              <a:srgbClr val="E8A021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6" name="object 26" descr=""/>
          <p:cNvGrpSpPr/>
          <p:nvPr/>
        </p:nvGrpSpPr>
        <p:grpSpPr>
          <a:xfrm>
            <a:off x="2714625" y="4591050"/>
            <a:ext cx="6210300" cy="533400"/>
            <a:chOff x="2714625" y="4591050"/>
            <a:chExt cx="6210300" cy="533400"/>
          </a:xfrm>
        </p:grpSpPr>
        <p:sp>
          <p:nvSpPr>
            <p:cNvPr id="27" name="object 27" descr=""/>
            <p:cNvSpPr/>
            <p:nvPr/>
          </p:nvSpPr>
          <p:spPr>
            <a:xfrm>
              <a:off x="2714625" y="4591050"/>
              <a:ext cx="6210300" cy="533400"/>
            </a:xfrm>
            <a:custGeom>
              <a:avLst/>
              <a:gdLst/>
              <a:ahLst/>
              <a:cxnLst/>
              <a:rect l="l" t="t" r="r" b="b"/>
              <a:pathLst>
                <a:path w="6210300" h="533400">
                  <a:moveTo>
                    <a:pt x="6156959" y="0"/>
                  </a:moveTo>
                  <a:lnTo>
                    <a:pt x="53339" y="0"/>
                  </a:lnTo>
                  <a:lnTo>
                    <a:pt x="32575" y="4190"/>
                  </a:lnTo>
                  <a:lnTo>
                    <a:pt x="15621" y="15620"/>
                  </a:lnTo>
                  <a:lnTo>
                    <a:pt x="4191" y="32575"/>
                  </a:lnTo>
                  <a:lnTo>
                    <a:pt x="0" y="53339"/>
                  </a:lnTo>
                  <a:lnTo>
                    <a:pt x="0" y="480060"/>
                  </a:lnTo>
                  <a:lnTo>
                    <a:pt x="4190" y="500824"/>
                  </a:lnTo>
                  <a:lnTo>
                    <a:pt x="15620" y="517778"/>
                  </a:lnTo>
                  <a:lnTo>
                    <a:pt x="32575" y="529208"/>
                  </a:lnTo>
                  <a:lnTo>
                    <a:pt x="53339" y="533400"/>
                  </a:lnTo>
                  <a:lnTo>
                    <a:pt x="6156959" y="533400"/>
                  </a:lnTo>
                  <a:lnTo>
                    <a:pt x="6177724" y="529209"/>
                  </a:lnTo>
                  <a:lnTo>
                    <a:pt x="6194679" y="517779"/>
                  </a:lnTo>
                  <a:lnTo>
                    <a:pt x="6206108" y="500824"/>
                  </a:lnTo>
                  <a:lnTo>
                    <a:pt x="6210300" y="480060"/>
                  </a:lnTo>
                  <a:lnTo>
                    <a:pt x="6210300" y="53339"/>
                  </a:lnTo>
                  <a:lnTo>
                    <a:pt x="6206108" y="32575"/>
                  </a:lnTo>
                  <a:lnTo>
                    <a:pt x="6194679" y="15621"/>
                  </a:lnTo>
                  <a:lnTo>
                    <a:pt x="6177724" y="4191"/>
                  </a:lnTo>
                  <a:lnTo>
                    <a:pt x="6156959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8" name="object 2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908596" y="4738432"/>
              <a:ext cx="231319" cy="238764"/>
            </a:xfrm>
            <a:prstGeom prst="rect">
              <a:avLst/>
            </a:prstGeom>
          </p:spPr>
        </p:pic>
      </p:grpSp>
      <p:grpSp>
        <p:nvGrpSpPr>
          <p:cNvPr id="29" name="object 29" descr=""/>
          <p:cNvGrpSpPr/>
          <p:nvPr/>
        </p:nvGrpSpPr>
        <p:grpSpPr>
          <a:xfrm>
            <a:off x="2714625" y="5257800"/>
            <a:ext cx="6210300" cy="542925"/>
            <a:chOff x="2714625" y="5257800"/>
            <a:chExt cx="6210300" cy="542925"/>
          </a:xfrm>
        </p:grpSpPr>
        <p:sp>
          <p:nvSpPr>
            <p:cNvPr id="30" name="object 30" descr=""/>
            <p:cNvSpPr/>
            <p:nvPr/>
          </p:nvSpPr>
          <p:spPr>
            <a:xfrm>
              <a:off x="2714625" y="5257800"/>
              <a:ext cx="6210300" cy="542925"/>
            </a:xfrm>
            <a:custGeom>
              <a:avLst/>
              <a:gdLst/>
              <a:ahLst/>
              <a:cxnLst/>
              <a:rect l="l" t="t" r="r" b="b"/>
              <a:pathLst>
                <a:path w="6210300" h="542925">
                  <a:moveTo>
                    <a:pt x="6155944" y="0"/>
                  </a:moveTo>
                  <a:lnTo>
                    <a:pt x="54356" y="0"/>
                  </a:lnTo>
                  <a:lnTo>
                    <a:pt x="33164" y="4260"/>
                  </a:lnTo>
                  <a:lnTo>
                    <a:pt x="15890" y="15890"/>
                  </a:lnTo>
                  <a:lnTo>
                    <a:pt x="4260" y="33164"/>
                  </a:lnTo>
                  <a:lnTo>
                    <a:pt x="0" y="54356"/>
                  </a:lnTo>
                  <a:lnTo>
                    <a:pt x="0" y="488632"/>
                  </a:lnTo>
                  <a:lnTo>
                    <a:pt x="4260" y="509765"/>
                  </a:lnTo>
                  <a:lnTo>
                    <a:pt x="15890" y="527023"/>
                  </a:lnTo>
                  <a:lnTo>
                    <a:pt x="33164" y="538658"/>
                  </a:lnTo>
                  <a:lnTo>
                    <a:pt x="54356" y="542925"/>
                  </a:lnTo>
                  <a:lnTo>
                    <a:pt x="6155944" y="542925"/>
                  </a:lnTo>
                  <a:lnTo>
                    <a:pt x="6177135" y="538658"/>
                  </a:lnTo>
                  <a:lnTo>
                    <a:pt x="6194409" y="527023"/>
                  </a:lnTo>
                  <a:lnTo>
                    <a:pt x="6206039" y="509765"/>
                  </a:lnTo>
                  <a:lnTo>
                    <a:pt x="6210300" y="488632"/>
                  </a:lnTo>
                  <a:lnTo>
                    <a:pt x="6210300" y="54356"/>
                  </a:lnTo>
                  <a:lnTo>
                    <a:pt x="6206039" y="33164"/>
                  </a:lnTo>
                  <a:lnTo>
                    <a:pt x="6194409" y="15890"/>
                  </a:lnTo>
                  <a:lnTo>
                    <a:pt x="6177135" y="4260"/>
                  </a:lnTo>
                  <a:lnTo>
                    <a:pt x="6155944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1" name="object 31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920772" y="5400884"/>
              <a:ext cx="206931" cy="253530"/>
            </a:xfrm>
            <a:prstGeom prst="rect">
              <a:avLst/>
            </a:prstGeom>
          </p:spPr>
        </p:pic>
      </p:grpSp>
      <p:sp>
        <p:nvSpPr>
          <p:cNvPr id="32" name="object 32" descr=""/>
          <p:cNvSpPr txBox="1"/>
          <p:nvPr/>
        </p:nvSpPr>
        <p:spPr>
          <a:xfrm>
            <a:off x="3387471" y="4008437"/>
            <a:ext cx="3458210" cy="168910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000" b="1">
                <a:latin typeface="Arial"/>
                <a:cs typeface="Arial"/>
              </a:rPr>
              <a:t>Student</a:t>
            </a:r>
            <a:r>
              <a:rPr dirty="0" sz="2000" spc="-10" b="1">
                <a:latin typeface="Arial"/>
                <a:cs typeface="Arial"/>
              </a:rPr>
              <a:t> Motivation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latin typeface="Arial"/>
                <a:cs typeface="Arial"/>
              </a:rPr>
              <a:t>Global</a:t>
            </a:r>
            <a:r>
              <a:rPr dirty="0" sz="2000" spc="10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Questions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30"/>
              </a:spcBef>
            </a:pP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latin typeface="Arial"/>
                <a:cs typeface="Arial"/>
              </a:rPr>
              <a:t>Student Learning</a:t>
            </a:r>
            <a:r>
              <a:rPr dirty="0" sz="2000" spc="-55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Questions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>
                <a:solidFill>
                  <a:srgbClr val="00406F"/>
                </a:solidFill>
              </a:rPr>
              <a:t>Example</a:t>
            </a:r>
            <a:r>
              <a:rPr dirty="0" spc="-55">
                <a:solidFill>
                  <a:srgbClr val="00406F"/>
                </a:solidFill>
              </a:rPr>
              <a:t> </a:t>
            </a:r>
            <a:r>
              <a:rPr dirty="0">
                <a:solidFill>
                  <a:srgbClr val="00406F"/>
                </a:solidFill>
              </a:rPr>
              <a:t>of</a:t>
            </a:r>
            <a:r>
              <a:rPr dirty="0" spc="-85">
                <a:solidFill>
                  <a:srgbClr val="00406F"/>
                </a:solidFill>
              </a:rPr>
              <a:t> </a:t>
            </a:r>
            <a:r>
              <a:rPr dirty="0">
                <a:solidFill>
                  <a:srgbClr val="00406F"/>
                </a:solidFill>
              </a:rPr>
              <a:t>Question</a:t>
            </a:r>
            <a:r>
              <a:rPr dirty="0" spc="-105">
                <a:solidFill>
                  <a:srgbClr val="00406F"/>
                </a:solidFill>
              </a:rPr>
              <a:t> </a:t>
            </a:r>
            <a:r>
              <a:rPr dirty="0" spc="-10">
                <a:solidFill>
                  <a:srgbClr val="00406F"/>
                </a:solidFill>
              </a:rPr>
              <a:t>Style</a:t>
            </a:r>
          </a:p>
        </p:txBody>
      </p:sp>
      <p:sp>
        <p:nvSpPr>
          <p:cNvPr id="3" name="object 3" descr=""/>
          <p:cNvSpPr/>
          <p:nvPr/>
        </p:nvSpPr>
        <p:spPr>
          <a:xfrm>
            <a:off x="744067" y="2809506"/>
            <a:ext cx="4697730" cy="455930"/>
          </a:xfrm>
          <a:custGeom>
            <a:avLst/>
            <a:gdLst/>
            <a:ahLst/>
            <a:cxnLst/>
            <a:rect l="l" t="t" r="r" b="b"/>
            <a:pathLst>
              <a:path w="4697730" h="455929">
                <a:moveTo>
                  <a:pt x="3218053" y="0"/>
                </a:moveTo>
                <a:lnTo>
                  <a:pt x="0" y="0"/>
                </a:lnTo>
                <a:lnTo>
                  <a:pt x="0" y="455663"/>
                </a:lnTo>
                <a:lnTo>
                  <a:pt x="3218053" y="455663"/>
                </a:lnTo>
                <a:lnTo>
                  <a:pt x="3218053" y="0"/>
                </a:lnTo>
                <a:close/>
              </a:path>
              <a:path w="4697730" h="455929">
                <a:moveTo>
                  <a:pt x="4437888" y="0"/>
                </a:moveTo>
                <a:lnTo>
                  <a:pt x="3218078" y="0"/>
                </a:lnTo>
                <a:lnTo>
                  <a:pt x="3218078" y="455663"/>
                </a:lnTo>
                <a:lnTo>
                  <a:pt x="4437888" y="455663"/>
                </a:lnTo>
                <a:lnTo>
                  <a:pt x="4437888" y="0"/>
                </a:lnTo>
                <a:close/>
              </a:path>
              <a:path w="4697730" h="455929">
                <a:moveTo>
                  <a:pt x="4697654" y="0"/>
                </a:moveTo>
                <a:lnTo>
                  <a:pt x="4437913" y="0"/>
                </a:lnTo>
                <a:lnTo>
                  <a:pt x="4437913" y="455663"/>
                </a:lnTo>
                <a:lnTo>
                  <a:pt x="4697654" y="455663"/>
                </a:lnTo>
                <a:lnTo>
                  <a:pt x="4697654" y="0"/>
                </a:lnTo>
                <a:close/>
              </a:path>
            </a:pathLst>
          </a:custGeom>
          <a:solidFill>
            <a:srgbClr val="BADFE2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6740397" y="3265182"/>
            <a:ext cx="1693545" cy="911860"/>
            <a:chOff x="6740397" y="3265182"/>
            <a:chExt cx="1693545" cy="911860"/>
          </a:xfrm>
        </p:grpSpPr>
        <p:sp>
          <p:nvSpPr>
            <p:cNvPr id="5" name="object 5" descr=""/>
            <p:cNvSpPr/>
            <p:nvPr/>
          </p:nvSpPr>
          <p:spPr>
            <a:xfrm>
              <a:off x="6740398" y="3265182"/>
              <a:ext cx="1693545" cy="455930"/>
            </a:xfrm>
            <a:custGeom>
              <a:avLst/>
              <a:gdLst/>
              <a:ahLst/>
              <a:cxnLst/>
              <a:rect l="l" t="t" r="r" b="b"/>
              <a:pathLst>
                <a:path w="1693545" h="455929">
                  <a:moveTo>
                    <a:pt x="1693037" y="0"/>
                  </a:moveTo>
                  <a:lnTo>
                    <a:pt x="259740" y="0"/>
                  </a:lnTo>
                  <a:lnTo>
                    <a:pt x="0" y="0"/>
                  </a:lnTo>
                  <a:lnTo>
                    <a:pt x="0" y="455663"/>
                  </a:lnTo>
                  <a:lnTo>
                    <a:pt x="259715" y="455663"/>
                  </a:lnTo>
                  <a:lnTo>
                    <a:pt x="1693037" y="455663"/>
                  </a:lnTo>
                  <a:lnTo>
                    <a:pt x="1693037" y="0"/>
                  </a:lnTo>
                  <a:close/>
                </a:path>
              </a:pathLst>
            </a:custGeom>
            <a:solidFill>
              <a:srgbClr val="E7F3F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740398" y="3720871"/>
              <a:ext cx="1693545" cy="455930"/>
            </a:xfrm>
            <a:custGeom>
              <a:avLst/>
              <a:gdLst/>
              <a:ahLst/>
              <a:cxnLst/>
              <a:rect l="l" t="t" r="r" b="b"/>
              <a:pathLst>
                <a:path w="1693545" h="455929">
                  <a:moveTo>
                    <a:pt x="1693037" y="0"/>
                  </a:moveTo>
                  <a:lnTo>
                    <a:pt x="259740" y="0"/>
                  </a:lnTo>
                  <a:lnTo>
                    <a:pt x="0" y="0"/>
                  </a:lnTo>
                  <a:lnTo>
                    <a:pt x="0" y="455650"/>
                  </a:lnTo>
                  <a:lnTo>
                    <a:pt x="259715" y="455650"/>
                  </a:lnTo>
                  <a:lnTo>
                    <a:pt x="1693037" y="455650"/>
                  </a:lnTo>
                  <a:lnTo>
                    <a:pt x="1693037" y="0"/>
                  </a:lnTo>
                  <a:close/>
                </a:path>
              </a:pathLst>
            </a:custGeom>
            <a:solidFill>
              <a:srgbClr val="F3F8F9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 descr=""/>
          <p:cNvGrpSpPr/>
          <p:nvPr/>
        </p:nvGrpSpPr>
        <p:grpSpPr>
          <a:xfrm>
            <a:off x="744067" y="3720858"/>
            <a:ext cx="4697730" cy="911225"/>
            <a:chOff x="744067" y="3720858"/>
            <a:chExt cx="4697730" cy="911225"/>
          </a:xfrm>
        </p:grpSpPr>
        <p:sp>
          <p:nvSpPr>
            <p:cNvPr id="8" name="object 8" descr=""/>
            <p:cNvSpPr/>
            <p:nvPr/>
          </p:nvSpPr>
          <p:spPr>
            <a:xfrm>
              <a:off x="744067" y="3720871"/>
              <a:ext cx="4697730" cy="455930"/>
            </a:xfrm>
            <a:custGeom>
              <a:avLst/>
              <a:gdLst/>
              <a:ahLst/>
              <a:cxnLst/>
              <a:rect l="l" t="t" r="r" b="b"/>
              <a:pathLst>
                <a:path w="4697730" h="455929">
                  <a:moveTo>
                    <a:pt x="3218053" y="0"/>
                  </a:moveTo>
                  <a:lnTo>
                    <a:pt x="0" y="0"/>
                  </a:lnTo>
                  <a:lnTo>
                    <a:pt x="0" y="455650"/>
                  </a:lnTo>
                  <a:lnTo>
                    <a:pt x="3218053" y="455650"/>
                  </a:lnTo>
                  <a:lnTo>
                    <a:pt x="3218053" y="0"/>
                  </a:lnTo>
                  <a:close/>
                </a:path>
                <a:path w="4697730" h="455929">
                  <a:moveTo>
                    <a:pt x="4437888" y="0"/>
                  </a:moveTo>
                  <a:lnTo>
                    <a:pt x="3218078" y="0"/>
                  </a:lnTo>
                  <a:lnTo>
                    <a:pt x="3218078" y="455650"/>
                  </a:lnTo>
                  <a:lnTo>
                    <a:pt x="4437888" y="455650"/>
                  </a:lnTo>
                  <a:lnTo>
                    <a:pt x="4437888" y="0"/>
                  </a:lnTo>
                  <a:close/>
                </a:path>
                <a:path w="4697730" h="455929">
                  <a:moveTo>
                    <a:pt x="4697654" y="0"/>
                  </a:moveTo>
                  <a:lnTo>
                    <a:pt x="4437913" y="0"/>
                  </a:lnTo>
                  <a:lnTo>
                    <a:pt x="4437913" y="455650"/>
                  </a:lnTo>
                  <a:lnTo>
                    <a:pt x="4697654" y="455650"/>
                  </a:lnTo>
                  <a:lnTo>
                    <a:pt x="4697654" y="0"/>
                  </a:lnTo>
                  <a:close/>
                </a:path>
              </a:pathLst>
            </a:custGeom>
            <a:solidFill>
              <a:srgbClr val="F3F8F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44067" y="4176407"/>
              <a:ext cx="4697730" cy="455930"/>
            </a:xfrm>
            <a:custGeom>
              <a:avLst/>
              <a:gdLst/>
              <a:ahLst/>
              <a:cxnLst/>
              <a:rect l="l" t="t" r="r" b="b"/>
              <a:pathLst>
                <a:path w="4697730" h="455929">
                  <a:moveTo>
                    <a:pt x="3218053" y="0"/>
                  </a:moveTo>
                  <a:lnTo>
                    <a:pt x="0" y="0"/>
                  </a:lnTo>
                  <a:lnTo>
                    <a:pt x="0" y="455663"/>
                  </a:lnTo>
                  <a:lnTo>
                    <a:pt x="3218053" y="455663"/>
                  </a:lnTo>
                  <a:lnTo>
                    <a:pt x="3218053" y="0"/>
                  </a:lnTo>
                  <a:close/>
                </a:path>
                <a:path w="4697730" h="455929">
                  <a:moveTo>
                    <a:pt x="4437888" y="0"/>
                  </a:moveTo>
                  <a:lnTo>
                    <a:pt x="3218078" y="0"/>
                  </a:lnTo>
                  <a:lnTo>
                    <a:pt x="3218078" y="455663"/>
                  </a:lnTo>
                  <a:lnTo>
                    <a:pt x="4437888" y="455663"/>
                  </a:lnTo>
                  <a:lnTo>
                    <a:pt x="4437888" y="0"/>
                  </a:lnTo>
                  <a:close/>
                </a:path>
                <a:path w="4697730" h="455929">
                  <a:moveTo>
                    <a:pt x="4697654" y="0"/>
                  </a:moveTo>
                  <a:lnTo>
                    <a:pt x="4437913" y="0"/>
                  </a:lnTo>
                  <a:lnTo>
                    <a:pt x="4437913" y="455663"/>
                  </a:lnTo>
                  <a:lnTo>
                    <a:pt x="4697654" y="455663"/>
                  </a:lnTo>
                  <a:lnTo>
                    <a:pt x="4697654" y="0"/>
                  </a:lnTo>
                  <a:close/>
                </a:path>
              </a:pathLst>
            </a:custGeom>
            <a:solidFill>
              <a:srgbClr val="E7F3F4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404685" y="2803144"/>
          <a:ext cx="8111490" cy="27717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2740"/>
                <a:gridCol w="3217545"/>
                <a:gridCol w="1219200"/>
                <a:gridCol w="259079"/>
                <a:gridCol w="259079"/>
                <a:gridCol w="259079"/>
                <a:gridCol w="259079"/>
                <a:gridCol w="259079"/>
                <a:gridCol w="259079"/>
                <a:gridCol w="259080"/>
                <a:gridCol w="1432559"/>
              </a:tblGrid>
              <a:tr h="455295">
                <a:tc>
                  <a:txBody>
                    <a:bodyPr/>
                    <a:lstStyle/>
                    <a:p>
                      <a:pPr marL="51435"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r>
                        <a:rPr dirty="0" sz="1200" spc="-50" b="1"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14033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For</a:t>
                      </a:r>
                      <a:r>
                        <a:rPr dirty="0" sz="1200" spc="-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each</a:t>
                      </a:r>
                      <a:r>
                        <a:rPr dirty="0" sz="1200" spc="-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class,</a:t>
                      </a:r>
                      <a:r>
                        <a:rPr dirty="0" sz="12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the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instructor</a:t>
                      </a:r>
                      <a:r>
                        <a:rPr dirty="0" sz="120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was…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033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1910"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Poorly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prepared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033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033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033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033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033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033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033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7620"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033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Well</a:t>
                      </a:r>
                      <a:r>
                        <a:rPr dirty="0" sz="12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prepared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033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</a:tr>
              <a:tr h="455295">
                <a:tc>
                  <a:txBody>
                    <a:bodyPr/>
                    <a:lstStyle/>
                    <a:p>
                      <a:pPr marL="514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200" spc="-50" b="1">
                          <a:latin typeface="Arial"/>
                          <a:cs typeface="Arial"/>
                        </a:rPr>
                        <a:t>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1435"/>
                        </a:lnSpc>
                        <a:spcBef>
                          <a:spcPts val="390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12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was</a:t>
                      </a:r>
                      <a:r>
                        <a:rPr dirty="0" sz="12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presented</a:t>
                      </a:r>
                      <a:r>
                        <a:rPr dirty="0" sz="12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in</a:t>
                      </a:r>
                      <a:r>
                        <a:rPr dirty="0" sz="12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a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 marL="52069">
                        <a:lnSpc>
                          <a:spcPts val="1435"/>
                        </a:lnSpc>
                      </a:pPr>
                      <a:r>
                        <a:rPr dirty="0" sz="1200" spc="-40">
                          <a:latin typeface="Arial MT"/>
                          <a:cs typeface="Arial MT"/>
                        </a:rPr>
                        <a:t>well-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organized</a:t>
                      </a:r>
                      <a:r>
                        <a:rPr dirty="0" sz="12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manner.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4953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Almost</a:t>
                      </a:r>
                      <a:r>
                        <a:rPr dirty="0" sz="12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never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09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09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09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09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09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09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09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7620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09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Almost</a:t>
                      </a:r>
                      <a:r>
                        <a:rPr dirty="0" sz="12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always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09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455295">
                <a:tc>
                  <a:txBody>
                    <a:bodyPr/>
                    <a:lstStyle/>
                    <a:p>
                      <a:pPr marL="5143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200" spc="-50" b="1">
                          <a:latin typeface="Arial"/>
                          <a:cs typeface="Arial"/>
                        </a:rPr>
                        <a:t>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dirty="0" sz="1200" spc="-25">
                          <a:latin typeface="Arial MT"/>
                          <a:cs typeface="Arial MT"/>
                        </a:rPr>
                        <a:t>Instructional</a:t>
                      </a:r>
                      <a:r>
                        <a:rPr dirty="0" sz="120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time</a:t>
                      </a:r>
                      <a:r>
                        <a:rPr dirty="0" sz="12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was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used...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16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Not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efficiently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16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16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16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16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16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16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16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7620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16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Very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efficiently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16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455295">
                <a:tc>
                  <a:txBody>
                    <a:bodyPr/>
                    <a:lstStyle/>
                    <a:p>
                      <a:pPr marL="514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200" spc="-50" b="1">
                          <a:latin typeface="Arial"/>
                          <a:cs typeface="Arial"/>
                        </a:rPr>
                        <a:t>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1435"/>
                        </a:lnSpc>
                        <a:spcBef>
                          <a:spcPts val="400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The</a:t>
                      </a:r>
                      <a:r>
                        <a:rPr dirty="0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instructor</a:t>
                      </a:r>
                      <a:r>
                        <a:rPr dirty="0" sz="12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was</a:t>
                      </a:r>
                      <a:r>
                        <a:rPr dirty="0" sz="12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able</a:t>
                      </a:r>
                      <a:r>
                        <a:rPr dirty="0" sz="1200" spc="-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to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communicate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 marL="52069">
                        <a:lnSpc>
                          <a:spcPts val="1435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complex</a:t>
                      </a:r>
                      <a:r>
                        <a:rPr dirty="0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ideas</a:t>
                      </a:r>
                      <a:r>
                        <a:rPr dirty="0" sz="1200" spc="-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clearly.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08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ts val="1435"/>
                        </a:lnSpc>
                        <a:spcBef>
                          <a:spcPts val="400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Strongly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 algn="r" marR="43180">
                        <a:lnSpc>
                          <a:spcPts val="143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Disagree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08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1120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22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1120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22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1120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22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1120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22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1120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22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1120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22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7620">
                        <a:lnSpc>
                          <a:spcPct val="100000"/>
                        </a:lnSpc>
                        <a:spcBef>
                          <a:spcPts val="1120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22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120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Strongly</a:t>
                      </a:r>
                      <a:r>
                        <a:rPr dirty="0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Agree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22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514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200" spc="-50" b="1">
                          <a:latin typeface="Arial"/>
                          <a:cs typeface="Arial"/>
                        </a:rPr>
                        <a:t>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52069" marR="76200">
                        <a:lnSpc>
                          <a:spcPts val="1430"/>
                        </a:lnSpc>
                        <a:spcBef>
                          <a:spcPts val="620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The</a:t>
                      </a:r>
                      <a:r>
                        <a:rPr dirty="0" sz="12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instructor</a:t>
                      </a:r>
                      <a:r>
                        <a:rPr dirty="0" sz="12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elaborated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on</a:t>
                      </a:r>
                      <a:r>
                        <a:rPr dirty="0" sz="1200" spc="-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concepts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in</a:t>
                      </a:r>
                      <a:r>
                        <a:rPr dirty="0" sz="1200" spc="-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ways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that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were</a:t>
                      </a:r>
                      <a:r>
                        <a:rPr dirty="0" sz="12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helpful</a:t>
                      </a:r>
                      <a:r>
                        <a:rPr dirty="0" sz="12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for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understanding.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787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3180">
                        <a:lnSpc>
                          <a:spcPct val="100000"/>
                        </a:lnSpc>
                        <a:spcBef>
                          <a:spcPts val="128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Not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at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all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true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6319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1285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6319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1285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6319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1285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6319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1285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6319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1285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6319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1285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6319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7620">
                        <a:lnSpc>
                          <a:spcPct val="100000"/>
                        </a:lnSpc>
                        <a:spcBef>
                          <a:spcPts val="1285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6319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28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Very</a:t>
                      </a:r>
                      <a:r>
                        <a:rPr dirty="0" sz="12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true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6319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</a:tr>
              <a:tr h="455295">
                <a:tc>
                  <a:txBody>
                    <a:bodyPr/>
                    <a:lstStyle/>
                    <a:p>
                      <a:pPr marL="514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50" b="1">
                          <a:latin typeface="Arial"/>
                          <a:cs typeface="Arial"/>
                        </a:rPr>
                        <a:t>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52069" marR="157480">
                        <a:lnSpc>
                          <a:spcPts val="1430"/>
                        </a:lnSpc>
                        <a:spcBef>
                          <a:spcPts val="46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The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instructor's</a:t>
                      </a:r>
                      <a:r>
                        <a:rPr dirty="0" sz="12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knowledge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about</a:t>
                      </a:r>
                      <a:r>
                        <a:rPr dirty="0" sz="1200" spc="-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the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content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of</a:t>
                      </a:r>
                      <a:r>
                        <a:rPr dirty="0" sz="12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this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course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was…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905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dirty="0" sz="1200" spc="-20">
                          <a:latin typeface="Arial MT"/>
                          <a:cs typeface="Arial MT"/>
                        </a:rPr>
                        <a:t>Poor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35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35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35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35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35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35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35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7620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dirty="0" sz="1200" spc="-530">
                          <a:latin typeface="Arial MT"/>
                          <a:cs typeface="Arial MT"/>
                        </a:rPr>
                        <a:t>○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35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Exceptional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435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779144" y="1618614"/>
            <a:ext cx="6766559" cy="817880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12700" marR="5080">
              <a:lnSpc>
                <a:spcPts val="3080"/>
              </a:lnSpc>
              <a:spcBef>
                <a:spcPts val="265"/>
              </a:spcBef>
            </a:pPr>
            <a:r>
              <a:rPr dirty="0" sz="2600">
                <a:latin typeface="Arial MT"/>
                <a:cs typeface="Arial MT"/>
              </a:rPr>
              <a:t>Please</a:t>
            </a:r>
            <a:r>
              <a:rPr dirty="0" sz="2600" spc="1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note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that</a:t>
            </a:r>
            <a:r>
              <a:rPr dirty="0" sz="2600" spc="-5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there</a:t>
            </a:r>
            <a:r>
              <a:rPr dirty="0" sz="2600" spc="-10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are</a:t>
            </a:r>
            <a:r>
              <a:rPr dirty="0" sz="2600" spc="-16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different</a:t>
            </a:r>
            <a:r>
              <a:rPr dirty="0" sz="2600" spc="65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descriptive </a:t>
            </a:r>
            <a:r>
              <a:rPr dirty="0" sz="2600">
                <a:latin typeface="Arial MT"/>
                <a:cs typeface="Arial MT"/>
              </a:rPr>
              <a:t>anchors</a:t>
            </a:r>
            <a:r>
              <a:rPr dirty="0" sz="2600" spc="-4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for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each</a:t>
            </a:r>
            <a:r>
              <a:rPr dirty="0" sz="2600" spc="-4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question</a:t>
            </a:r>
            <a:endParaRPr sz="2600">
              <a:latin typeface="Arial MT"/>
              <a:cs typeface="Arial MT"/>
            </a:endParaRPr>
          </a:p>
        </p:txBody>
      </p:sp>
      <p:pic>
        <p:nvPicPr>
          <p:cNvPr id="12" name="object 1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90950" y="2762186"/>
            <a:ext cx="1566799" cy="585787"/>
          </a:xfrm>
          <a:prstGeom prst="rect">
            <a:avLst/>
          </a:prstGeom>
        </p:spPr>
      </p:pic>
      <p:sp>
        <p:nvSpPr>
          <p:cNvPr id="13" name="object 13" descr=""/>
          <p:cNvSpPr/>
          <p:nvPr/>
        </p:nvSpPr>
        <p:spPr>
          <a:xfrm>
            <a:off x="3862451" y="2814701"/>
            <a:ext cx="1428750" cy="447675"/>
          </a:xfrm>
          <a:custGeom>
            <a:avLst/>
            <a:gdLst/>
            <a:ahLst/>
            <a:cxnLst/>
            <a:rect l="l" t="t" r="r" b="b"/>
            <a:pathLst>
              <a:path w="1428750" h="447675">
                <a:moveTo>
                  <a:pt x="0" y="223774"/>
                </a:moveTo>
                <a:lnTo>
                  <a:pt x="12879" y="181256"/>
                </a:lnTo>
                <a:lnTo>
                  <a:pt x="49921" y="141429"/>
                </a:lnTo>
                <a:lnTo>
                  <a:pt x="108734" y="105044"/>
                </a:lnTo>
                <a:lnTo>
                  <a:pt x="145555" y="88377"/>
                </a:lnTo>
                <a:lnTo>
                  <a:pt x="186922" y="72852"/>
                </a:lnTo>
                <a:lnTo>
                  <a:pt x="232534" y="58563"/>
                </a:lnTo>
                <a:lnTo>
                  <a:pt x="282093" y="45604"/>
                </a:lnTo>
                <a:lnTo>
                  <a:pt x="335299" y="34068"/>
                </a:lnTo>
                <a:lnTo>
                  <a:pt x="391853" y="24049"/>
                </a:lnTo>
                <a:lnTo>
                  <a:pt x="451456" y="15641"/>
                </a:lnTo>
                <a:lnTo>
                  <a:pt x="513809" y="8939"/>
                </a:lnTo>
                <a:lnTo>
                  <a:pt x="578613" y="4035"/>
                </a:lnTo>
                <a:lnTo>
                  <a:pt x="645568" y="1024"/>
                </a:lnTo>
                <a:lnTo>
                  <a:pt x="714375" y="0"/>
                </a:lnTo>
                <a:lnTo>
                  <a:pt x="783162" y="1024"/>
                </a:lnTo>
                <a:lnTo>
                  <a:pt x="850101" y="4035"/>
                </a:lnTo>
                <a:lnTo>
                  <a:pt x="914894" y="8939"/>
                </a:lnTo>
                <a:lnTo>
                  <a:pt x="977240" y="15641"/>
                </a:lnTo>
                <a:lnTo>
                  <a:pt x="1036840" y="24049"/>
                </a:lnTo>
                <a:lnTo>
                  <a:pt x="1093394" y="34068"/>
                </a:lnTo>
                <a:lnTo>
                  <a:pt x="1146602" y="45604"/>
                </a:lnTo>
                <a:lnTo>
                  <a:pt x="1196164" y="58563"/>
                </a:lnTo>
                <a:lnTo>
                  <a:pt x="1241782" y="72852"/>
                </a:lnTo>
                <a:lnTo>
                  <a:pt x="1283156" y="88377"/>
                </a:lnTo>
                <a:lnTo>
                  <a:pt x="1319985" y="105044"/>
                </a:lnTo>
                <a:lnTo>
                  <a:pt x="1378811" y="141429"/>
                </a:lnTo>
                <a:lnTo>
                  <a:pt x="1415865" y="181256"/>
                </a:lnTo>
                <a:lnTo>
                  <a:pt x="1428750" y="223774"/>
                </a:lnTo>
                <a:lnTo>
                  <a:pt x="1425479" y="245323"/>
                </a:lnTo>
                <a:lnTo>
                  <a:pt x="1400210" y="286598"/>
                </a:lnTo>
                <a:lnTo>
                  <a:pt x="1351970" y="324814"/>
                </a:lnTo>
                <a:lnTo>
                  <a:pt x="1283156" y="359217"/>
                </a:lnTo>
                <a:lnTo>
                  <a:pt x="1241782" y="374753"/>
                </a:lnTo>
                <a:lnTo>
                  <a:pt x="1196164" y="389053"/>
                </a:lnTo>
                <a:lnTo>
                  <a:pt x="1146602" y="402024"/>
                </a:lnTo>
                <a:lnTo>
                  <a:pt x="1093394" y="413570"/>
                </a:lnTo>
                <a:lnTo>
                  <a:pt x="1036840" y="423599"/>
                </a:lnTo>
                <a:lnTo>
                  <a:pt x="977240" y="432015"/>
                </a:lnTo>
                <a:lnTo>
                  <a:pt x="914894" y="438725"/>
                </a:lnTo>
                <a:lnTo>
                  <a:pt x="850101" y="443634"/>
                </a:lnTo>
                <a:lnTo>
                  <a:pt x="783162" y="446649"/>
                </a:lnTo>
                <a:lnTo>
                  <a:pt x="714375" y="447675"/>
                </a:lnTo>
                <a:lnTo>
                  <a:pt x="645568" y="446649"/>
                </a:lnTo>
                <a:lnTo>
                  <a:pt x="578613" y="443634"/>
                </a:lnTo>
                <a:lnTo>
                  <a:pt x="513809" y="438725"/>
                </a:lnTo>
                <a:lnTo>
                  <a:pt x="451456" y="432015"/>
                </a:lnTo>
                <a:lnTo>
                  <a:pt x="391853" y="423599"/>
                </a:lnTo>
                <a:lnTo>
                  <a:pt x="335299" y="413570"/>
                </a:lnTo>
                <a:lnTo>
                  <a:pt x="282093" y="402024"/>
                </a:lnTo>
                <a:lnTo>
                  <a:pt x="232534" y="389053"/>
                </a:lnTo>
                <a:lnTo>
                  <a:pt x="186922" y="374753"/>
                </a:lnTo>
                <a:lnTo>
                  <a:pt x="145555" y="359217"/>
                </a:lnTo>
                <a:lnTo>
                  <a:pt x="108734" y="342539"/>
                </a:lnTo>
                <a:lnTo>
                  <a:pt x="49921" y="306136"/>
                </a:lnTo>
                <a:lnTo>
                  <a:pt x="12879" y="266296"/>
                </a:lnTo>
                <a:lnTo>
                  <a:pt x="0" y="223774"/>
                </a:lnTo>
                <a:close/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4" name="object 14" descr=""/>
          <p:cNvGrpSpPr/>
          <p:nvPr/>
        </p:nvGrpSpPr>
        <p:grpSpPr>
          <a:xfrm>
            <a:off x="6686550" y="2714561"/>
            <a:ext cx="1567180" cy="586105"/>
            <a:chOff x="6686550" y="2714561"/>
            <a:chExt cx="1567180" cy="586105"/>
          </a:xfrm>
        </p:grpSpPr>
        <p:pic>
          <p:nvPicPr>
            <p:cNvPr id="15" name="object 1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686550" y="2714561"/>
              <a:ext cx="1566799" cy="585787"/>
            </a:xfrm>
            <a:prstGeom prst="rect">
              <a:avLst/>
            </a:prstGeom>
          </p:spPr>
        </p:pic>
        <p:sp>
          <p:nvSpPr>
            <p:cNvPr id="16" name="object 16" descr=""/>
            <p:cNvSpPr/>
            <p:nvPr/>
          </p:nvSpPr>
          <p:spPr>
            <a:xfrm>
              <a:off x="6758051" y="2767075"/>
              <a:ext cx="1428750" cy="447675"/>
            </a:xfrm>
            <a:custGeom>
              <a:avLst/>
              <a:gdLst/>
              <a:ahLst/>
              <a:cxnLst/>
              <a:rect l="l" t="t" r="r" b="b"/>
              <a:pathLst>
                <a:path w="1428750" h="447675">
                  <a:moveTo>
                    <a:pt x="0" y="223774"/>
                  </a:moveTo>
                  <a:lnTo>
                    <a:pt x="12879" y="181256"/>
                  </a:lnTo>
                  <a:lnTo>
                    <a:pt x="49921" y="141429"/>
                  </a:lnTo>
                  <a:lnTo>
                    <a:pt x="108734" y="105044"/>
                  </a:lnTo>
                  <a:lnTo>
                    <a:pt x="145555" y="88377"/>
                  </a:lnTo>
                  <a:lnTo>
                    <a:pt x="186922" y="72852"/>
                  </a:lnTo>
                  <a:lnTo>
                    <a:pt x="232534" y="58563"/>
                  </a:lnTo>
                  <a:lnTo>
                    <a:pt x="282093" y="45604"/>
                  </a:lnTo>
                  <a:lnTo>
                    <a:pt x="335299" y="34068"/>
                  </a:lnTo>
                  <a:lnTo>
                    <a:pt x="391853" y="24049"/>
                  </a:lnTo>
                  <a:lnTo>
                    <a:pt x="451456" y="15641"/>
                  </a:lnTo>
                  <a:lnTo>
                    <a:pt x="513809" y="8939"/>
                  </a:lnTo>
                  <a:lnTo>
                    <a:pt x="578613" y="4035"/>
                  </a:lnTo>
                  <a:lnTo>
                    <a:pt x="645568" y="1024"/>
                  </a:lnTo>
                  <a:lnTo>
                    <a:pt x="714375" y="0"/>
                  </a:lnTo>
                  <a:lnTo>
                    <a:pt x="783162" y="1024"/>
                  </a:lnTo>
                  <a:lnTo>
                    <a:pt x="850101" y="4035"/>
                  </a:lnTo>
                  <a:lnTo>
                    <a:pt x="914894" y="8939"/>
                  </a:lnTo>
                  <a:lnTo>
                    <a:pt x="977240" y="15641"/>
                  </a:lnTo>
                  <a:lnTo>
                    <a:pt x="1036840" y="24049"/>
                  </a:lnTo>
                  <a:lnTo>
                    <a:pt x="1093394" y="34068"/>
                  </a:lnTo>
                  <a:lnTo>
                    <a:pt x="1146602" y="45604"/>
                  </a:lnTo>
                  <a:lnTo>
                    <a:pt x="1196164" y="58563"/>
                  </a:lnTo>
                  <a:lnTo>
                    <a:pt x="1241782" y="72852"/>
                  </a:lnTo>
                  <a:lnTo>
                    <a:pt x="1283156" y="88377"/>
                  </a:lnTo>
                  <a:lnTo>
                    <a:pt x="1319985" y="105044"/>
                  </a:lnTo>
                  <a:lnTo>
                    <a:pt x="1378811" y="141429"/>
                  </a:lnTo>
                  <a:lnTo>
                    <a:pt x="1415865" y="181256"/>
                  </a:lnTo>
                  <a:lnTo>
                    <a:pt x="1428750" y="223774"/>
                  </a:lnTo>
                  <a:lnTo>
                    <a:pt x="1425479" y="245323"/>
                  </a:lnTo>
                  <a:lnTo>
                    <a:pt x="1400210" y="286598"/>
                  </a:lnTo>
                  <a:lnTo>
                    <a:pt x="1351970" y="324814"/>
                  </a:lnTo>
                  <a:lnTo>
                    <a:pt x="1283156" y="359217"/>
                  </a:lnTo>
                  <a:lnTo>
                    <a:pt x="1241782" y="374753"/>
                  </a:lnTo>
                  <a:lnTo>
                    <a:pt x="1196164" y="389053"/>
                  </a:lnTo>
                  <a:lnTo>
                    <a:pt x="1146602" y="402024"/>
                  </a:lnTo>
                  <a:lnTo>
                    <a:pt x="1093394" y="413570"/>
                  </a:lnTo>
                  <a:lnTo>
                    <a:pt x="1036840" y="423599"/>
                  </a:lnTo>
                  <a:lnTo>
                    <a:pt x="977240" y="432015"/>
                  </a:lnTo>
                  <a:lnTo>
                    <a:pt x="914894" y="438725"/>
                  </a:lnTo>
                  <a:lnTo>
                    <a:pt x="850101" y="443634"/>
                  </a:lnTo>
                  <a:lnTo>
                    <a:pt x="783162" y="446649"/>
                  </a:lnTo>
                  <a:lnTo>
                    <a:pt x="714375" y="447675"/>
                  </a:lnTo>
                  <a:lnTo>
                    <a:pt x="645568" y="446649"/>
                  </a:lnTo>
                  <a:lnTo>
                    <a:pt x="578613" y="443634"/>
                  </a:lnTo>
                  <a:lnTo>
                    <a:pt x="513809" y="438725"/>
                  </a:lnTo>
                  <a:lnTo>
                    <a:pt x="451456" y="432015"/>
                  </a:lnTo>
                  <a:lnTo>
                    <a:pt x="391853" y="423599"/>
                  </a:lnTo>
                  <a:lnTo>
                    <a:pt x="335299" y="413570"/>
                  </a:lnTo>
                  <a:lnTo>
                    <a:pt x="282093" y="402024"/>
                  </a:lnTo>
                  <a:lnTo>
                    <a:pt x="232534" y="389053"/>
                  </a:lnTo>
                  <a:lnTo>
                    <a:pt x="186922" y="374753"/>
                  </a:lnTo>
                  <a:lnTo>
                    <a:pt x="145555" y="359217"/>
                  </a:lnTo>
                  <a:lnTo>
                    <a:pt x="108734" y="342539"/>
                  </a:lnTo>
                  <a:lnTo>
                    <a:pt x="49921" y="306136"/>
                  </a:lnTo>
                  <a:lnTo>
                    <a:pt x="12879" y="266296"/>
                  </a:lnTo>
                  <a:lnTo>
                    <a:pt x="0" y="223774"/>
                  </a:lnTo>
                  <a:close/>
                </a:path>
              </a:pathLst>
            </a:custGeom>
            <a:ln w="285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7" name="object 17" descr=""/>
          <p:cNvGrpSpPr/>
          <p:nvPr/>
        </p:nvGrpSpPr>
        <p:grpSpPr>
          <a:xfrm>
            <a:off x="3819525" y="3686111"/>
            <a:ext cx="1567180" cy="586105"/>
            <a:chOff x="3819525" y="3686111"/>
            <a:chExt cx="1567180" cy="586105"/>
          </a:xfrm>
        </p:grpSpPr>
        <p:pic>
          <p:nvPicPr>
            <p:cNvPr id="18" name="object 1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9525" y="3686111"/>
              <a:ext cx="1566799" cy="585787"/>
            </a:xfrm>
            <a:prstGeom prst="rect">
              <a:avLst/>
            </a:prstGeom>
          </p:spPr>
        </p:pic>
        <p:sp>
          <p:nvSpPr>
            <p:cNvPr id="19" name="object 19" descr=""/>
            <p:cNvSpPr/>
            <p:nvPr/>
          </p:nvSpPr>
          <p:spPr>
            <a:xfrm>
              <a:off x="3891026" y="3738625"/>
              <a:ext cx="1428750" cy="447675"/>
            </a:xfrm>
            <a:custGeom>
              <a:avLst/>
              <a:gdLst/>
              <a:ahLst/>
              <a:cxnLst/>
              <a:rect l="l" t="t" r="r" b="b"/>
              <a:pathLst>
                <a:path w="1428750" h="447675">
                  <a:moveTo>
                    <a:pt x="0" y="223774"/>
                  </a:moveTo>
                  <a:lnTo>
                    <a:pt x="12879" y="181256"/>
                  </a:lnTo>
                  <a:lnTo>
                    <a:pt x="49921" y="141429"/>
                  </a:lnTo>
                  <a:lnTo>
                    <a:pt x="108734" y="105044"/>
                  </a:lnTo>
                  <a:lnTo>
                    <a:pt x="145555" y="88377"/>
                  </a:lnTo>
                  <a:lnTo>
                    <a:pt x="186922" y="72852"/>
                  </a:lnTo>
                  <a:lnTo>
                    <a:pt x="232534" y="58563"/>
                  </a:lnTo>
                  <a:lnTo>
                    <a:pt x="282093" y="45604"/>
                  </a:lnTo>
                  <a:lnTo>
                    <a:pt x="335299" y="34068"/>
                  </a:lnTo>
                  <a:lnTo>
                    <a:pt x="391853" y="24049"/>
                  </a:lnTo>
                  <a:lnTo>
                    <a:pt x="451456" y="15641"/>
                  </a:lnTo>
                  <a:lnTo>
                    <a:pt x="513809" y="8939"/>
                  </a:lnTo>
                  <a:lnTo>
                    <a:pt x="578613" y="4035"/>
                  </a:lnTo>
                  <a:lnTo>
                    <a:pt x="645568" y="1024"/>
                  </a:lnTo>
                  <a:lnTo>
                    <a:pt x="714375" y="0"/>
                  </a:lnTo>
                  <a:lnTo>
                    <a:pt x="783162" y="1024"/>
                  </a:lnTo>
                  <a:lnTo>
                    <a:pt x="850101" y="4035"/>
                  </a:lnTo>
                  <a:lnTo>
                    <a:pt x="914894" y="8939"/>
                  </a:lnTo>
                  <a:lnTo>
                    <a:pt x="977240" y="15641"/>
                  </a:lnTo>
                  <a:lnTo>
                    <a:pt x="1036840" y="24049"/>
                  </a:lnTo>
                  <a:lnTo>
                    <a:pt x="1093394" y="34068"/>
                  </a:lnTo>
                  <a:lnTo>
                    <a:pt x="1146602" y="45604"/>
                  </a:lnTo>
                  <a:lnTo>
                    <a:pt x="1196164" y="58563"/>
                  </a:lnTo>
                  <a:lnTo>
                    <a:pt x="1241782" y="72852"/>
                  </a:lnTo>
                  <a:lnTo>
                    <a:pt x="1283156" y="88377"/>
                  </a:lnTo>
                  <a:lnTo>
                    <a:pt x="1319985" y="105044"/>
                  </a:lnTo>
                  <a:lnTo>
                    <a:pt x="1378811" y="141429"/>
                  </a:lnTo>
                  <a:lnTo>
                    <a:pt x="1415865" y="181256"/>
                  </a:lnTo>
                  <a:lnTo>
                    <a:pt x="1428750" y="223774"/>
                  </a:lnTo>
                  <a:lnTo>
                    <a:pt x="1425479" y="245323"/>
                  </a:lnTo>
                  <a:lnTo>
                    <a:pt x="1400210" y="286598"/>
                  </a:lnTo>
                  <a:lnTo>
                    <a:pt x="1351970" y="324814"/>
                  </a:lnTo>
                  <a:lnTo>
                    <a:pt x="1283156" y="359217"/>
                  </a:lnTo>
                  <a:lnTo>
                    <a:pt x="1241782" y="374753"/>
                  </a:lnTo>
                  <a:lnTo>
                    <a:pt x="1196164" y="389053"/>
                  </a:lnTo>
                  <a:lnTo>
                    <a:pt x="1146602" y="402024"/>
                  </a:lnTo>
                  <a:lnTo>
                    <a:pt x="1093394" y="413570"/>
                  </a:lnTo>
                  <a:lnTo>
                    <a:pt x="1036840" y="423599"/>
                  </a:lnTo>
                  <a:lnTo>
                    <a:pt x="977240" y="432015"/>
                  </a:lnTo>
                  <a:lnTo>
                    <a:pt x="914894" y="438725"/>
                  </a:lnTo>
                  <a:lnTo>
                    <a:pt x="850101" y="443634"/>
                  </a:lnTo>
                  <a:lnTo>
                    <a:pt x="783162" y="446649"/>
                  </a:lnTo>
                  <a:lnTo>
                    <a:pt x="714375" y="447675"/>
                  </a:lnTo>
                  <a:lnTo>
                    <a:pt x="645568" y="446649"/>
                  </a:lnTo>
                  <a:lnTo>
                    <a:pt x="578613" y="443634"/>
                  </a:lnTo>
                  <a:lnTo>
                    <a:pt x="513809" y="438725"/>
                  </a:lnTo>
                  <a:lnTo>
                    <a:pt x="451456" y="432015"/>
                  </a:lnTo>
                  <a:lnTo>
                    <a:pt x="391853" y="423599"/>
                  </a:lnTo>
                  <a:lnTo>
                    <a:pt x="335299" y="413570"/>
                  </a:lnTo>
                  <a:lnTo>
                    <a:pt x="282093" y="402024"/>
                  </a:lnTo>
                  <a:lnTo>
                    <a:pt x="232534" y="389053"/>
                  </a:lnTo>
                  <a:lnTo>
                    <a:pt x="186922" y="374753"/>
                  </a:lnTo>
                  <a:lnTo>
                    <a:pt x="145555" y="359217"/>
                  </a:lnTo>
                  <a:lnTo>
                    <a:pt x="108734" y="342539"/>
                  </a:lnTo>
                  <a:lnTo>
                    <a:pt x="49921" y="306136"/>
                  </a:lnTo>
                  <a:lnTo>
                    <a:pt x="12879" y="266296"/>
                  </a:lnTo>
                  <a:lnTo>
                    <a:pt x="0" y="223774"/>
                  </a:lnTo>
                  <a:close/>
                </a:path>
              </a:pathLst>
            </a:custGeom>
            <a:ln w="28575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0" name="object 20" descr=""/>
          <p:cNvGrpSpPr/>
          <p:nvPr/>
        </p:nvGrpSpPr>
        <p:grpSpPr>
          <a:xfrm>
            <a:off x="6838950" y="3638486"/>
            <a:ext cx="1567180" cy="586105"/>
            <a:chOff x="6838950" y="3638486"/>
            <a:chExt cx="1567180" cy="586105"/>
          </a:xfrm>
        </p:grpSpPr>
        <p:pic>
          <p:nvPicPr>
            <p:cNvPr id="21" name="object 21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38950" y="3638486"/>
              <a:ext cx="1566799" cy="585787"/>
            </a:xfrm>
            <a:prstGeom prst="rect">
              <a:avLst/>
            </a:prstGeom>
          </p:spPr>
        </p:pic>
        <p:sp>
          <p:nvSpPr>
            <p:cNvPr id="22" name="object 22" descr=""/>
            <p:cNvSpPr/>
            <p:nvPr/>
          </p:nvSpPr>
          <p:spPr>
            <a:xfrm>
              <a:off x="6910451" y="3691000"/>
              <a:ext cx="1428750" cy="447675"/>
            </a:xfrm>
            <a:custGeom>
              <a:avLst/>
              <a:gdLst/>
              <a:ahLst/>
              <a:cxnLst/>
              <a:rect l="l" t="t" r="r" b="b"/>
              <a:pathLst>
                <a:path w="1428750" h="447675">
                  <a:moveTo>
                    <a:pt x="0" y="223774"/>
                  </a:moveTo>
                  <a:lnTo>
                    <a:pt x="12879" y="181256"/>
                  </a:lnTo>
                  <a:lnTo>
                    <a:pt x="49921" y="141429"/>
                  </a:lnTo>
                  <a:lnTo>
                    <a:pt x="108734" y="105044"/>
                  </a:lnTo>
                  <a:lnTo>
                    <a:pt x="145555" y="88377"/>
                  </a:lnTo>
                  <a:lnTo>
                    <a:pt x="186922" y="72852"/>
                  </a:lnTo>
                  <a:lnTo>
                    <a:pt x="232534" y="58563"/>
                  </a:lnTo>
                  <a:lnTo>
                    <a:pt x="282093" y="45604"/>
                  </a:lnTo>
                  <a:lnTo>
                    <a:pt x="335299" y="34068"/>
                  </a:lnTo>
                  <a:lnTo>
                    <a:pt x="391853" y="24049"/>
                  </a:lnTo>
                  <a:lnTo>
                    <a:pt x="451456" y="15641"/>
                  </a:lnTo>
                  <a:lnTo>
                    <a:pt x="513809" y="8939"/>
                  </a:lnTo>
                  <a:lnTo>
                    <a:pt x="578613" y="4035"/>
                  </a:lnTo>
                  <a:lnTo>
                    <a:pt x="645568" y="1024"/>
                  </a:lnTo>
                  <a:lnTo>
                    <a:pt x="714375" y="0"/>
                  </a:lnTo>
                  <a:lnTo>
                    <a:pt x="783162" y="1024"/>
                  </a:lnTo>
                  <a:lnTo>
                    <a:pt x="850101" y="4035"/>
                  </a:lnTo>
                  <a:lnTo>
                    <a:pt x="914894" y="8939"/>
                  </a:lnTo>
                  <a:lnTo>
                    <a:pt x="977240" y="15641"/>
                  </a:lnTo>
                  <a:lnTo>
                    <a:pt x="1036840" y="24049"/>
                  </a:lnTo>
                  <a:lnTo>
                    <a:pt x="1093394" y="34068"/>
                  </a:lnTo>
                  <a:lnTo>
                    <a:pt x="1146602" y="45604"/>
                  </a:lnTo>
                  <a:lnTo>
                    <a:pt x="1196164" y="58563"/>
                  </a:lnTo>
                  <a:lnTo>
                    <a:pt x="1241782" y="72852"/>
                  </a:lnTo>
                  <a:lnTo>
                    <a:pt x="1283156" y="88377"/>
                  </a:lnTo>
                  <a:lnTo>
                    <a:pt x="1319985" y="105044"/>
                  </a:lnTo>
                  <a:lnTo>
                    <a:pt x="1378811" y="141429"/>
                  </a:lnTo>
                  <a:lnTo>
                    <a:pt x="1415865" y="181256"/>
                  </a:lnTo>
                  <a:lnTo>
                    <a:pt x="1428750" y="223774"/>
                  </a:lnTo>
                  <a:lnTo>
                    <a:pt x="1425479" y="245323"/>
                  </a:lnTo>
                  <a:lnTo>
                    <a:pt x="1400210" y="286598"/>
                  </a:lnTo>
                  <a:lnTo>
                    <a:pt x="1351970" y="324814"/>
                  </a:lnTo>
                  <a:lnTo>
                    <a:pt x="1283156" y="359217"/>
                  </a:lnTo>
                  <a:lnTo>
                    <a:pt x="1241782" y="374753"/>
                  </a:lnTo>
                  <a:lnTo>
                    <a:pt x="1196164" y="389053"/>
                  </a:lnTo>
                  <a:lnTo>
                    <a:pt x="1146602" y="402024"/>
                  </a:lnTo>
                  <a:lnTo>
                    <a:pt x="1093394" y="413570"/>
                  </a:lnTo>
                  <a:lnTo>
                    <a:pt x="1036840" y="423599"/>
                  </a:lnTo>
                  <a:lnTo>
                    <a:pt x="977240" y="432015"/>
                  </a:lnTo>
                  <a:lnTo>
                    <a:pt x="914894" y="438725"/>
                  </a:lnTo>
                  <a:lnTo>
                    <a:pt x="850101" y="443634"/>
                  </a:lnTo>
                  <a:lnTo>
                    <a:pt x="783162" y="446649"/>
                  </a:lnTo>
                  <a:lnTo>
                    <a:pt x="714375" y="447675"/>
                  </a:lnTo>
                  <a:lnTo>
                    <a:pt x="645568" y="446649"/>
                  </a:lnTo>
                  <a:lnTo>
                    <a:pt x="578613" y="443634"/>
                  </a:lnTo>
                  <a:lnTo>
                    <a:pt x="513809" y="438725"/>
                  </a:lnTo>
                  <a:lnTo>
                    <a:pt x="451456" y="432015"/>
                  </a:lnTo>
                  <a:lnTo>
                    <a:pt x="391853" y="423599"/>
                  </a:lnTo>
                  <a:lnTo>
                    <a:pt x="335299" y="413570"/>
                  </a:lnTo>
                  <a:lnTo>
                    <a:pt x="282093" y="402024"/>
                  </a:lnTo>
                  <a:lnTo>
                    <a:pt x="232534" y="389053"/>
                  </a:lnTo>
                  <a:lnTo>
                    <a:pt x="186922" y="374753"/>
                  </a:lnTo>
                  <a:lnTo>
                    <a:pt x="145555" y="359217"/>
                  </a:lnTo>
                  <a:lnTo>
                    <a:pt x="108734" y="342539"/>
                  </a:lnTo>
                  <a:lnTo>
                    <a:pt x="49921" y="306136"/>
                  </a:lnTo>
                  <a:lnTo>
                    <a:pt x="12879" y="266296"/>
                  </a:lnTo>
                  <a:lnTo>
                    <a:pt x="0" y="223774"/>
                  </a:lnTo>
                  <a:close/>
                </a:path>
              </a:pathLst>
            </a:custGeom>
            <a:ln w="28575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39700">
              <a:lnSpc>
                <a:spcPct val="100000"/>
              </a:lnSpc>
              <a:spcBef>
                <a:spcPts val="130"/>
              </a:spcBef>
            </a:pPr>
            <a:r>
              <a:rPr dirty="0">
                <a:solidFill>
                  <a:srgbClr val="00406F"/>
                </a:solidFill>
              </a:rPr>
              <a:t>Constructive</a:t>
            </a:r>
            <a:r>
              <a:rPr dirty="0" spc="-235">
                <a:solidFill>
                  <a:srgbClr val="00406F"/>
                </a:solidFill>
              </a:rPr>
              <a:t> </a:t>
            </a:r>
            <a:r>
              <a:rPr dirty="0" spc="-10">
                <a:solidFill>
                  <a:srgbClr val="00406F"/>
                </a:solidFill>
              </a:rPr>
              <a:t>Feedback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592455" y="1279124"/>
            <a:ext cx="8078470" cy="4137660"/>
          </a:xfrm>
          <a:prstGeom prst="rect">
            <a:avLst/>
          </a:prstGeom>
        </p:spPr>
        <p:txBody>
          <a:bodyPr wrap="square" lIns="0" tIns="10858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55"/>
              </a:spcBef>
              <a:buChar char="•"/>
              <a:tabLst>
                <a:tab pos="355600" algn="l"/>
              </a:tabLst>
            </a:pPr>
            <a:r>
              <a:rPr dirty="0" sz="2750">
                <a:latin typeface="Arial MT"/>
                <a:cs typeface="Arial MT"/>
              </a:rPr>
              <a:t>Feedback</a:t>
            </a:r>
            <a:r>
              <a:rPr dirty="0" sz="2750" spc="22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should</a:t>
            </a:r>
            <a:r>
              <a:rPr dirty="0" sz="2750" spc="15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"feed-forward”</a:t>
            </a:r>
            <a:endParaRPr sz="2750">
              <a:latin typeface="Arial MT"/>
              <a:cs typeface="Arial MT"/>
            </a:endParaRPr>
          </a:p>
          <a:p>
            <a:pPr marL="355600" marR="5080" indent="-343535">
              <a:lnSpc>
                <a:spcPct val="101600"/>
              </a:lnSpc>
              <a:spcBef>
                <a:spcPts val="705"/>
              </a:spcBef>
              <a:buChar char="•"/>
              <a:tabLst>
                <a:tab pos="355600" algn="l"/>
              </a:tabLst>
            </a:pPr>
            <a:r>
              <a:rPr dirty="0" sz="2750">
                <a:latin typeface="Arial MT"/>
                <a:cs typeface="Arial MT"/>
              </a:rPr>
              <a:t>Note,</a:t>
            </a:r>
            <a:r>
              <a:rPr dirty="0" sz="2750" spc="12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feedback</a:t>
            </a:r>
            <a:r>
              <a:rPr dirty="0" sz="2750" spc="18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can</a:t>
            </a:r>
            <a:r>
              <a:rPr dirty="0" sz="2750" spc="3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be</a:t>
            </a:r>
            <a:r>
              <a:rPr dirty="0" sz="2750" spc="3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influenced</a:t>
            </a:r>
            <a:r>
              <a:rPr dirty="0" sz="2750" spc="335">
                <a:latin typeface="Arial MT"/>
                <a:cs typeface="Arial MT"/>
              </a:rPr>
              <a:t> </a:t>
            </a:r>
            <a:r>
              <a:rPr dirty="0" sz="2750" spc="-25">
                <a:latin typeface="Arial MT"/>
                <a:cs typeface="Arial MT"/>
              </a:rPr>
              <a:t>by </a:t>
            </a:r>
            <a:r>
              <a:rPr dirty="0" sz="2750">
                <a:latin typeface="Arial MT"/>
                <a:cs typeface="Arial MT"/>
              </a:rPr>
              <a:t>unconscious</a:t>
            </a:r>
            <a:r>
              <a:rPr dirty="0" sz="2750" spc="2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or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unintentional</a:t>
            </a:r>
            <a:r>
              <a:rPr dirty="0" sz="2750" spc="36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biases</a:t>
            </a:r>
            <a:r>
              <a:rPr dirty="0" sz="2750" spc="31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-</a:t>
            </a:r>
            <a:r>
              <a:rPr dirty="0" sz="2750" spc="5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try</a:t>
            </a:r>
            <a:r>
              <a:rPr dirty="0" sz="2750" spc="11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to</a:t>
            </a:r>
            <a:r>
              <a:rPr dirty="0" sz="2750" spc="30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focus </a:t>
            </a:r>
            <a:r>
              <a:rPr dirty="0" sz="2750">
                <a:latin typeface="Arial MT"/>
                <a:cs typeface="Arial MT"/>
              </a:rPr>
              <a:t>your</a:t>
            </a:r>
            <a:r>
              <a:rPr dirty="0" sz="2750" spc="1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answers</a:t>
            </a:r>
            <a:r>
              <a:rPr dirty="0" sz="2750" spc="30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on</a:t>
            </a:r>
            <a:r>
              <a:rPr dirty="0" sz="2750" spc="5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the</a:t>
            </a:r>
            <a:r>
              <a:rPr dirty="0" sz="2750" spc="5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content</a:t>
            </a:r>
            <a:r>
              <a:rPr dirty="0" sz="2750" spc="8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of</a:t>
            </a:r>
            <a:r>
              <a:rPr dirty="0" sz="2750" spc="8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the</a:t>
            </a:r>
            <a:r>
              <a:rPr dirty="0" sz="2750" spc="5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course</a:t>
            </a:r>
            <a:r>
              <a:rPr dirty="0" sz="2750" spc="135">
                <a:latin typeface="Arial MT"/>
                <a:cs typeface="Arial MT"/>
              </a:rPr>
              <a:t> </a:t>
            </a:r>
            <a:r>
              <a:rPr dirty="0" sz="2750" spc="-25">
                <a:latin typeface="Arial MT"/>
                <a:cs typeface="Arial MT"/>
              </a:rPr>
              <a:t>and </a:t>
            </a:r>
            <a:r>
              <a:rPr dirty="0" sz="2750">
                <a:latin typeface="Arial MT"/>
                <a:cs typeface="Arial MT"/>
              </a:rPr>
              <a:t>your</a:t>
            </a:r>
            <a:r>
              <a:rPr dirty="0" sz="2750" spc="114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opinions</a:t>
            </a:r>
            <a:r>
              <a:rPr dirty="0" sz="2750" spc="18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about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the</a:t>
            </a:r>
            <a:r>
              <a:rPr dirty="0" sz="2750" spc="1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quality</a:t>
            </a:r>
            <a:r>
              <a:rPr dirty="0" sz="2750" spc="33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of</a:t>
            </a:r>
            <a:r>
              <a:rPr dirty="0" sz="2750" spc="-30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instruction</a:t>
            </a:r>
            <a:endParaRPr sz="2750">
              <a:latin typeface="Arial MT"/>
              <a:cs typeface="Arial MT"/>
            </a:endParaRPr>
          </a:p>
          <a:p>
            <a:pPr marL="355600" marR="546735" indent="-343535">
              <a:lnSpc>
                <a:spcPct val="102400"/>
              </a:lnSpc>
              <a:spcBef>
                <a:spcPts val="675"/>
              </a:spcBef>
              <a:buChar char="•"/>
              <a:tabLst>
                <a:tab pos="355600" algn="l"/>
              </a:tabLst>
            </a:pPr>
            <a:r>
              <a:rPr dirty="0" sz="2750">
                <a:latin typeface="Arial MT"/>
                <a:cs typeface="Arial MT"/>
              </a:rPr>
              <a:t>Demographic</a:t>
            </a:r>
            <a:r>
              <a:rPr dirty="0" sz="2750" spc="22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questions</a:t>
            </a:r>
            <a:r>
              <a:rPr dirty="0" sz="2750" spc="16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are</a:t>
            </a:r>
            <a:r>
              <a:rPr dirty="0" sz="2750" spc="1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asked</a:t>
            </a:r>
            <a:r>
              <a:rPr dirty="0" sz="2750" spc="15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to</a:t>
            </a:r>
            <a:r>
              <a:rPr dirty="0" sz="2750" spc="7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help</a:t>
            </a:r>
            <a:r>
              <a:rPr dirty="0" sz="2750" spc="145">
                <a:latin typeface="Arial MT"/>
                <a:cs typeface="Arial MT"/>
              </a:rPr>
              <a:t> </a:t>
            </a:r>
            <a:r>
              <a:rPr dirty="0" sz="2750" spc="-25">
                <a:latin typeface="Arial MT"/>
                <a:cs typeface="Arial MT"/>
              </a:rPr>
              <a:t>the </a:t>
            </a:r>
            <a:r>
              <a:rPr dirty="0" sz="2750">
                <a:latin typeface="Arial MT"/>
                <a:cs typeface="Arial MT"/>
              </a:rPr>
              <a:t>University</a:t>
            </a:r>
            <a:r>
              <a:rPr dirty="0" sz="2750" spc="31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understand</a:t>
            </a:r>
            <a:r>
              <a:rPr dirty="0" sz="2750" spc="22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the</a:t>
            </a:r>
            <a:r>
              <a:rPr dirty="0" sz="2750" spc="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impact</a:t>
            </a:r>
            <a:r>
              <a:rPr dirty="0" sz="2750" spc="18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of</a:t>
            </a:r>
            <a:r>
              <a:rPr dirty="0" sz="2750" spc="-4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different </a:t>
            </a:r>
            <a:r>
              <a:rPr dirty="0" sz="2750">
                <a:latin typeface="Arial MT"/>
                <a:cs typeface="Arial MT"/>
              </a:rPr>
              <a:t>factors</a:t>
            </a:r>
            <a:r>
              <a:rPr dirty="0" sz="2750" spc="8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on</a:t>
            </a:r>
            <a:r>
              <a:rPr dirty="0" sz="2750" spc="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the</a:t>
            </a:r>
            <a:r>
              <a:rPr dirty="0" sz="2750" spc="8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ratings</a:t>
            </a:r>
            <a:r>
              <a:rPr dirty="0" sz="2750" spc="19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-</a:t>
            </a:r>
            <a:r>
              <a:rPr dirty="0" sz="2750" spc="3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instructors</a:t>
            </a:r>
            <a:r>
              <a:rPr dirty="0" sz="2750" spc="24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will</a:t>
            </a:r>
            <a:r>
              <a:rPr dirty="0" sz="2750" spc="18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not</a:t>
            </a:r>
            <a:r>
              <a:rPr dirty="0" sz="2750" spc="35">
                <a:latin typeface="Arial MT"/>
                <a:cs typeface="Arial MT"/>
              </a:rPr>
              <a:t> </a:t>
            </a:r>
            <a:r>
              <a:rPr dirty="0" sz="2750" spc="-25">
                <a:latin typeface="Arial MT"/>
                <a:cs typeface="Arial MT"/>
              </a:rPr>
              <a:t>be </a:t>
            </a:r>
            <a:r>
              <a:rPr dirty="0" sz="2750">
                <a:latin typeface="Arial MT"/>
                <a:cs typeface="Arial MT"/>
              </a:rPr>
              <a:t>able</a:t>
            </a:r>
            <a:r>
              <a:rPr dirty="0" sz="2750" spc="10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to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see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this</a:t>
            </a:r>
            <a:r>
              <a:rPr dirty="0" sz="2750" spc="12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information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18894" y="672465"/>
            <a:ext cx="6510655" cy="1242695"/>
          </a:xfrm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813435" marR="5080" indent="-801370">
              <a:lnSpc>
                <a:spcPct val="101400"/>
              </a:lnSpc>
              <a:spcBef>
                <a:spcPts val="60"/>
              </a:spcBef>
            </a:pPr>
            <a:r>
              <a:rPr dirty="0" sz="3950" b="1">
                <a:latin typeface="Arial"/>
                <a:cs typeface="Arial"/>
              </a:rPr>
              <a:t>Please</a:t>
            </a:r>
            <a:r>
              <a:rPr dirty="0" sz="3950" spc="125" b="1">
                <a:latin typeface="Arial"/>
                <a:cs typeface="Arial"/>
              </a:rPr>
              <a:t> </a:t>
            </a:r>
            <a:r>
              <a:rPr dirty="0" sz="3950" b="1">
                <a:latin typeface="Arial"/>
                <a:cs typeface="Arial"/>
              </a:rPr>
              <a:t>take</a:t>
            </a:r>
            <a:r>
              <a:rPr dirty="0" sz="3950" spc="-10" b="1">
                <a:latin typeface="Arial"/>
                <a:cs typeface="Arial"/>
              </a:rPr>
              <a:t> </a:t>
            </a:r>
            <a:r>
              <a:rPr dirty="0" sz="3950" b="1">
                <a:latin typeface="Arial"/>
                <a:cs typeface="Arial"/>
              </a:rPr>
              <a:t>~10</a:t>
            </a:r>
            <a:r>
              <a:rPr dirty="0" sz="3950" spc="65" b="1">
                <a:latin typeface="Arial"/>
                <a:cs typeface="Arial"/>
              </a:rPr>
              <a:t> </a:t>
            </a:r>
            <a:r>
              <a:rPr dirty="0" sz="3950" b="1">
                <a:latin typeface="Arial"/>
                <a:cs typeface="Arial"/>
              </a:rPr>
              <a:t>minutes</a:t>
            </a:r>
            <a:r>
              <a:rPr dirty="0" sz="3950" spc="60" b="1">
                <a:latin typeface="Arial"/>
                <a:cs typeface="Arial"/>
              </a:rPr>
              <a:t> </a:t>
            </a:r>
            <a:r>
              <a:rPr dirty="0" sz="3950" spc="-35" b="1">
                <a:latin typeface="Arial"/>
                <a:cs typeface="Arial"/>
              </a:rPr>
              <a:t>to </a:t>
            </a:r>
            <a:r>
              <a:rPr dirty="0" sz="3950" b="1">
                <a:latin typeface="Arial"/>
                <a:cs typeface="Arial"/>
              </a:rPr>
              <a:t>complete</a:t>
            </a:r>
            <a:r>
              <a:rPr dirty="0" sz="3950" spc="140" b="1">
                <a:latin typeface="Arial"/>
                <a:cs typeface="Arial"/>
              </a:rPr>
              <a:t> </a:t>
            </a:r>
            <a:r>
              <a:rPr dirty="0" sz="3950" b="1">
                <a:latin typeface="Arial"/>
                <a:cs typeface="Arial"/>
              </a:rPr>
              <a:t>the </a:t>
            </a:r>
            <a:r>
              <a:rPr dirty="0" sz="3950" spc="-10" b="1">
                <a:latin typeface="Arial"/>
                <a:cs typeface="Arial"/>
              </a:rPr>
              <a:t>survey</a:t>
            </a:r>
            <a:endParaRPr sz="395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21932" y="2384361"/>
            <a:ext cx="8658860" cy="314452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 marR="5080">
              <a:lnSpc>
                <a:spcPct val="101299"/>
              </a:lnSpc>
              <a:spcBef>
                <a:spcPts val="70"/>
              </a:spcBef>
            </a:pPr>
            <a:r>
              <a:rPr dirty="0" sz="2100" b="1">
                <a:latin typeface="Arial"/>
                <a:cs typeface="Arial"/>
              </a:rPr>
              <a:t>Go</a:t>
            </a:r>
            <a:r>
              <a:rPr dirty="0" sz="2100" spc="-10" b="1">
                <a:latin typeface="Arial"/>
                <a:cs typeface="Arial"/>
              </a:rPr>
              <a:t> </a:t>
            </a:r>
            <a:r>
              <a:rPr dirty="0" sz="2100" b="1">
                <a:latin typeface="Arial"/>
                <a:cs typeface="Arial"/>
              </a:rPr>
              <a:t>to:</a:t>
            </a:r>
            <a:r>
              <a:rPr dirty="0" sz="2100" spc="5" b="1">
                <a:latin typeface="Arial"/>
                <a:cs typeface="Arial"/>
              </a:rPr>
              <a:t> </a:t>
            </a:r>
            <a:r>
              <a:rPr dirty="0" u="sng" sz="2100" b="1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2"/>
              </a:rPr>
              <a:t>ask.Uwindsor.ca</a:t>
            </a:r>
            <a:r>
              <a:rPr dirty="0" sz="2100" spc="-105" b="1">
                <a:latin typeface="Arial"/>
                <a:cs typeface="Arial"/>
              </a:rPr>
              <a:t> </a:t>
            </a:r>
            <a:r>
              <a:rPr dirty="0" sz="2100">
                <a:latin typeface="Wingdings"/>
                <a:cs typeface="Wingdings"/>
              </a:rPr>
              <a:t></a:t>
            </a:r>
            <a:r>
              <a:rPr dirty="0" sz="2100" spc="35">
                <a:latin typeface="Times New Roman"/>
                <a:cs typeface="Times New Roman"/>
              </a:rPr>
              <a:t> </a:t>
            </a:r>
            <a:r>
              <a:rPr dirty="0" sz="2100" b="1">
                <a:latin typeface="Arial"/>
                <a:cs typeface="Arial"/>
              </a:rPr>
              <a:t>“How</a:t>
            </a:r>
            <a:r>
              <a:rPr dirty="0" sz="2100" spc="30" b="1">
                <a:latin typeface="Arial"/>
                <a:cs typeface="Arial"/>
              </a:rPr>
              <a:t> </a:t>
            </a:r>
            <a:r>
              <a:rPr dirty="0" sz="2100" b="1">
                <a:latin typeface="Arial"/>
                <a:cs typeface="Arial"/>
              </a:rPr>
              <a:t>do</a:t>
            </a:r>
            <a:r>
              <a:rPr dirty="0" sz="2100" spc="75" b="1">
                <a:latin typeface="Arial"/>
                <a:cs typeface="Arial"/>
              </a:rPr>
              <a:t> </a:t>
            </a:r>
            <a:r>
              <a:rPr dirty="0" sz="2100" b="1">
                <a:latin typeface="Arial"/>
                <a:cs typeface="Arial"/>
              </a:rPr>
              <a:t>I</a:t>
            </a:r>
            <a:r>
              <a:rPr dirty="0" sz="2100" spc="-55" b="1">
                <a:latin typeface="Arial"/>
                <a:cs typeface="Arial"/>
              </a:rPr>
              <a:t> </a:t>
            </a:r>
            <a:r>
              <a:rPr dirty="0" sz="2100" b="1">
                <a:latin typeface="Arial"/>
                <a:cs typeface="Arial"/>
              </a:rPr>
              <a:t>access</a:t>
            </a:r>
            <a:r>
              <a:rPr dirty="0" sz="2100" spc="-105" b="1">
                <a:latin typeface="Arial"/>
                <a:cs typeface="Arial"/>
              </a:rPr>
              <a:t> </a:t>
            </a:r>
            <a:r>
              <a:rPr dirty="0" sz="2100" b="1">
                <a:latin typeface="Arial"/>
                <a:cs typeface="Arial"/>
              </a:rPr>
              <a:t>and complete</a:t>
            </a:r>
            <a:r>
              <a:rPr dirty="0" sz="2100" spc="-180" b="1">
                <a:latin typeface="Arial"/>
                <a:cs typeface="Arial"/>
              </a:rPr>
              <a:t> </a:t>
            </a:r>
            <a:r>
              <a:rPr dirty="0" sz="2100" b="1">
                <a:latin typeface="Arial"/>
                <a:cs typeface="Arial"/>
              </a:rPr>
              <a:t>an </a:t>
            </a:r>
            <a:r>
              <a:rPr dirty="0" sz="2100" spc="-10" b="1">
                <a:latin typeface="Arial"/>
                <a:cs typeface="Arial"/>
              </a:rPr>
              <a:t>online SPT?”</a:t>
            </a:r>
            <a:endParaRPr sz="2100">
              <a:latin typeface="Arial"/>
              <a:cs typeface="Arial"/>
            </a:endParaRPr>
          </a:p>
          <a:p>
            <a:pPr marL="756285" marR="794385" indent="-286385">
              <a:lnSpc>
                <a:spcPts val="2700"/>
              </a:lnSpc>
              <a:spcBef>
                <a:spcPts val="2150"/>
              </a:spcBef>
              <a:buFont typeface="Arial MT"/>
              <a:buChar char="•"/>
              <a:tabLst>
                <a:tab pos="756285" algn="l"/>
              </a:tabLst>
            </a:pPr>
            <a:r>
              <a:rPr dirty="0" sz="2300" i="1">
                <a:latin typeface="Arial"/>
                <a:cs typeface="Arial"/>
              </a:rPr>
              <a:t>The</a:t>
            </a:r>
            <a:r>
              <a:rPr dirty="0" sz="2300" spc="-30" i="1">
                <a:latin typeface="Arial"/>
                <a:cs typeface="Arial"/>
              </a:rPr>
              <a:t> </a:t>
            </a:r>
            <a:r>
              <a:rPr dirty="0" sz="2300" i="1">
                <a:latin typeface="Arial"/>
                <a:cs typeface="Arial"/>
              </a:rPr>
              <a:t>system</a:t>
            </a:r>
            <a:r>
              <a:rPr dirty="0" sz="2300" spc="-150" i="1">
                <a:latin typeface="Arial"/>
                <a:cs typeface="Arial"/>
              </a:rPr>
              <a:t> </a:t>
            </a:r>
            <a:r>
              <a:rPr dirty="0" sz="2300" i="1">
                <a:latin typeface="Arial"/>
                <a:cs typeface="Arial"/>
              </a:rPr>
              <a:t>may</a:t>
            </a:r>
            <a:r>
              <a:rPr dirty="0" sz="2300" spc="30" i="1">
                <a:latin typeface="Arial"/>
                <a:cs typeface="Arial"/>
              </a:rPr>
              <a:t> </a:t>
            </a:r>
            <a:r>
              <a:rPr dirty="0" sz="2300" i="1">
                <a:latin typeface="Arial"/>
                <a:cs typeface="Arial"/>
              </a:rPr>
              <a:t>have</a:t>
            </a:r>
            <a:r>
              <a:rPr dirty="0" sz="2300" spc="-25" i="1">
                <a:latin typeface="Arial"/>
                <a:cs typeface="Arial"/>
              </a:rPr>
              <a:t> </a:t>
            </a:r>
            <a:r>
              <a:rPr dirty="0" sz="2300" i="1">
                <a:latin typeface="Arial"/>
                <a:cs typeface="Arial"/>
              </a:rPr>
              <a:t>slight</a:t>
            </a:r>
            <a:r>
              <a:rPr dirty="0" sz="2300" spc="-60" i="1">
                <a:latin typeface="Arial"/>
                <a:cs typeface="Arial"/>
              </a:rPr>
              <a:t> </a:t>
            </a:r>
            <a:r>
              <a:rPr dirty="0" sz="2300" i="1">
                <a:latin typeface="Arial"/>
                <a:cs typeface="Arial"/>
              </a:rPr>
              <a:t>delays</a:t>
            </a:r>
            <a:r>
              <a:rPr dirty="0" sz="2300" spc="-50" i="1">
                <a:latin typeface="Arial"/>
                <a:cs typeface="Arial"/>
              </a:rPr>
              <a:t> </a:t>
            </a:r>
            <a:r>
              <a:rPr dirty="0" sz="2300" i="1">
                <a:latin typeface="Arial"/>
                <a:cs typeface="Arial"/>
              </a:rPr>
              <a:t>loading</a:t>
            </a:r>
            <a:r>
              <a:rPr dirty="0" sz="2300" spc="50" i="1">
                <a:latin typeface="Arial"/>
                <a:cs typeface="Arial"/>
              </a:rPr>
              <a:t> </a:t>
            </a:r>
            <a:r>
              <a:rPr dirty="0" sz="2300" i="1">
                <a:latin typeface="Arial"/>
                <a:cs typeface="Arial"/>
              </a:rPr>
              <a:t>as</a:t>
            </a:r>
            <a:r>
              <a:rPr dirty="0" sz="2300" spc="30" i="1">
                <a:latin typeface="Arial"/>
                <a:cs typeface="Arial"/>
              </a:rPr>
              <a:t> </a:t>
            </a:r>
            <a:r>
              <a:rPr dirty="0" sz="2300" i="1">
                <a:latin typeface="Arial"/>
                <a:cs typeface="Arial"/>
              </a:rPr>
              <a:t>we</a:t>
            </a:r>
            <a:r>
              <a:rPr dirty="0" sz="2300" spc="-100" i="1">
                <a:latin typeface="Arial"/>
                <a:cs typeface="Arial"/>
              </a:rPr>
              <a:t> </a:t>
            </a:r>
            <a:r>
              <a:rPr dirty="0" sz="2300" spc="-20" i="1">
                <a:latin typeface="Arial"/>
                <a:cs typeface="Arial"/>
              </a:rPr>
              <a:t>work </a:t>
            </a:r>
            <a:r>
              <a:rPr dirty="0" sz="2300" i="1">
                <a:latin typeface="Arial"/>
                <a:cs typeface="Arial"/>
              </a:rPr>
              <a:t>through</a:t>
            </a:r>
            <a:r>
              <a:rPr dirty="0" sz="2300" spc="-20" i="1">
                <a:latin typeface="Arial"/>
                <a:cs typeface="Arial"/>
              </a:rPr>
              <a:t> </a:t>
            </a:r>
            <a:r>
              <a:rPr dirty="0" sz="2300" i="1">
                <a:latin typeface="Arial"/>
                <a:cs typeface="Arial"/>
              </a:rPr>
              <a:t>the</a:t>
            </a:r>
            <a:r>
              <a:rPr dirty="0" sz="2300" spc="-95" i="1">
                <a:latin typeface="Arial"/>
                <a:cs typeface="Arial"/>
              </a:rPr>
              <a:t> </a:t>
            </a:r>
            <a:r>
              <a:rPr dirty="0" sz="2300" i="1">
                <a:latin typeface="Arial"/>
                <a:cs typeface="Arial"/>
              </a:rPr>
              <a:t>initial</a:t>
            </a:r>
            <a:r>
              <a:rPr dirty="0" sz="2300" spc="-135" i="1">
                <a:latin typeface="Arial"/>
                <a:cs typeface="Arial"/>
              </a:rPr>
              <a:t> </a:t>
            </a:r>
            <a:r>
              <a:rPr dirty="0" sz="2300" i="1">
                <a:latin typeface="Arial"/>
                <a:cs typeface="Arial"/>
              </a:rPr>
              <a:t>implementation</a:t>
            </a:r>
            <a:r>
              <a:rPr dirty="0" sz="2300" spc="-20" i="1">
                <a:latin typeface="Arial"/>
                <a:cs typeface="Arial"/>
              </a:rPr>
              <a:t> </a:t>
            </a:r>
            <a:r>
              <a:rPr dirty="0" sz="2300" spc="-10" i="1">
                <a:latin typeface="Arial"/>
                <a:cs typeface="Arial"/>
              </a:rPr>
              <a:t>phase</a:t>
            </a:r>
            <a:endParaRPr sz="2300">
              <a:latin typeface="Arial"/>
              <a:cs typeface="Arial"/>
            </a:endParaRPr>
          </a:p>
          <a:p>
            <a:pPr marL="755650" indent="-285750">
              <a:lnSpc>
                <a:spcPct val="100000"/>
              </a:lnSpc>
              <a:spcBef>
                <a:spcPts val="545"/>
              </a:spcBef>
              <a:buChar char="•"/>
              <a:tabLst>
                <a:tab pos="755650" algn="l"/>
              </a:tabLst>
            </a:pPr>
            <a:r>
              <a:rPr dirty="0" sz="2300">
                <a:latin typeface="Arial MT"/>
                <a:cs typeface="Arial MT"/>
              </a:rPr>
              <a:t>Questions? Reach out</a:t>
            </a:r>
            <a:r>
              <a:rPr dirty="0" sz="2300" spc="-35">
                <a:latin typeface="Arial MT"/>
                <a:cs typeface="Arial MT"/>
              </a:rPr>
              <a:t> </a:t>
            </a:r>
            <a:r>
              <a:rPr dirty="0" sz="2300">
                <a:latin typeface="Arial MT"/>
                <a:cs typeface="Arial MT"/>
              </a:rPr>
              <a:t>to</a:t>
            </a:r>
            <a:r>
              <a:rPr dirty="0" sz="2300" spc="-130">
                <a:latin typeface="Arial MT"/>
                <a:cs typeface="Arial MT"/>
              </a:rPr>
              <a:t> </a:t>
            </a:r>
            <a:r>
              <a:rPr dirty="0" sz="2300" spc="-10">
                <a:latin typeface="Arial MT"/>
                <a:cs typeface="Arial MT"/>
                <a:hlinkClick r:id="rId3"/>
              </a:rPr>
              <a:t>spt@uwindsor.ca</a:t>
            </a:r>
            <a:endParaRPr sz="23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380"/>
              </a:spcBef>
            </a:pPr>
            <a:endParaRPr sz="2300">
              <a:latin typeface="Arial MT"/>
              <a:cs typeface="Arial MT"/>
            </a:endParaRPr>
          </a:p>
          <a:p>
            <a:pPr algn="ctr" marR="222885">
              <a:lnSpc>
                <a:spcPct val="100000"/>
              </a:lnSpc>
            </a:pPr>
            <a:r>
              <a:rPr dirty="0" sz="3000" b="1">
                <a:latin typeface="Arial"/>
                <a:cs typeface="Arial"/>
              </a:rPr>
              <a:t>Thank</a:t>
            </a:r>
            <a:r>
              <a:rPr dirty="0" sz="3000" spc="-65" b="1">
                <a:latin typeface="Arial"/>
                <a:cs typeface="Arial"/>
              </a:rPr>
              <a:t> </a:t>
            </a:r>
            <a:r>
              <a:rPr dirty="0" sz="3000" spc="-20" b="1">
                <a:latin typeface="Arial"/>
                <a:cs typeface="Arial"/>
              </a:rPr>
              <a:t>you!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77008" y="198691"/>
            <a:ext cx="5201920" cy="1013460"/>
          </a:xfrm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261745" marR="5080" indent="-1249045">
              <a:lnSpc>
                <a:spcPct val="101699"/>
              </a:lnSpc>
              <a:spcBef>
                <a:spcPts val="60"/>
              </a:spcBef>
            </a:pPr>
            <a:r>
              <a:rPr dirty="0" sz="3200"/>
              <a:t>Log</a:t>
            </a:r>
            <a:r>
              <a:rPr dirty="0" sz="3200" spc="15"/>
              <a:t> </a:t>
            </a:r>
            <a:r>
              <a:rPr dirty="0" sz="3200"/>
              <a:t>into</a:t>
            </a:r>
            <a:r>
              <a:rPr dirty="0" sz="3200" spc="-30"/>
              <a:t> </a:t>
            </a:r>
            <a:r>
              <a:rPr dirty="0" sz="3200"/>
              <a:t>UWinsite</a:t>
            </a:r>
            <a:r>
              <a:rPr dirty="0" sz="3200" spc="-120"/>
              <a:t> </a:t>
            </a:r>
            <a:r>
              <a:rPr dirty="0" sz="3200"/>
              <a:t>and</a:t>
            </a:r>
            <a:r>
              <a:rPr dirty="0" sz="3200" spc="25"/>
              <a:t> </a:t>
            </a:r>
            <a:r>
              <a:rPr dirty="0" sz="3200" spc="-10"/>
              <a:t>select </a:t>
            </a:r>
            <a:r>
              <a:rPr dirty="0" sz="3200"/>
              <a:t>My </a:t>
            </a:r>
            <a:r>
              <a:rPr dirty="0" sz="3200" spc="-10"/>
              <a:t>Academics</a:t>
            </a:r>
            <a:endParaRPr sz="32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3850" y="1114425"/>
            <a:ext cx="8382000" cy="44862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78660" y="87249"/>
            <a:ext cx="5202555" cy="76454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400"/>
              <a:t>Select</a:t>
            </a:r>
            <a:r>
              <a:rPr dirty="0" sz="2400" spc="-20"/>
              <a:t> </a:t>
            </a:r>
            <a:r>
              <a:rPr dirty="0" sz="2400"/>
              <a:t>Student</a:t>
            </a:r>
            <a:r>
              <a:rPr dirty="0" sz="2400" spc="-80"/>
              <a:t> </a:t>
            </a:r>
            <a:r>
              <a:rPr dirty="0" sz="2400"/>
              <a:t>Perception</a:t>
            </a:r>
            <a:r>
              <a:rPr dirty="0" sz="2400" spc="45"/>
              <a:t> </a:t>
            </a:r>
            <a:r>
              <a:rPr dirty="0" sz="2400"/>
              <a:t>of</a:t>
            </a:r>
            <a:r>
              <a:rPr dirty="0" sz="2400" spc="-140"/>
              <a:t> </a:t>
            </a:r>
            <a:r>
              <a:rPr dirty="0" sz="2400" spc="-10"/>
              <a:t>Teaching</a:t>
            </a:r>
            <a:endParaRPr sz="2400"/>
          </a:p>
          <a:p>
            <a:pPr marL="593725">
              <a:lnSpc>
                <a:spcPct val="100000"/>
              </a:lnSpc>
              <a:spcBef>
                <a:spcPts val="50"/>
              </a:spcBef>
            </a:pPr>
            <a:r>
              <a:rPr dirty="0" sz="2400"/>
              <a:t>from</a:t>
            </a:r>
            <a:r>
              <a:rPr dirty="0" sz="2400" spc="-100"/>
              <a:t> </a:t>
            </a:r>
            <a:r>
              <a:rPr dirty="0" sz="2400"/>
              <a:t>the</a:t>
            </a:r>
            <a:r>
              <a:rPr dirty="0" sz="2400" spc="-110"/>
              <a:t> </a:t>
            </a:r>
            <a:r>
              <a:rPr dirty="0" sz="2400"/>
              <a:t>menu</a:t>
            </a:r>
            <a:r>
              <a:rPr dirty="0" sz="2400" spc="-45"/>
              <a:t> </a:t>
            </a:r>
            <a:r>
              <a:rPr dirty="0" sz="2400"/>
              <a:t>and</a:t>
            </a:r>
            <a:r>
              <a:rPr dirty="0" sz="2400" spc="-35"/>
              <a:t> </a:t>
            </a:r>
            <a:r>
              <a:rPr dirty="0" sz="2400"/>
              <a:t>press</a:t>
            </a:r>
            <a:r>
              <a:rPr dirty="0" sz="2400" spc="15"/>
              <a:t> </a:t>
            </a:r>
            <a:r>
              <a:rPr dirty="0" sz="2400" spc="-10"/>
              <a:t>Start</a:t>
            </a:r>
            <a:endParaRPr sz="2400"/>
          </a:p>
        </p:txBody>
      </p:sp>
      <p:grpSp>
        <p:nvGrpSpPr>
          <p:cNvPr id="3" name="object 3" descr=""/>
          <p:cNvGrpSpPr/>
          <p:nvPr/>
        </p:nvGrpSpPr>
        <p:grpSpPr>
          <a:xfrm>
            <a:off x="476250" y="828675"/>
            <a:ext cx="8667750" cy="5457825"/>
            <a:chOff x="476250" y="828675"/>
            <a:chExt cx="8667750" cy="5457825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" y="828675"/>
              <a:ext cx="6362700" cy="44958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962775" y="828675"/>
              <a:ext cx="2181225" cy="4114800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76250" y="5314950"/>
              <a:ext cx="6629400" cy="97155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2024-01-23T14:21:26Z</dcterms:created>
  <dcterms:modified xsi:type="dcterms:W3CDTF">2024-01-23T14:21:26Z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2023-12-10T00:00:00Z</vt:filetime>
  </property>
  <property fmtid="{D5CDD505-2E9C-101B-9397-08002B2CF9AE}" pid="3" name="LastSaved">
    <vt:filetime>2024-01-23T00:00:00Z</vt:filetime>
  </property>
</Properties>
</file>