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2" r:id="rId6"/>
    <p:sldId id="260"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0" d="100"/>
          <a:sy n="60" d="100"/>
        </p:scale>
        <p:origin x="80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5/31/2022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CA" dirty="0"/>
              <a:t>Qualtrics Security</a:t>
            </a:r>
          </a:p>
        </p:txBody>
      </p:sp>
      <p:sp>
        <p:nvSpPr>
          <p:cNvPr id="3" name="Subtitle 2"/>
          <p:cNvSpPr>
            <a:spLocks noGrp="1"/>
          </p:cNvSpPr>
          <p:nvPr>
            <p:ph type="subTitle" idx="1"/>
          </p:nvPr>
        </p:nvSpPr>
        <p:spPr/>
        <p:txBody>
          <a:bodyPr/>
          <a:lstStyle/>
          <a:p>
            <a:r>
              <a:rPr lang="en-CA" dirty="0"/>
              <a:t>Author:  Mathew Chandler </a:t>
            </a:r>
          </a:p>
        </p:txBody>
      </p:sp>
    </p:spTree>
    <p:extLst>
      <p:ext uri="{BB962C8B-B14F-4D97-AF65-F5344CB8AC3E}">
        <p14:creationId xmlns:p14="http://schemas.microsoft.com/office/powerpoint/2010/main" val="2808694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Data Residence</a:t>
            </a:r>
          </a:p>
        </p:txBody>
      </p:sp>
      <p:sp>
        <p:nvSpPr>
          <p:cNvPr id="3" name="Content Placeholder 2"/>
          <p:cNvSpPr>
            <a:spLocks noGrp="1"/>
          </p:cNvSpPr>
          <p:nvPr>
            <p:ph idx="1"/>
          </p:nvPr>
        </p:nvSpPr>
        <p:spPr/>
        <p:txBody>
          <a:bodyPr/>
          <a:lstStyle/>
          <a:p>
            <a:r>
              <a:rPr lang="en-CA" dirty="0"/>
              <a:t>Qualtrics owns data servers within Canada.  </a:t>
            </a:r>
          </a:p>
          <a:p>
            <a:r>
              <a:rPr lang="en-CA" dirty="0"/>
              <a:t>Surveys created under the University of Windsor account will reside on a server within Canada.</a:t>
            </a:r>
          </a:p>
          <a:p>
            <a:r>
              <a:rPr lang="en-CA" dirty="0"/>
              <a:t>Surveys and the accompanying data is backup to a secondary server within Canada.</a:t>
            </a:r>
          </a:p>
          <a:p>
            <a:r>
              <a:rPr lang="en-CA" dirty="0"/>
              <a:t>In case of catastrophic server failure, data is backup to a server within Ireland.</a:t>
            </a:r>
          </a:p>
          <a:p>
            <a:endParaRPr lang="en-CA" dirty="0"/>
          </a:p>
        </p:txBody>
      </p:sp>
    </p:spTree>
    <p:extLst>
      <p:ext uri="{BB962C8B-B14F-4D97-AF65-F5344CB8AC3E}">
        <p14:creationId xmlns:p14="http://schemas.microsoft.com/office/powerpoint/2010/main" val="3887970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Data Access</a:t>
            </a:r>
          </a:p>
        </p:txBody>
      </p:sp>
      <p:sp>
        <p:nvSpPr>
          <p:cNvPr id="3" name="Content Placeholder 2"/>
          <p:cNvSpPr>
            <a:spLocks noGrp="1"/>
          </p:cNvSpPr>
          <p:nvPr>
            <p:ph idx="1"/>
          </p:nvPr>
        </p:nvSpPr>
        <p:spPr/>
        <p:txBody>
          <a:bodyPr>
            <a:normAutofit lnSpcReduction="10000"/>
          </a:bodyPr>
          <a:lstStyle/>
          <a:p>
            <a:r>
              <a:rPr lang="en-CA" dirty="0"/>
              <a:t>The IT administrator within the University of Windsor does not have access to individual user surveys or data.  </a:t>
            </a:r>
          </a:p>
          <a:p>
            <a:r>
              <a:rPr lang="en-CA" dirty="0"/>
              <a:t>Administrators employed by Qualtrics sign agreements to the effect that they will not access individual surveys or data without express consent from the account owner.  </a:t>
            </a:r>
            <a:r>
              <a:rPr lang="en-CA" dirty="0" err="1"/>
              <a:t>Uwin</a:t>
            </a:r>
            <a:r>
              <a:rPr lang="en-CA" dirty="0"/>
              <a:t> Administrator cannot give this consent, only the owner of the account that created the survey.</a:t>
            </a:r>
          </a:p>
          <a:p>
            <a:r>
              <a:rPr lang="en-CA" dirty="0"/>
              <a:t>Groups can be created for collaboration purposes, but surveys and their data can only be shared with the group by the permission of the owner of the survey.  The amount of access those in a group have with regards to a shared survey and its data can be customized.</a:t>
            </a:r>
          </a:p>
          <a:p>
            <a:r>
              <a:rPr lang="en-CA" dirty="0"/>
              <a:t>Members of a group with which a survey has been shared cannot give permission to a Qualtrics employee to access a survey or its data.  Only the server owner can do this.</a:t>
            </a:r>
          </a:p>
        </p:txBody>
      </p:sp>
    </p:spTree>
    <p:extLst>
      <p:ext uri="{BB962C8B-B14F-4D97-AF65-F5344CB8AC3E}">
        <p14:creationId xmlns:p14="http://schemas.microsoft.com/office/powerpoint/2010/main" val="723364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Anonymizing of Data</a:t>
            </a:r>
          </a:p>
        </p:txBody>
      </p:sp>
      <p:sp>
        <p:nvSpPr>
          <p:cNvPr id="3" name="Content Placeholder 2"/>
          <p:cNvSpPr>
            <a:spLocks noGrp="1"/>
          </p:cNvSpPr>
          <p:nvPr>
            <p:ph sz="half" idx="1"/>
          </p:nvPr>
        </p:nvSpPr>
        <p:spPr/>
        <p:txBody>
          <a:bodyPr>
            <a:normAutofit lnSpcReduction="10000"/>
          </a:bodyPr>
          <a:lstStyle/>
          <a:p>
            <a:r>
              <a:rPr lang="en-CA" dirty="0"/>
              <a:t>Qualtrics has survey options that make the data collected anonymous, so data such as IP Address or location of the respondent is not collected.</a:t>
            </a:r>
          </a:p>
          <a:p>
            <a:r>
              <a:rPr lang="en-CA" dirty="0"/>
              <a:t>This does not prevent a survey to ask question needed as part of the study, just that no additional data will be collected automatically (such as IP address or location data).</a:t>
            </a:r>
          </a:p>
          <a:p>
            <a:r>
              <a:rPr lang="en-CA" dirty="0"/>
              <a:t>This option is found under Survey Options in Qualtrics.</a:t>
            </a:r>
          </a:p>
        </p:txBody>
      </p:sp>
      <p:pic>
        <p:nvPicPr>
          <p:cNvPr id="5" name="Content Placeholder 4"/>
          <p:cNvPicPr>
            <a:picLocks noGrp="1" noChangeAspect="1"/>
          </p:cNvPicPr>
          <p:nvPr>
            <p:ph sz="half" idx="2"/>
          </p:nvPr>
        </p:nvPicPr>
        <p:blipFill>
          <a:blip r:embed="rId2"/>
          <a:stretch>
            <a:fillRect/>
          </a:stretch>
        </p:blipFill>
        <p:spPr>
          <a:xfrm>
            <a:off x="5089525" y="1219200"/>
            <a:ext cx="6015080" cy="5263978"/>
          </a:xfrm>
          <a:prstGeom prst="rect">
            <a:avLst/>
          </a:prstGeom>
        </p:spPr>
      </p:pic>
    </p:spTree>
    <p:extLst>
      <p:ext uri="{BB962C8B-B14F-4D97-AF65-F5344CB8AC3E}">
        <p14:creationId xmlns:p14="http://schemas.microsoft.com/office/powerpoint/2010/main" val="2930627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Respondent Restrictions</a:t>
            </a:r>
          </a:p>
        </p:txBody>
      </p:sp>
      <p:sp>
        <p:nvSpPr>
          <p:cNvPr id="4" name="Content Placeholder 3"/>
          <p:cNvSpPr>
            <a:spLocks noGrp="1"/>
          </p:cNvSpPr>
          <p:nvPr>
            <p:ph sz="half" idx="1"/>
          </p:nvPr>
        </p:nvSpPr>
        <p:spPr>
          <a:xfrm>
            <a:off x="677334" y="1285103"/>
            <a:ext cx="4184035" cy="4756258"/>
          </a:xfrm>
        </p:spPr>
        <p:txBody>
          <a:bodyPr/>
          <a:lstStyle/>
          <a:p>
            <a:r>
              <a:rPr lang="en-CA" dirty="0"/>
              <a:t>Surveys can be created such that there are restrictions on the respondents.</a:t>
            </a:r>
          </a:p>
          <a:p>
            <a:r>
              <a:rPr lang="en-CA" dirty="0"/>
              <a:t>Can limit the number of respondents take a survey.</a:t>
            </a:r>
          </a:p>
          <a:p>
            <a:r>
              <a:rPr lang="en-CA" dirty="0"/>
              <a:t>An opening and closing date can be set for a survey.</a:t>
            </a:r>
          </a:p>
          <a:p>
            <a:r>
              <a:rPr lang="en-CA" dirty="0"/>
              <a:t>Can set a password that must be entered to take a survey.</a:t>
            </a:r>
          </a:p>
          <a:p>
            <a:r>
              <a:rPr lang="en-CA" dirty="0"/>
              <a:t>Can prevent respondents from taking a survey multiple times.</a:t>
            </a:r>
          </a:p>
        </p:txBody>
      </p:sp>
      <p:pic>
        <p:nvPicPr>
          <p:cNvPr id="6" name="Content Placeholder 5"/>
          <p:cNvPicPr>
            <a:picLocks noGrp="1" noChangeAspect="1"/>
          </p:cNvPicPr>
          <p:nvPr>
            <p:ph sz="half" idx="2"/>
          </p:nvPr>
        </p:nvPicPr>
        <p:blipFill>
          <a:blip r:embed="rId2"/>
          <a:stretch>
            <a:fillRect/>
          </a:stretch>
        </p:blipFill>
        <p:spPr>
          <a:xfrm>
            <a:off x="5089525" y="1285103"/>
            <a:ext cx="5619664" cy="5428735"/>
          </a:xfrm>
          <a:prstGeom prst="rect">
            <a:avLst/>
          </a:prstGeom>
        </p:spPr>
      </p:pic>
    </p:spTree>
    <p:extLst>
      <p:ext uri="{BB962C8B-B14F-4D97-AF65-F5344CB8AC3E}">
        <p14:creationId xmlns:p14="http://schemas.microsoft.com/office/powerpoint/2010/main" val="2373612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Withdrawal from Study		</a:t>
            </a:r>
          </a:p>
        </p:txBody>
      </p:sp>
      <p:sp>
        <p:nvSpPr>
          <p:cNvPr id="3" name="Content Placeholder 2"/>
          <p:cNvSpPr>
            <a:spLocks noGrp="1"/>
          </p:cNvSpPr>
          <p:nvPr>
            <p:ph idx="1"/>
          </p:nvPr>
        </p:nvSpPr>
        <p:spPr/>
        <p:txBody>
          <a:bodyPr/>
          <a:lstStyle/>
          <a:p>
            <a:r>
              <a:rPr lang="en-CA" dirty="0"/>
              <a:t>If a person starts a survey, then decides to withdraw, it is simply a matter of including a question (or questions) that indicates the respondents desire to withdraw.  </a:t>
            </a:r>
          </a:p>
          <a:p>
            <a:r>
              <a:rPr lang="en-CA" dirty="0"/>
              <a:t>Response data can be filtered so that those who desire to withdraw are identified and their data can be deleted. </a:t>
            </a:r>
          </a:p>
          <a:p>
            <a:endParaRPr lang="en-CA" dirty="0"/>
          </a:p>
        </p:txBody>
      </p:sp>
    </p:spTree>
    <p:extLst>
      <p:ext uri="{BB962C8B-B14F-4D97-AF65-F5344CB8AC3E}">
        <p14:creationId xmlns:p14="http://schemas.microsoft.com/office/powerpoint/2010/main" val="2547315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Data Management</a:t>
            </a:r>
          </a:p>
        </p:txBody>
      </p:sp>
      <p:sp>
        <p:nvSpPr>
          <p:cNvPr id="3" name="Content Placeholder 2"/>
          <p:cNvSpPr>
            <a:spLocks noGrp="1"/>
          </p:cNvSpPr>
          <p:nvPr>
            <p:ph idx="1"/>
          </p:nvPr>
        </p:nvSpPr>
        <p:spPr/>
        <p:txBody>
          <a:bodyPr/>
          <a:lstStyle/>
          <a:p>
            <a:r>
              <a:rPr lang="en-CA" dirty="0"/>
              <a:t>As stated before, only the owner of the survey has access to the data (unless the owner has shared the survey and granted access to analyze data to the anyone in the group).  </a:t>
            </a:r>
          </a:p>
          <a:p>
            <a:r>
              <a:rPr lang="en-CA" dirty="0"/>
              <a:t>Each account is password protected.</a:t>
            </a:r>
          </a:p>
          <a:p>
            <a:r>
              <a:rPr lang="en-CA" dirty="0"/>
              <a:t>If data is exported from the account, owners should follow their data management plan, </a:t>
            </a:r>
            <a:r>
              <a:rPr lang="en-CA"/>
              <a:t>as agreed upon </a:t>
            </a:r>
            <a:r>
              <a:rPr lang="en-CA" dirty="0"/>
              <a:t>with the Research Ethics Board when seeking study approval.</a:t>
            </a:r>
          </a:p>
          <a:p>
            <a:r>
              <a:rPr lang="en-CA" dirty="0"/>
              <a:t>In general, data that is anonymous (no identifying information and nothing that can be traced back to individual respondents) can be stored on the cloud.</a:t>
            </a:r>
          </a:p>
          <a:p>
            <a:r>
              <a:rPr lang="en-CA" dirty="0"/>
              <a:t>Any other data should be stored in a secure local location.</a:t>
            </a:r>
          </a:p>
        </p:txBody>
      </p:sp>
    </p:spTree>
    <p:extLst>
      <p:ext uri="{BB962C8B-B14F-4D97-AF65-F5344CB8AC3E}">
        <p14:creationId xmlns:p14="http://schemas.microsoft.com/office/powerpoint/2010/main" val="142727531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38</TotalTime>
  <Words>518</Words>
  <Application>Microsoft Office PowerPoint</Application>
  <PresentationFormat>Widescreen</PresentationFormat>
  <Paragraphs>31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Trebuchet MS</vt:lpstr>
      <vt:lpstr>Wingdings 3</vt:lpstr>
      <vt:lpstr>Facet</vt:lpstr>
      <vt:lpstr>Qualtrics Security</vt:lpstr>
      <vt:lpstr>Data Residence</vt:lpstr>
      <vt:lpstr>Data Access</vt:lpstr>
      <vt:lpstr>Anonymizing of Data</vt:lpstr>
      <vt:lpstr>Respondent Restrictions</vt:lpstr>
      <vt:lpstr>Withdrawal from Study  </vt:lpstr>
      <vt:lpstr>Data Management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Qualtrix Security</dc:title>
  <dc:creator>Mathew Chandler</dc:creator>
  <cp:lastModifiedBy>Mary Jane Nohra</cp:lastModifiedBy>
  <cp:revision>7</cp:revision>
  <dcterms:created xsi:type="dcterms:W3CDTF">2017-05-31T16:01:10Z</dcterms:created>
  <dcterms:modified xsi:type="dcterms:W3CDTF">2022-05-31T16:01:26Z</dcterms:modified>
</cp:coreProperties>
</file>