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310" r:id="rId5"/>
    <p:sldId id="350" r:id="rId6"/>
    <p:sldId id="320" r:id="rId7"/>
    <p:sldId id="347" r:id="rId8"/>
    <p:sldId id="348" r:id="rId9"/>
    <p:sldId id="333" r:id="rId10"/>
    <p:sldId id="352" r:id="rId11"/>
    <p:sldId id="281" r:id="rId12"/>
    <p:sldId id="334" r:id="rId13"/>
    <p:sldId id="335" r:id="rId14"/>
    <p:sldId id="338" r:id="rId15"/>
    <p:sldId id="336" r:id="rId16"/>
    <p:sldId id="339" r:id="rId17"/>
    <p:sldId id="341" r:id="rId18"/>
    <p:sldId id="346" r:id="rId19"/>
    <p:sldId id="349" r:id="rId20"/>
    <p:sldId id="344" r:id="rId21"/>
    <p:sldId id="34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AD149B-7EDB-2037-F65B-BC14554B3E81}" name="Kaitlin Roberts" initials="KR" userId="S::kaitlinr@uwindsor.ca::92b8bcc6-d4b7-4eb4-baac-839ce3967c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itlin Roberts" initials="KR" lastIdx="6" clrIdx="0">
    <p:extLst>
      <p:ext uri="{19B8F6BF-5375-455C-9EA6-DF929625EA0E}">
        <p15:presenceInfo xmlns:p15="http://schemas.microsoft.com/office/powerpoint/2012/main" userId="S::kaitlinr@uwindsor.ca::92b8bcc6-d4b7-4eb4-baac-839ce3967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596"/>
    <a:srgbClr val="FFC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C0329-EE8F-43EB-80B9-6BE0C441A615}" v="36" dt="2024-09-26T14:25:12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87659" autoAdjust="0"/>
  </p:normalViewPr>
  <p:slideViewPr>
    <p:cSldViewPr>
      <p:cViewPr varScale="1">
        <p:scale>
          <a:sx n="97" d="100"/>
          <a:sy n="97" d="100"/>
        </p:scale>
        <p:origin x="22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windsor.ca/graduate-studies/apply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windsor.ca/graduate-studies/apply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FB832-CBD2-4584-938D-CFDF083C6F8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28A9A62-F535-4F0E-A516-75AE10BB442C}">
      <dgm:prSet phldrT="[Text]"/>
      <dgm:spPr>
        <a:solidFill>
          <a:srgbClr val="005596"/>
        </a:solidFill>
      </dgm:spPr>
      <dgm:t>
        <a:bodyPr/>
        <a:lstStyle/>
        <a:p>
          <a:r>
            <a:rPr lang="en-CA" b="1" dirty="0">
              <a:latin typeface="Amasis MT Pro" panose="02040504050005020304" pitchFamily="18" charset="0"/>
            </a:rPr>
            <a:t>Apply Online</a:t>
          </a:r>
        </a:p>
      </dgm:t>
    </dgm:pt>
    <dgm:pt modelId="{6BCD0C5D-B838-4988-AECC-2BADA6ED59B1}" type="parTrans" cxnId="{3E41268A-5683-4B93-A83C-8F5E73B7F471}">
      <dgm:prSet/>
      <dgm:spPr/>
      <dgm:t>
        <a:bodyPr/>
        <a:lstStyle/>
        <a:p>
          <a:endParaRPr lang="en-CA"/>
        </a:p>
      </dgm:t>
    </dgm:pt>
    <dgm:pt modelId="{10703731-38D9-4277-898A-3655C71C15C0}" type="sibTrans" cxnId="{3E41268A-5683-4B93-A83C-8F5E73B7F471}">
      <dgm:prSet/>
      <dgm:spPr/>
      <dgm:t>
        <a:bodyPr/>
        <a:lstStyle/>
        <a:p>
          <a:endParaRPr lang="en-CA"/>
        </a:p>
      </dgm:t>
    </dgm:pt>
    <dgm:pt modelId="{839B1295-70BD-4DE0-BC39-1DDD339734FC}">
      <dgm:prSet phldrT="[Text]" custT="1"/>
      <dgm:spPr/>
      <dgm:t>
        <a:bodyPr/>
        <a:lstStyle/>
        <a:p>
          <a:endParaRPr lang="en-CA" sz="1600" dirty="0">
            <a:latin typeface="Amasis MT Pro" panose="02040504050005020304" pitchFamily="18" charset="0"/>
          </a:endParaRPr>
        </a:p>
      </dgm:t>
    </dgm:pt>
    <dgm:pt modelId="{35FC4277-8296-4B7A-B091-9C07905BC348}" type="parTrans" cxnId="{C8C60B85-266B-4DC0-90B9-039B5FFEB7E8}">
      <dgm:prSet/>
      <dgm:spPr/>
      <dgm:t>
        <a:bodyPr/>
        <a:lstStyle/>
        <a:p>
          <a:endParaRPr lang="en-CA"/>
        </a:p>
      </dgm:t>
    </dgm:pt>
    <dgm:pt modelId="{D6CF28C5-91F5-4D76-8FCC-0C102D2AB1F8}" type="sibTrans" cxnId="{C8C60B85-266B-4DC0-90B9-039B5FFEB7E8}">
      <dgm:prSet/>
      <dgm:spPr/>
      <dgm:t>
        <a:bodyPr/>
        <a:lstStyle/>
        <a:p>
          <a:endParaRPr lang="en-CA"/>
        </a:p>
      </dgm:t>
    </dgm:pt>
    <dgm:pt modelId="{E2B1952F-452C-444A-AE1E-2C2E38077762}">
      <dgm:prSet phldrT="[Text]"/>
      <dgm:spPr>
        <a:solidFill>
          <a:srgbClr val="58585B"/>
        </a:solidFill>
      </dgm:spPr>
      <dgm:t>
        <a:bodyPr/>
        <a:lstStyle/>
        <a:p>
          <a:r>
            <a:rPr lang="en-CA" b="1" dirty="0">
              <a:latin typeface="Amasis MT Pro" panose="02040504050005020304" pitchFamily="18" charset="0"/>
            </a:rPr>
            <a:t>Build Your Application</a:t>
          </a:r>
        </a:p>
      </dgm:t>
    </dgm:pt>
    <dgm:pt modelId="{D602B2E0-7B88-46D4-8FDE-FCBC5D4AFCD1}" type="parTrans" cxnId="{7537B283-752D-479F-A5E0-5772BC0DBBD8}">
      <dgm:prSet/>
      <dgm:spPr/>
      <dgm:t>
        <a:bodyPr/>
        <a:lstStyle/>
        <a:p>
          <a:endParaRPr lang="en-CA"/>
        </a:p>
      </dgm:t>
    </dgm:pt>
    <dgm:pt modelId="{C28AD022-F10B-4F45-B497-678DF5331365}" type="sibTrans" cxnId="{7537B283-752D-479F-A5E0-5772BC0DBBD8}">
      <dgm:prSet/>
      <dgm:spPr/>
      <dgm:t>
        <a:bodyPr/>
        <a:lstStyle/>
        <a:p>
          <a:endParaRPr lang="en-CA"/>
        </a:p>
      </dgm:t>
    </dgm:pt>
    <dgm:pt modelId="{55CAA2E5-CDB8-4888-BE97-8BD395579819}">
      <dgm:prSet phldrT="[Text]" custT="1"/>
      <dgm:spPr/>
      <dgm:t>
        <a:bodyPr/>
        <a:lstStyle/>
        <a:p>
          <a:r>
            <a:rPr lang="en-CA" sz="1600" dirty="0">
              <a:latin typeface="Amasis MT Pro" panose="02040504050005020304" pitchFamily="18" charset="0"/>
            </a:rPr>
            <a:t>Non-refundable application fee is $125 CAD</a:t>
          </a:r>
        </a:p>
      </dgm:t>
    </dgm:pt>
    <dgm:pt modelId="{68C7828B-4E32-4EF2-AD34-C7E45ABD8B32}" type="parTrans" cxnId="{41ED8E38-01F9-4FC1-B7D0-5259EDA71E1B}">
      <dgm:prSet/>
      <dgm:spPr/>
      <dgm:t>
        <a:bodyPr/>
        <a:lstStyle/>
        <a:p>
          <a:endParaRPr lang="en-CA"/>
        </a:p>
      </dgm:t>
    </dgm:pt>
    <dgm:pt modelId="{99002096-E8D5-4F05-8DE0-3C7D2EC63DC2}" type="sibTrans" cxnId="{41ED8E38-01F9-4FC1-B7D0-5259EDA71E1B}">
      <dgm:prSet/>
      <dgm:spPr/>
      <dgm:t>
        <a:bodyPr/>
        <a:lstStyle/>
        <a:p>
          <a:endParaRPr lang="en-CA"/>
        </a:p>
      </dgm:t>
    </dgm:pt>
    <dgm:pt modelId="{1DC539D9-516C-4DA0-82A8-DDC1AA402EC0}">
      <dgm:prSet phldrT="[Text]" custT="1"/>
      <dgm:spPr/>
      <dgm:t>
        <a:bodyPr/>
        <a:lstStyle/>
        <a:p>
          <a:pPr rtl="0"/>
          <a:r>
            <a:rPr lang="en-CA" sz="1600" dirty="0">
              <a:latin typeface="Amasis MT Pro"/>
              <a:hlinkClick xmlns:r="http://schemas.openxmlformats.org/officeDocument/2006/relationships" r:id="rId1"/>
            </a:rPr>
            <a:t>www.uwindsor.ca/graduate-studies/apply</a:t>
          </a:r>
          <a:r>
            <a:rPr lang="en-CA" sz="1600" dirty="0">
              <a:latin typeface="Amasis MT Pro"/>
            </a:rPr>
            <a:t> </a:t>
          </a:r>
        </a:p>
      </dgm:t>
    </dgm:pt>
    <dgm:pt modelId="{82763FE1-2A64-4B8E-8354-BCDA090F8667}" type="parTrans" cxnId="{D332BDDD-9A94-40C1-8C54-C71693DBC18D}">
      <dgm:prSet/>
      <dgm:spPr/>
      <dgm:t>
        <a:bodyPr/>
        <a:lstStyle/>
        <a:p>
          <a:endParaRPr lang="en-CA"/>
        </a:p>
      </dgm:t>
    </dgm:pt>
    <dgm:pt modelId="{408EFBE7-94F5-4411-B2F8-93523189BC0F}" type="sibTrans" cxnId="{D332BDDD-9A94-40C1-8C54-C71693DBC18D}">
      <dgm:prSet/>
      <dgm:spPr/>
      <dgm:t>
        <a:bodyPr/>
        <a:lstStyle/>
        <a:p>
          <a:endParaRPr lang="en-CA"/>
        </a:p>
      </dgm:t>
    </dgm:pt>
    <dgm:pt modelId="{9F28AE6B-AF43-40CD-AC95-D0B85B1A8C54}">
      <dgm:prSet phldrT="[Text]" custT="1"/>
      <dgm:spPr/>
      <dgm:t>
        <a:bodyPr/>
        <a:lstStyle/>
        <a:p>
          <a:r>
            <a:rPr lang="en-CA" sz="1600" dirty="0">
              <a:latin typeface="Amasis MT Pro"/>
            </a:rPr>
            <a:t>Confirmation email from Faculty of Graduate Studies</a:t>
          </a:r>
        </a:p>
      </dgm:t>
    </dgm:pt>
    <dgm:pt modelId="{D72B18E0-BFF1-4DF2-88CB-9C4296E74472}" type="parTrans" cxnId="{EE2557A8-ADC9-4E7C-8C0E-D8D1071A330A}">
      <dgm:prSet/>
      <dgm:spPr/>
      <dgm:t>
        <a:bodyPr/>
        <a:lstStyle/>
        <a:p>
          <a:endParaRPr lang="en-CA"/>
        </a:p>
      </dgm:t>
    </dgm:pt>
    <dgm:pt modelId="{8E3583C5-A7CB-4AEE-A089-626A14DBEF45}" type="sibTrans" cxnId="{EE2557A8-ADC9-4E7C-8C0E-D8D1071A330A}">
      <dgm:prSet/>
      <dgm:spPr/>
      <dgm:t>
        <a:bodyPr/>
        <a:lstStyle/>
        <a:p>
          <a:endParaRPr lang="en-CA"/>
        </a:p>
      </dgm:t>
    </dgm:pt>
    <dgm:pt modelId="{E654DFBD-32E9-444E-A1A8-0F417AB5E3BE}">
      <dgm:prSet phldr="0"/>
      <dgm:spPr/>
      <dgm:t>
        <a:bodyPr/>
        <a:lstStyle/>
        <a:p>
          <a:pPr rtl="0"/>
          <a:r>
            <a:rPr lang="en-CA" b="1" dirty="0">
              <a:latin typeface="Amasis MT Pro"/>
            </a:rPr>
            <a:t>UWinsite Student</a:t>
          </a:r>
        </a:p>
      </dgm:t>
    </dgm:pt>
    <dgm:pt modelId="{638273DD-AEE3-4131-A7FD-5940CD429618}" type="parTrans" cxnId="{A132C636-4007-4892-ACA0-8D290C04A773}">
      <dgm:prSet/>
      <dgm:spPr/>
      <dgm:t>
        <a:bodyPr/>
        <a:lstStyle/>
        <a:p>
          <a:endParaRPr lang="en-CA"/>
        </a:p>
      </dgm:t>
    </dgm:pt>
    <dgm:pt modelId="{6BB3C1E5-BBD8-4DE7-86DB-CFECE69650B6}" type="sibTrans" cxnId="{A132C636-4007-4892-ACA0-8D290C04A773}">
      <dgm:prSet/>
      <dgm:spPr/>
      <dgm:t>
        <a:bodyPr/>
        <a:lstStyle/>
        <a:p>
          <a:endParaRPr lang="en-CA"/>
        </a:p>
      </dgm:t>
    </dgm:pt>
    <dgm:pt modelId="{C33A86BB-0AD2-4995-A04A-7C26F8D5F7F6}">
      <dgm:prSet phldr="0"/>
      <dgm:spPr/>
      <dgm:t>
        <a:bodyPr/>
        <a:lstStyle/>
        <a:p>
          <a:pPr rtl="0"/>
          <a:endParaRPr lang="en-CA" b="0" dirty="0">
            <a:latin typeface="Amasis MT Pro"/>
          </a:endParaRPr>
        </a:p>
      </dgm:t>
    </dgm:pt>
    <dgm:pt modelId="{33B43100-D05B-4A5A-BDD2-9386A0C84E47}" type="parTrans" cxnId="{C373BCB8-33F0-4E13-9F4D-F1306E87BD26}">
      <dgm:prSet/>
      <dgm:spPr/>
      <dgm:t>
        <a:bodyPr/>
        <a:lstStyle/>
        <a:p>
          <a:endParaRPr lang="en-CA"/>
        </a:p>
      </dgm:t>
    </dgm:pt>
    <dgm:pt modelId="{1CCBEFBA-4FEB-450C-9735-F3E325C720C3}" type="sibTrans" cxnId="{C373BCB8-33F0-4E13-9F4D-F1306E87BD26}">
      <dgm:prSet/>
      <dgm:spPr/>
      <dgm:t>
        <a:bodyPr/>
        <a:lstStyle/>
        <a:p>
          <a:endParaRPr lang="en-CA"/>
        </a:p>
      </dgm:t>
    </dgm:pt>
    <dgm:pt modelId="{E96178D0-65EA-4BB3-87FE-A6B485C13DCA}" type="pres">
      <dgm:prSet presAssocID="{5AFFB832-CBD2-4584-938D-CFDF083C6F87}" presName="rootnode" presStyleCnt="0">
        <dgm:presLayoutVars>
          <dgm:chMax/>
          <dgm:chPref/>
          <dgm:dir/>
          <dgm:animLvl val="lvl"/>
        </dgm:presLayoutVars>
      </dgm:prSet>
      <dgm:spPr/>
    </dgm:pt>
    <dgm:pt modelId="{42284C34-6C54-466A-9B19-69C39556D61D}" type="pres">
      <dgm:prSet presAssocID="{428A9A62-F535-4F0E-A516-75AE10BB442C}" presName="composite" presStyleCnt="0"/>
      <dgm:spPr/>
    </dgm:pt>
    <dgm:pt modelId="{F22F7058-521C-444E-B8F3-5CB66FC7ECED}" type="pres">
      <dgm:prSet presAssocID="{428A9A62-F535-4F0E-A516-75AE10BB442C}" presName="bentUpArrow1" presStyleLbl="alignImgPlace1" presStyleIdx="0" presStyleCnt="2" custLinFactNeighborX="44485" custLinFactNeighborY="904"/>
      <dgm:spPr/>
    </dgm:pt>
    <dgm:pt modelId="{41EA4B17-C582-4FE1-9F9C-13C17061F575}" type="pres">
      <dgm:prSet presAssocID="{428A9A62-F535-4F0E-A516-75AE10BB442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E3491F6-44DA-492E-8955-042967BB449F}" type="pres">
      <dgm:prSet presAssocID="{428A9A62-F535-4F0E-A516-75AE10BB442C}" presName="ChildText" presStyleLbl="revTx" presStyleIdx="0" presStyleCnt="2" custScaleX="419580" custScaleY="111153" custLinFactX="73802" custLinFactNeighborX="100000" custLinFactNeighborY="78">
        <dgm:presLayoutVars>
          <dgm:chMax val="0"/>
          <dgm:chPref val="0"/>
          <dgm:bulletEnabled val="1"/>
        </dgm:presLayoutVars>
      </dgm:prSet>
      <dgm:spPr/>
    </dgm:pt>
    <dgm:pt modelId="{A06F5873-A625-4124-B72D-08E76353F3B3}" type="pres">
      <dgm:prSet presAssocID="{10703731-38D9-4277-898A-3655C71C15C0}" presName="sibTrans" presStyleCnt="0"/>
      <dgm:spPr/>
    </dgm:pt>
    <dgm:pt modelId="{FEF93D05-75FB-4C8C-B238-A1299D318BF1}" type="pres">
      <dgm:prSet presAssocID="{E654DFBD-32E9-444E-A1A8-0F417AB5E3BE}" presName="composite" presStyleCnt="0"/>
      <dgm:spPr/>
    </dgm:pt>
    <dgm:pt modelId="{1C07C863-4DE1-4F64-AAD3-929FCD9D587A}" type="pres">
      <dgm:prSet presAssocID="{E654DFBD-32E9-444E-A1A8-0F417AB5E3BE}" presName="bentUpArrow1" presStyleLbl="alignImgPlace1" presStyleIdx="1" presStyleCnt="2"/>
      <dgm:spPr/>
    </dgm:pt>
    <dgm:pt modelId="{8CF4AB65-54B5-4D03-93DE-73C452DAD388}" type="pres">
      <dgm:prSet presAssocID="{E654DFBD-32E9-444E-A1A8-0F417AB5E3BE}" presName="ParentText" presStyleLbl="node1" presStyleIdx="1" presStyleCnt="3" custScaleX="130365">
        <dgm:presLayoutVars>
          <dgm:chMax val="1"/>
          <dgm:chPref val="1"/>
          <dgm:bulletEnabled val="1"/>
        </dgm:presLayoutVars>
      </dgm:prSet>
      <dgm:spPr/>
    </dgm:pt>
    <dgm:pt modelId="{2049AEFD-C2F0-457E-B25A-8E8F58B24BE8}" type="pres">
      <dgm:prSet presAssocID="{E654DFBD-32E9-444E-A1A8-0F417AB5E3BE}" presName="ChildText" presStyleLbl="revTx" presStyleIdx="1" presStyleCnt="2" custScaleX="225132" custLinFactX="18271" custLinFactNeighborX="100000" custLinFactNeighborY="-658">
        <dgm:presLayoutVars>
          <dgm:chMax val="0"/>
          <dgm:chPref val="0"/>
          <dgm:bulletEnabled val="1"/>
        </dgm:presLayoutVars>
      </dgm:prSet>
      <dgm:spPr/>
    </dgm:pt>
    <dgm:pt modelId="{CCE010BC-DC13-40FB-BF4B-DEE2D2CFA13D}" type="pres">
      <dgm:prSet presAssocID="{6BB3C1E5-BBD8-4DE7-86DB-CFECE69650B6}" presName="sibTrans" presStyleCnt="0"/>
      <dgm:spPr/>
    </dgm:pt>
    <dgm:pt modelId="{A36D751D-0607-4410-BD16-7E83539DC507}" type="pres">
      <dgm:prSet presAssocID="{E2B1952F-452C-444A-AE1E-2C2E38077762}" presName="composite" presStyleCnt="0"/>
      <dgm:spPr/>
    </dgm:pt>
    <dgm:pt modelId="{481D125D-8CA9-43AD-92FF-40FEA8C4C51E}" type="pres">
      <dgm:prSet presAssocID="{E2B1952F-452C-444A-AE1E-2C2E38077762}" presName="ParentText" presStyleLbl="node1" presStyleIdx="2" presStyleCnt="3" custScaleX="139041" custLinFactNeighborX="-57724" custLinFactNeighborY="-7897">
        <dgm:presLayoutVars>
          <dgm:chMax val="1"/>
          <dgm:chPref val="1"/>
          <dgm:bulletEnabled val="1"/>
        </dgm:presLayoutVars>
      </dgm:prSet>
      <dgm:spPr/>
    </dgm:pt>
  </dgm:ptLst>
  <dgm:cxnLst>
    <dgm:cxn modelId="{C178AA2C-7253-4FA5-984D-6FCBD9257939}" type="presOf" srcId="{E654DFBD-32E9-444E-A1A8-0F417AB5E3BE}" destId="{8CF4AB65-54B5-4D03-93DE-73C452DAD388}" srcOrd="0" destOrd="0" presId="urn:microsoft.com/office/officeart/2005/8/layout/StepDownProcess"/>
    <dgm:cxn modelId="{BFFE2833-76C9-41CE-8DA8-4DE20009D056}" type="presOf" srcId="{9F28AE6B-AF43-40CD-AC95-D0B85B1A8C54}" destId="{2049AEFD-C2F0-457E-B25A-8E8F58B24BE8}" srcOrd="0" destOrd="0" presId="urn:microsoft.com/office/officeart/2005/8/layout/StepDownProcess"/>
    <dgm:cxn modelId="{36291634-DB3C-430C-B8A6-AFE061CE2E41}" type="presOf" srcId="{5AFFB832-CBD2-4584-938D-CFDF083C6F87}" destId="{E96178D0-65EA-4BB3-87FE-A6B485C13DCA}" srcOrd="0" destOrd="0" presId="urn:microsoft.com/office/officeart/2005/8/layout/StepDownProcess"/>
    <dgm:cxn modelId="{A132C636-4007-4892-ACA0-8D290C04A773}" srcId="{5AFFB832-CBD2-4584-938D-CFDF083C6F87}" destId="{E654DFBD-32E9-444E-A1A8-0F417AB5E3BE}" srcOrd="1" destOrd="0" parTransId="{638273DD-AEE3-4131-A7FD-5940CD429618}" sibTransId="{6BB3C1E5-BBD8-4DE7-86DB-CFECE69650B6}"/>
    <dgm:cxn modelId="{41ED8E38-01F9-4FC1-B7D0-5259EDA71E1B}" srcId="{428A9A62-F535-4F0E-A516-75AE10BB442C}" destId="{55CAA2E5-CDB8-4888-BE97-8BD395579819}" srcOrd="2" destOrd="0" parTransId="{68C7828B-4E32-4EF2-AD34-C7E45ABD8B32}" sibTransId="{99002096-E8D5-4F05-8DE0-3C7D2EC63DC2}"/>
    <dgm:cxn modelId="{B208C562-8F5F-463F-BB83-61E9EECDD7C9}" type="presOf" srcId="{839B1295-70BD-4DE0-BC39-1DDD339734FC}" destId="{3E3491F6-44DA-492E-8955-042967BB449F}" srcOrd="0" destOrd="0" presId="urn:microsoft.com/office/officeart/2005/8/layout/StepDownProcess"/>
    <dgm:cxn modelId="{832C354F-59DB-4952-8A62-988D46EA1302}" type="presOf" srcId="{E2B1952F-452C-444A-AE1E-2C2E38077762}" destId="{481D125D-8CA9-43AD-92FF-40FEA8C4C51E}" srcOrd="0" destOrd="0" presId="urn:microsoft.com/office/officeart/2005/8/layout/StepDownProcess"/>
    <dgm:cxn modelId="{7537B283-752D-479F-A5E0-5772BC0DBBD8}" srcId="{5AFFB832-CBD2-4584-938D-CFDF083C6F87}" destId="{E2B1952F-452C-444A-AE1E-2C2E38077762}" srcOrd="2" destOrd="0" parTransId="{D602B2E0-7B88-46D4-8FDE-FCBC5D4AFCD1}" sibTransId="{C28AD022-F10B-4F45-B497-678DF5331365}"/>
    <dgm:cxn modelId="{C8C60B85-266B-4DC0-90B9-039B5FFEB7E8}" srcId="{428A9A62-F535-4F0E-A516-75AE10BB442C}" destId="{839B1295-70BD-4DE0-BC39-1DDD339734FC}" srcOrd="0" destOrd="0" parTransId="{35FC4277-8296-4B7A-B091-9C07905BC348}" sibTransId="{D6CF28C5-91F5-4D76-8FCC-0C102D2AB1F8}"/>
    <dgm:cxn modelId="{3E41268A-5683-4B93-A83C-8F5E73B7F471}" srcId="{5AFFB832-CBD2-4584-938D-CFDF083C6F87}" destId="{428A9A62-F535-4F0E-A516-75AE10BB442C}" srcOrd="0" destOrd="0" parTransId="{6BCD0C5D-B838-4988-AECC-2BADA6ED59B1}" sibTransId="{10703731-38D9-4277-898A-3655C71C15C0}"/>
    <dgm:cxn modelId="{EE2557A8-ADC9-4E7C-8C0E-D8D1071A330A}" srcId="{E654DFBD-32E9-444E-A1A8-0F417AB5E3BE}" destId="{9F28AE6B-AF43-40CD-AC95-D0B85B1A8C54}" srcOrd="0" destOrd="0" parTransId="{D72B18E0-BFF1-4DF2-88CB-9C4296E74472}" sibTransId="{8E3583C5-A7CB-4AEE-A089-626A14DBEF45}"/>
    <dgm:cxn modelId="{F1C705B3-D59A-4FB5-A90B-C99C03D12137}" type="presOf" srcId="{55CAA2E5-CDB8-4888-BE97-8BD395579819}" destId="{3E3491F6-44DA-492E-8955-042967BB449F}" srcOrd="0" destOrd="2" presId="urn:microsoft.com/office/officeart/2005/8/layout/StepDownProcess"/>
    <dgm:cxn modelId="{C373BCB8-33F0-4E13-9F4D-F1306E87BD26}" srcId="{428A9A62-F535-4F0E-A516-75AE10BB442C}" destId="{C33A86BB-0AD2-4995-A04A-7C26F8D5F7F6}" srcOrd="3" destOrd="0" parTransId="{33B43100-D05B-4A5A-BDD2-9386A0C84E47}" sibTransId="{1CCBEFBA-4FEB-450C-9735-F3E325C720C3}"/>
    <dgm:cxn modelId="{0DE8F6C7-BACB-4E92-912F-5F08C990C1FC}" type="presOf" srcId="{C33A86BB-0AD2-4995-A04A-7C26F8D5F7F6}" destId="{3E3491F6-44DA-492E-8955-042967BB449F}" srcOrd="0" destOrd="3" presId="urn:microsoft.com/office/officeart/2005/8/layout/StepDownProcess"/>
    <dgm:cxn modelId="{7A3219DD-939B-4658-9D11-8EDD5427A8BD}" type="presOf" srcId="{1DC539D9-516C-4DA0-82A8-DDC1AA402EC0}" destId="{3E3491F6-44DA-492E-8955-042967BB449F}" srcOrd="0" destOrd="1" presId="urn:microsoft.com/office/officeart/2005/8/layout/StepDownProcess"/>
    <dgm:cxn modelId="{D332BDDD-9A94-40C1-8C54-C71693DBC18D}" srcId="{428A9A62-F535-4F0E-A516-75AE10BB442C}" destId="{1DC539D9-516C-4DA0-82A8-DDC1AA402EC0}" srcOrd="1" destOrd="0" parTransId="{82763FE1-2A64-4B8E-8354-BCDA090F8667}" sibTransId="{408EFBE7-94F5-4411-B2F8-93523189BC0F}"/>
    <dgm:cxn modelId="{FEC137E3-2BCB-4055-8434-787136BAB604}" type="presOf" srcId="{428A9A62-F535-4F0E-A516-75AE10BB442C}" destId="{41EA4B17-C582-4FE1-9F9C-13C17061F575}" srcOrd="0" destOrd="0" presId="urn:microsoft.com/office/officeart/2005/8/layout/StepDownProcess"/>
    <dgm:cxn modelId="{6141C2C0-8173-44DE-B2C6-D03C9D99668A}" type="presParOf" srcId="{E96178D0-65EA-4BB3-87FE-A6B485C13DCA}" destId="{42284C34-6C54-466A-9B19-69C39556D61D}" srcOrd="0" destOrd="0" presId="urn:microsoft.com/office/officeart/2005/8/layout/StepDownProcess"/>
    <dgm:cxn modelId="{BF5FA23D-64CE-4D07-A642-71360BA4E415}" type="presParOf" srcId="{42284C34-6C54-466A-9B19-69C39556D61D}" destId="{F22F7058-521C-444E-B8F3-5CB66FC7ECED}" srcOrd="0" destOrd="0" presId="urn:microsoft.com/office/officeart/2005/8/layout/StepDownProcess"/>
    <dgm:cxn modelId="{FEFAB98C-C6F9-4D66-920D-28B8217CC4FA}" type="presParOf" srcId="{42284C34-6C54-466A-9B19-69C39556D61D}" destId="{41EA4B17-C582-4FE1-9F9C-13C17061F575}" srcOrd="1" destOrd="0" presId="urn:microsoft.com/office/officeart/2005/8/layout/StepDownProcess"/>
    <dgm:cxn modelId="{C9EC2AD4-8B85-4FA0-88F3-3391DD967370}" type="presParOf" srcId="{42284C34-6C54-466A-9B19-69C39556D61D}" destId="{3E3491F6-44DA-492E-8955-042967BB449F}" srcOrd="2" destOrd="0" presId="urn:microsoft.com/office/officeart/2005/8/layout/StepDownProcess"/>
    <dgm:cxn modelId="{1D9660B2-B6F5-43A8-8459-192D78969BAE}" type="presParOf" srcId="{E96178D0-65EA-4BB3-87FE-A6B485C13DCA}" destId="{A06F5873-A625-4124-B72D-08E76353F3B3}" srcOrd="1" destOrd="0" presId="urn:microsoft.com/office/officeart/2005/8/layout/StepDownProcess"/>
    <dgm:cxn modelId="{B91071A0-2201-4D21-84F8-678A5138850E}" type="presParOf" srcId="{E96178D0-65EA-4BB3-87FE-A6B485C13DCA}" destId="{FEF93D05-75FB-4C8C-B238-A1299D318BF1}" srcOrd="2" destOrd="0" presId="urn:microsoft.com/office/officeart/2005/8/layout/StepDownProcess"/>
    <dgm:cxn modelId="{530FE44F-CFD5-402F-A117-B997C178792D}" type="presParOf" srcId="{FEF93D05-75FB-4C8C-B238-A1299D318BF1}" destId="{1C07C863-4DE1-4F64-AAD3-929FCD9D587A}" srcOrd="0" destOrd="0" presId="urn:microsoft.com/office/officeart/2005/8/layout/StepDownProcess"/>
    <dgm:cxn modelId="{9C5F830B-BAEF-4933-B6F3-0895237163AF}" type="presParOf" srcId="{FEF93D05-75FB-4C8C-B238-A1299D318BF1}" destId="{8CF4AB65-54B5-4D03-93DE-73C452DAD388}" srcOrd="1" destOrd="0" presId="urn:microsoft.com/office/officeart/2005/8/layout/StepDownProcess"/>
    <dgm:cxn modelId="{CB3BB22A-6039-4FDA-B942-1794CE9AD517}" type="presParOf" srcId="{FEF93D05-75FB-4C8C-B238-A1299D318BF1}" destId="{2049AEFD-C2F0-457E-B25A-8E8F58B24BE8}" srcOrd="2" destOrd="0" presId="urn:microsoft.com/office/officeart/2005/8/layout/StepDownProcess"/>
    <dgm:cxn modelId="{1BAF7A5A-5A82-48E2-B67A-B83BEA08A1C3}" type="presParOf" srcId="{E96178D0-65EA-4BB3-87FE-A6B485C13DCA}" destId="{CCE010BC-DC13-40FB-BF4B-DEE2D2CFA13D}" srcOrd="3" destOrd="0" presId="urn:microsoft.com/office/officeart/2005/8/layout/StepDownProcess"/>
    <dgm:cxn modelId="{0F312EB0-9977-4B4B-8A9D-B0A6D35F6E83}" type="presParOf" srcId="{E96178D0-65EA-4BB3-87FE-A6B485C13DCA}" destId="{A36D751D-0607-4410-BD16-7E83539DC507}" srcOrd="4" destOrd="0" presId="urn:microsoft.com/office/officeart/2005/8/layout/StepDownProcess"/>
    <dgm:cxn modelId="{A3C030B2-D164-4582-A800-50B497B195BF}" type="presParOf" srcId="{A36D751D-0607-4410-BD16-7E83539DC507}" destId="{481D125D-8CA9-43AD-92FF-40FEA8C4C51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F7058-521C-444E-B8F3-5CB66FC7ECED}">
      <dsp:nvSpPr>
        <dsp:cNvPr id="0" name=""/>
        <dsp:cNvSpPr/>
      </dsp:nvSpPr>
      <dsp:spPr>
        <a:xfrm rot="5400000">
          <a:off x="1365007" y="1209220"/>
          <a:ext cx="1060968" cy="1207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A4B17-C582-4FE1-9F9C-13C17061F575}">
      <dsp:nvSpPr>
        <dsp:cNvPr id="0" name=""/>
        <dsp:cNvSpPr/>
      </dsp:nvSpPr>
      <dsp:spPr>
        <a:xfrm>
          <a:off x="546592" y="23524"/>
          <a:ext cx="1786046" cy="1250174"/>
        </a:xfrm>
        <a:prstGeom prst="roundRect">
          <a:avLst>
            <a:gd name="adj" fmla="val 16670"/>
          </a:avLst>
        </a:prstGeom>
        <a:solidFill>
          <a:srgbClr val="0055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1" kern="1200" dirty="0">
              <a:latin typeface="Amasis MT Pro" panose="02040504050005020304" pitchFamily="18" charset="0"/>
            </a:rPr>
            <a:t>Apply Online</a:t>
          </a:r>
        </a:p>
      </dsp:txBody>
      <dsp:txXfrm>
        <a:off x="607631" y="84563"/>
        <a:ext cx="1663968" cy="1128096"/>
      </dsp:txXfrm>
    </dsp:sp>
    <dsp:sp modelId="{3E3491F6-44DA-492E-8955-042967BB449F}">
      <dsp:nvSpPr>
        <dsp:cNvPr id="0" name=""/>
        <dsp:cNvSpPr/>
      </dsp:nvSpPr>
      <dsp:spPr>
        <a:xfrm>
          <a:off x="2514654" y="87197"/>
          <a:ext cx="5450343" cy="1123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600" kern="1200" dirty="0">
            <a:latin typeface="Amasis MT Pro" panose="02040504050005020304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>
              <a:latin typeface="Amasis MT Pro"/>
              <a:hlinkClick xmlns:r="http://schemas.openxmlformats.org/officeDocument/2006/relationships" r:id="rId1"/>
            </a:rPr>
            <a:t>www.uwindsor.ca/graduate-studies/apply</a:t>
          </a:r>
          <a:r>
            <a:rPr lang="en-CA" sz="1600" kern="1200" dirty="0">
              <a:latin typeface="Amasis MT Pro"/>
            </a:rPr>
            <a:t> 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>
              <a:latin typeface="Amasis MT Pro" panose="02040504050005020304" pitchFamily="18" charset="0"/>
            </a:rPr>
            <a:t>Non-refundable application fee is $125 CAD</a:t>
          </a: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3600" b="0" kern="1200" dirty="0">
            <a:latin typeface="Amasis MT Pro"/>
          </a:endParaRPr>
        </a:p>
      </dsp:txBody>
      <dsp:txXfrm>
        <a:off x="2514654" y="87197"/>
        <a:ext cx="5450343" cy="1123141"/>
      </dsp:txXfrm>
    </dsp:sp>
    <dsp:sp modelId="{1C07C863-4DE1-4F64-AAD3-929FCD9D587A}">
      <dsp:nvSpPr>
        <dsp:cNvPr id="0" name=""/>
        <dsp:cNvSpPr/>
      </dsp:nvSpPr>
      <dsp:spPr>
        <a:xfrm rot="5400000">
          <a:off x="3425390" y="2603987"/>
          <a:ext cx="1060968" cy="12078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4AB65-54B5-4D03-93DE-73C452DAD388}">
      <dsp:nvSpPr>
        <dsp:cNvPr id="0" name=""/>
        <dsp:cNvSpPr/>
      </dsp:nvSpPr>
      <dsp:spPr>
        <a:xfrm>
          <a:off x="2873131" y="1427882"/>
          <a:ext cx="2328379" cy="12501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1" kern="1200" dirty="0">
              <a:latin typeface="Amasis MT Pro"/>
            </a:rPr>
            <a:t>UWinsite Student</a:t>
          </a:r>
        </a:p>
      </dsp:txBody>
      <dsp:txXfrm>
        <a:off x="2934170" y="1488921"/>
        <a:ext cx="2206301" cy="1128096"/>
      </dsp:txXfrm>
    </dsp:sp>
    <dsp:sp modelId="{2049AEFD-C2F0-457E-B25A-8E8F58B24BE8}">
      <dsp:nvSpPr>
        <dsp:cNvPr id="0" name=""/>
        <dsp:cNvSpPr/>
      </dsp:nvSpPr>
      <dsp:spPr>
        <a:xfrm>
          <a:off x="5305135" y="1540466"/>
          <a:ext cx="2924464" cy="101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>
              <a:latin typeface="Amasis MT Pro"/>
            </a:rPr>
            <a:t>Confirmation email from Faculty of Graduate Studies</a:t>
          </a:r>
        </a:p>
      </dsp:txBody>
      <dsp:txXfrm>
        <a:off x="5305135" y="1540466"/>
        <a:ext cx="2924464" cy="1010446"/>
      </dsp:txXfrm>
    </dsp:sp>
    <dsp:sp modelId="{481D125D-8CA9-43AD-92FF-40FEA8C4C51E}">
      <dsp:nvSpPr>
        <dsp:cNvPr id="0" name=""/>
        <dsp:cNvSpPr/>
      </dsp:nvSpPr>
      <dsp:spPr>
        <a:xfrm>
          <a:off x="4458319" y="2733514"/>
          <a:ext cx="2483336" cy="1250174"/>
        </a:xfrm>
        <a:prstGeom prst="roundRect">
          <a:avLst>
            <a:gd name="adj" fmla="val 16670"/>
          </a:avLst>
        </a:prstGeom>
        <a:solidFill>
          <a:srgbClr val="58585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1" kern="1200" dirty="0">
              <a:latin typeface="Amasis MT Pro" panose="02040504050005020304" pitchFamily="18" charset="0"/>
            </a:rPr>
            <a:t>Build Your Application</a:t>
          </a:r>
        </a:p>
      </dsp:txBody>
      <dsp:txXfrm>
        <a:off x="4519358" y="2794553"/>
        <a:ext cx="2361258" cy="1128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EC12FBEF-59CE-4500-AA18-3605231E937A}" type="datetimeFigureOut">
              <a:rPr lang="en-US" smtClean="0"/>
              <a:pPr/>
              <a:t>9/27/2024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48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4820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6E3E036C-33C5-424D-98AA-3958F58F01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2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593" cy="464185"/>
          </a:xfrm>
          <a:prstGeom prst="rect">
            <a:avLst/>
          </a:prstGeom>
        </p:spPr>
        <p:txBody>
          <a:bodyPr vert="horz" lIns="89867" tIns="44934" rIns="89867" bIns="44934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853" y="0"/>
            <a:ext cx="2971593" cy="464185"/>
          </a:xfrm>
          <a:prstGeom prst="rect">
            <a:avLst/>
          </a:prstGeom>
        </p:spPr>
        <p:txBody>
          <a:bodyPr vert="horz" lIns="89867" tIns="44934" rIns="89867" bIns="44934" rtlCol="0"/>
          <a:lstStyle>
            <a:lvl1pPr algn="r">
              <a:defRPr sz="1200"/>
            </a:lvl1pPr>
          </a:lstStyle>
          <a:p>
            <a:fld id="{1B0DFCE0-0115-4CA6-A14B-10F01DC307CC}" type="datetimeFigureOut">
              <a:rPr lang="en-CA" smtClean="0"/>
              <a:t>2024-09-27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67" tIns="44934" rIns="89867" bIns="44934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112" y="4416108"/>
            <a:ext cx="5485778" cy="4182426"/>
          </a:xfrm>
          <a:prstGeom prst="rect">
            <a:avLst/>
          </a:prstGeom>
        </p:spPr>
        <p:txBody>
          <a:bodyPr vert="horz" lIns="89867" tIns="44934" rIns="89867" bIns="449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27"/>
            <a:ext cx="2971593" cy="464185"/>
          </a:xfrm>
          <a:prstGeom prst="rect">
            <a:avLst/>
          </a:prstGeom>
        </p:spPr>
        <p:txBody>
          <a:bodyPr vert="horz" lIns="89867" tIns="44934" rIns="89867" bIns="44934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853" y="8830627"/>
            <a:ext cx="2971593" cy="464185"/>
          </a:xfrm>
          <a:prstGeom prst="rect">
            <a:avLst/>
          </a:prstGeom>
        </p:spPr>
        <p:txBody>
          <a:bodyPr vert="horz" lIns="89867" tIns="44934" rIns="89867" bIns="44934" rtlCol="0" anchor="b"/>
          <a:lstStyle>
            <a:lvl1pPr algn="r">
              <a:defRPr sz="1200"/>
            </a:lvl1pPr>
          </a:lstStyle>
          <a:p>
            <a:fld id="{F6B71972-777D-489D-A0EA-12C13F925F3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35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87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465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350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Need help? </a:t>
            </a:r>
          </a:p>
          <a:p>
            <a:endParaRPr lang="en-CA" dirty="0"/>
          </a:p>
          <a:p>
            <a:r>
              <a:rPr lang="en-CA" dirty="0"/>
              <a:t>https://ask.uwindsor.ca/app/answers/detail/a_id/914/kw/how%20to%20graduate%20studies?_gl=1*r2qynf*_gcl_au*MTEzMzc5Mjg5My4xNzI2MTYxMzA4*_ga*MTUyNzUxNzc5MS4xNzI2MTYxMzA4*_ga_TMHVD0679R*MTcyNzM1OTM0OS44LjEuMTcyNzM2MDU3OS42MC4wLjA.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8822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494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55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893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9333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71972-777D-489D-A0EA-12C13F925F38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88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97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5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99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732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21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72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321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80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82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75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 descr="UWindsor powerpoint bottom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0777"/>
            <a:ext cx="9144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UW_Logo_1L_horz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6269038"/>
            <a:ext cx="2301875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85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indsor.ca/socialwork/sites/uwindsor.ca.socialwork/files/msw_approved_research_methods_stats_courses_febr2024_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indsor.ca/socialwork/469/msw-admission-applic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indsor.ca/registrar/540/contact-us" TargetMode="External"/><Relationship Id="rId2" Type="http://schemas.openxmlformats.org/officeDocument/2006/relationships/hyperlink" Target="mailto:gradsw@uwindsor.c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windsor.ca/socialwork/579/msw-campus-application-frequently-asked-questions" TargetMode="External"/><Relationship Id="rId2" Type="http://schemas.openxmlformats.org/officeDocument/2006/relationships/hyperlink" Target="https://www.uwindsor.ca/socialwork/sites/uwindsor.ca.socialwork/files/msw_application_frequently_asked_questions_1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ess.sheldon@uwindsor.ca" TargetMode="External"/><Relationship Id="rId2" Type="http://schemas.openxmlformats.org/officeDocument/2006/relationships/hyperlink" Target="http://www.uwindsor.ca/socialwork/454/mswjd-application-proc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wlaw@uwindsor.ca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windsor.ca/msw/401/admission-requiremen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windsor.ca/socialwork/386/master-social-work-program-op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ask.uwindsor.ca/app/answers/detail/a_id/914/kw/how%20to%20graduate%20studies?_gl=1*r2qynf*_gcl_au*MTEzMzc5Mjg5My4xNzI2MTYxMzA4*_ga*MTUyNzUxNzc5MS4xNzI2MTYxMzA4*_ga_TMHVD0679R*MTcyNzM1OTM0OS44LjEuMTcyNzM2MDU3OS42MC4wLjA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796" y="3151187"/>
            <a:ext cx="7772400" cy="1470025"/>
          </a:xfrm>
        </p:spPr>
        <p:txBody>
          <a:bodyPr anchor="t"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2024/2025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MSW &amp; MSW/JD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Application Information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CA" dirty="0"/>
              <a:t> </a:t>
            </a: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119313" y="993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CA" altLang="en-US" sz="1800" dirty="0"/>
          </a:p>
        </p:txBody>
      </p:sp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2589722" y="2193159"/>
            <a:ext cx="39645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Lucida Handwriting" panose="03010101010101010101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School of Social Work </a:t>
            </a:r>
            <a:endParaRPr lang="en-US" altLang="en-US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3" y="469658"/>
            <a:ext cx="321468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52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solidFill>
                  <a:srgbClr val="005596"/>
                </a:solidFill>
              </a:rPr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Statistics and Research Methods Courses</a:t>
            </a:r>
          </a:p>
          <a:p>
            <a:r>
              <a:rPr lang="en-CA" sz="2200" dirty="0"/>
              <a:t>The research methods and statistics requirement </a:t>
            </a:r>
            <a:r>
              <a:rPr lang="en-CA" sz="2200" b="1" dirty="0"/>
              <a:t>MUST</a:t>
            </a:r>
            <a:r>
              <a:rPr lang="en-CA" sz="2200" dirty="0"/>
              <a:t> be satisfied prior to the start of the program.</a:t>
            </a:r>
          </a:p>
          <a:p>
            <a:pPr marL="0" indent="0">
              <a:buNone/>
            </a:pPr>
            <a:r>
              <a:rPr lang="en-CA" sz="2200" dirty="0"/>
              <a:t>  </a:t>
            </a:r>
          </a:p>
          <a:p>
            <a:r>
              <a:rPr lang="en-CA" sz="2200" dirty="0"/>
              <a:t>A list of pre-approved research and statistics courses is on our website. If your course(s) is not on the list you will need to provide a copy of your course syllabus for approval. 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3"/>
              </a:rPr>
              <a:t>https://www.uwindsor.ca/socialwork/sites/uwindsor.ca.socialwork/files/msw_approved_research_methods_stats_courses_febr2024_0.pdf</a:t>
            </a:r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8026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solidFill>
                  <a:srgbClr val="005596"/>
                </a:solidFill>
              </a:rPr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645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Reference Letters</a:t>
            </a:r>
          </a:p>
          <a:p>
            <a:r>
              <a:rPr lang="en-US" sz="1600" dirty="0"/>
              <a:t>The School of Social Work requires two references with your MSW application: </a:t>
            </a:r>
          </a:p>
          <a:p>
            <a:pPr marL="342900" lvl="1" indent="0">
              <a:buNone/>
            </a:pPr>
            <a:r>
              <a:rPr lang="en-US" sz="1600" dirty="0"/>
              <a:t>1) Academic Reference </a:t>
            </a:r>
          </a:p>
          <a:p>
            <a:pPr marL="342900" lvl="1" indent="0">
              <a:buNone/>
            </a:pPr>
            <a:r>
              <a:rPr lang="en-US" sz="1600" dirty="0"/>
              <a:t>2) Employer Reference from an employer/supervisor who has overseen your work in a paid, volunteer, or a practice/internship or field placement capacity, preferably in the social services</a:t>
            </a:r>
          </a:p>
          <a:p>
            <a:pPr marL="342900" lvl="1" indent="0">
              <a:buNone/>
            </a:pPr>
            <a:r>
              <a:rPr lang="en-US" sz="1600" dirty="0"/>
              <a:t> </a:t>
            </a:r>
          </a:p>
          <a:p>
            <a:r>
              <a:rPr lang="en-US" sz="1600" dirty="0"/>
              <a:t>References from colleagues, peers, friends, and relatives will </a:t>
            </a:r>
            <a:r>
              <a:rPr lang="en-US" sz="1600" u="sng" dirty="0"/>
              <a:t>not</a:t>
            </a:r>
            <a:r>
              <a:rPr lang="en-US" sz="1600" dirty="0"/>
              <a:t> be accepted.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Please make sure to provide your referee with the referee instruction sheet found on our application website (</a:t>
            </a:r>
            <a:r>
              <a:rPr lang="en-US" sz="1600" dirty="0">
                <a:hlinkClick r:id="rId3"/>
              </a:rPr>
              <a:t>https://www.uwindsor.ca/socialwork/469/msw-admission-application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References are due by the SSW due date</a:t>
            </a:r>
            <a:r>
              <a:rPr lang="en-US" sz="2000" b="1" dirty="0"/>
              <a:t>.</a:t>
            </a:r>
            <a:r>
              <a:rPr lang="en-US" sz="2000" dirty="0"/>
              <a:t>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84140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>
                <a:solidFill>
                  <a:srgbClr val="005596"/>
                </a:solidFill>
              </a:rPr>
              <a:t>Admission Requirements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Personal Statement</a:t>
            </a:r>
            <a:endParaRPr lang="en-CA" sz="3200" b="1" dirty="0"/>
          </a:p>
          <a:p>
            <a:r>
              <a:rPr lang="en-US" sz="2200" dirty="0"/>
              <a:t>Please complete an 800-word personal statement that answers specifics about your motivation, experience, and area of interest. </a:t>
            </a:r>
          </a:p>
          <a:p>
            <a:endParaRPr lang="en-US" sz="2200" dirty="0"/>
          </a:p>
          <a:p>
            <a:r>
              <a:rPr lang="en-US" sz="2200" dirty="0"/>
              <a:t>The instructions for writing this statement are included in the “Personal Statement” section of the application.    </a:t>
            </a:r>
            <a:endParaRPr lang="en-CA" sz="2200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918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>
                <a:solidFill>
                  <a:srgbClr val="005596"/>
                </a:solidFill>
              </a:rPr>
              <a:t>Admission Requirements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Professional Experience</a:t>
            </a:r>
          </a:p>
          <a:p>
            <a:pPr marL="0" indent="0">
              <a:buNone/>
            </a:pPr>
            <a:endParaRPr lang="en-CA" dirty="0"/>
          </a:p>
          <a:p>
            <a:r>
              <a:rPr lang="en-US" sz="2200" dirty="0"/>
              <a:t>Please complete the Professional Experience Form outlining your work, volunteer, and practica/internship experiences;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Publications, thesis, other professional activities where you were the presenter or author; 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Any professional associations, training sessions, or workshops you attended</a:t>
            </a:r>
            <a:r>
              <a:rPr lang="en-US" sz="2800" dirty="0"/>
              <a:t>. 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9842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sz="4000" dirty="0">
                <a:solidFill>
                  <a:srgbClr val="005596"/>
                </a:solidFill>
              </a:rPr>
              <a:t>Deadlines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440635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CA" sz="2000" b="1" dirty="0"/>
              <a:t>MSW - </a:t>
            </a:r>
          </a:p>
          <a:p>
            <a:r>
              <a:rPr lang="en-CA" sz="2000" dirty="0"/>
              <a:t>One-Year Advanced Standing MSW Program for </a:t>
            </a:r>
            <a:r>
              <a:rPr lang="en-CA" sz="2000" b="1" dirty="0"/>
              <a:t>May 2025</a:t>
            </a:r>
            <a:r>
              <a:rPr lang="en-CA" sz="2000" dirty="0"/>
              <a:t> admission –</a:t>
            </a:r>
            <a:r>
              <a:rPr lang="en-CA" sz="2000" b="1" dirty="0"/>
              <a:t> </a:t>
            </a:r>
            <a:r>
              <a:rPr lang="en-CA" sz="2000" dirty="0">
                <a:solidFill>
                  <a:srgbClr val="FF0000"/>
                </a:solidFill>
              </a:rPr>
              <a:t>November 15</a:t>
            </a:r>
            <a:r>
              <a:rPr lang="en-CA" sz="2000" baseline="30000" dirty="0">
                <a:solidFill>
                  <a:srgbClr val="FF0000"/>
                </a:solidFill>
              </a:rPr>
              <a:t>th</a:t>
            </a:r>
            <a:r>
              <a:rPr lang="en-CA" sz="2000" dirty="0">
                <a:solidFill>
                  <a:srgbClr val="FF0000"/>
                </a:solidFill>
              </a:rPr>
              <a:t> 2024</a:t>
            </a:r>
          </a:p>
          <a:p>
            <a:r>
              <a:rPr lang="en-CA" sz="2000" dirty="0"/>
              <a:t>Two-Year Regular-Track MSW Program for </a:t>
            </a:r>
            <a:r>
              <a:rPr lang="en-CA" sz="2000" b="1" dirty="0"/>
              <a:t>September 2025</a:t>
            </a:r>
            <a:r>
              <a:rPr lang="en-CA" sz="2000" dirty="0"/>
              <a:t> admission –</a:t>
            </a:r>
            <a:r>
              <a:rPr lang="en-CA" sz="2000" b="1" dirty="0"/>
              <a:t> </a:t>
            </a:r>
            <a:r>
              <a:rPr lang="en-CA" sz="2000" dirty="0">
                <a:solidFill>
                  <a:srgbClr val="FF0000"/>
                </a:solidFill>
              </a:rPr>
              <a:t>January 15</a:t>
            </a:r>
            <a:r>
              <a:rPr lang="en-CA" sz="2000" baseline="30000" dirty="0">
                <a:solidFill>
                  <a:srgbClr val="FF0000"/>
                </a:solidFill>
              </a:rPr>
              <a:t>th</a:t>
            </a:r>
            <a:r>
              <a:rPr lang="en-CA" sz="2000" dirty="0">
                <a:solidFill>
                  <a:srgbClr val="FF0000"/>
                </a:solidFill>
              </a:rPr>
              <a:t> 2025</a:t>
            </a:r>
          </a:p>
          <a:p>
            <a:endParaRPr lang="en-CA" sz="2000" b="1" dirty="0"/>
          </a:p>
          <a:p>
            <a:pPr marL="0" indent="0">
              <a:buNone/>
            </a:pPr>
            <a:r>
              <a:rPr lang="en-CA" sz="2000" b="1" dirty="0"/>
              <a:t>MSW/JD – </a:t>
            </a:r>
          </a:p>
          <a:p>
            <a:r>
              <a:rPr lang="en-CA" sz="2000" dirty="0"/>
              <a:t>Faculty of Law - </a:t>
            </a:r>
            <a:r>
              <a:rPr lang="en-CA" sz="2000" dirty="0">
                <a:solidFill>
                  <a:srgbClr val="FF0000"/>
                </a:solidFill>
              </a:rPr>
              <a:t>November 1st, 2024</a:t>
            </a:r>
          </a:p>
          <a:p>
            <a:r>
              <a:rPr lang="en-CA" sz="2000" dirty="0"/>
              <a:t>School of Social Work – </a:t>
            </a:r>
            <a:r>
              <a:rPr lang="en-CA" sz="2000" dirty="0">
                <a:solidFill>
                  <a:srgbClr val="FF0000"/>
                </a:solidFill>
              </a:rPr>
              <a:t>January 15</a:t>
            </a:r>
            <a:r>
              <a:rPr lang="en-CA" sz="2000" baseline="30000" dirty="0">
                <a:solidFill>
                  <a:srgbClr val="FF0000"/>
                </a:solidFill>
              </a:rPr>
              <a:t>th</a:t>
            </a:r>
            <a:r>
              <a:rPr lang="en-CA" sz="2000" dirty="0">
                <a:solidFill>
                  <a:srgbClr val="FF0000"/>
                </a:solidFill>
              </a:rPr>
              <a:t> 2025</a:t>
            </a:r>
          </a:p>
          <a:p>
            <a:endParaRPr lang="en-CA" sz="2000" b="1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pPr marL="0" indent="0" algn="ctr">
              <a:buNone/>
            </a:pPr>
            <a:r>
              <a:rPr lang="en-CA" sz="2000" b="1" u="sng" dirty="0">
                <a:solidFill>
                  <a:srgbClr val="FF0000"/>
                </a:solidFill>
              </a:rPr>
              <a:t>You are responsible to make sure all required documents </a:t>
            </a:r>
          </a:p>
          <a:p>
            <a:pPr marL="0" indent="0" algn="ctr">
              <a:buNone/>
            </a:pPr>
            <a:r>
              <a:rPr lang="en-CA" sz="2000" b="1" u="sng" dirty="0">
                <a:solidFill>
                  <a:srgbClr val="FF0000"/>
                </a:solidFill>
              </a:rPr>
              <a:t>are included in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94415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DE7F7-6B30-42EF-8BF7-7B889911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Technical Problems?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96966-EA94-47B2-B11A-8768ED55D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07699"/>
            <a:ext cx="8610599" cy="4525963"/>
          </a:xfrm>
        </p:spPr>
        <p:txBody>
          <a:bodyPr/>
          <a:lstStyle/>
          <a:p>
            <a:r>
              <a:rPr lang="en-CA" sz="2200" dirty="0"/>
              <a:t>If you have problems with the application portal, please create and IT Ticket and notify the Graduate Secretary (</a:t>
            </a:r>
            <a:r>
              <a:rPr lang="en-CA" sz="2200" dirty="0">
                <a:hlinkClick r:id="rId2"/>
              </a:rPr>
              <a:t>gradsw@uwindsor.ca</a:t>
            </a:r>
            <a:r>
              <a:rPr lang="en-CA" sz="2200" dirty="0"/>
              <a:t>)</a:t>
            </a:r>
          </a:p>
          <a:p>
            <a:endParaRPr lang="en-CA" sz="1000" dirty="0"/>
          </a:p>
          <a:p>
            <a:r>
              <a:rPr lang="en-CA" sz="2200" dirty="0"/>
              <a:t>If you have issues with reference submission, email your assigned Graduate Specialist (</a:t>
            </a:r>
            <a:r>
              <a:rPr lang="en-US" sz="22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http://www.uwindsor.ca/registrar/540/contact-us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CA" sz="2200" dirty="0"/>
              <a:t>cc </a:t>
            </a:r>
            <a:r>
              <a:rPr lang="en-CA" sz="2200" dirty="0">
                <a:hlinkClick r:id="rId2"/>
              </a:rPr>
              <a:t>gradsw@uwindsor.ca</a:t>
            </a:r>
            <a:endParaRPr lang="en-CA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000" dirty="0"/>
          </a:p>
          <a:p>
            <a:r>
              <a:rPr lang="en-CA" sz="2200" dirty="0"/>
              <a:t>Please note, the Registrar’s office cannot extend the deadline. </a:t>
            </a:r>
            <a:r>
              <a:rPr lang="en-CA" sz="2200" b="1" dirty="0">
                <a:solidFill>
                  <a:srgbClr val="FF0000"/>
                </a:solidFill>
              </a:rPr>
              <a:t>Application due dates are set by the School of Social Work.</a:t>
            </a:r>
            <a:r>
              <a:rPr lang="en-CA" sz="2200" b="1" dirty="0"/>
              <a:t> </a:t>
            </a:r>
          </a:p>
          <a:p>
            <a:pPr marL="0" indent="0">
              <a:buNone/>
            </a:pPr>
            <a:endParaRPr lang="en-CA" sz="1000" dirty="0"/>
          </a:p>
          <a:p>
            <a:r>
              <a:rPr lang="en-CA" sz="2200" dirty="0"/>
              <a:t>Don’t forget to hit submit when you’ve completed your application!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508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0544-AFCE-4961-8581-79032D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FAQ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C1F80-50D3-4A4B-86AB-A2A87533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latin typeface="+mj-lt"/>
              </a:rPr>
              <a:t>Many frequently asked questions are addressed on our FAQ webpage.</a:t>
            </a:r>
          </a:p>
          <a:p>
            <a:pPr marL="0" indent="0" algn="ctr">
              <a:buNone/>
            </a:pPr>
            <a:br>
              <a:rPr lang="en-CA" dirty="0">
                <a:latin typeface="+mj-lt"/>
              </a:rPr>
            </a:br>
            <a:r>
              <a:rPr lang="en-CA" dirty="0">
                <a:latin typeface="+mj-lt"/>
              </a:rPr>
              <a:t>Please review our FAQ before you email the SSW.</a:t>
            </a:r>
          </a:p>
          <a:p>
            <a:pPr marL="0" indent="0" algn="ctr">
              <a:buNone/>
            </a:pPr>
            <a:endParaRPr lang="en-CA" sz="2400" u="sng" dirty="0">
              <a:solidFill>
                <a:srgbClr val="0563C1"/>
              </a:solidFill>
              <a:effectLst/>
              <a:latin typeface="+mj-lt"/>
              <a:ea typeface="Times New Roman" panose="02020603050405020304" pitchFamily="18" charset="0"/>
              <a:hlinkClick r:id="rId2"/>
            </a:endParaRPr>
          </a:p>
          <a:p>
            <a:pPr marL="0" indent="0" algn="ctr">
              <a:buNone/>
            </a:pPr>
            <a:r>
              <a:rPr lang="en-US" sz="2400" u="sng" dirty="0">
                <a:solidFill>
                  <a:srgbClr val="0563C1"/>
                </a:solidFill>
                <a:effectLst/>
                <a:latin typeface="+mj-lt"/>
                <a:ea typeface="Times New Roman" panose="02020603050405020304" pitchFamily="18" charset="0"/>
                <a:hlinkClick r:id="rId3"/>
              </a:rPr>
              <a:t>https://www.uwindsor.ca/socialwork/579/msw-campus-application-frequently-asked-questions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508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MSW/JD 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altLang="en-US" sz="1400" b="1" dirty="0">
                <a:cs typeface="Times New Roman" panose="02020603050405020304" pitchFamily="18" charset="0"/>
              </a:rPr>
              <a:t>Admissions Instructions</a:t>
            </a:r>
            <a:endParaRPr lang="en-CA" altLang="en-US" sz="1400" b="1" dirty="0"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CA" altLang="en-US" sz="1400" dirty="0">
                <a:cs typeface="Times New Roman" panose="02020603050405020304" pitchFamily="18" charset="0"/>
                <a:hlinkClick r:id="rId2"/>
              </a:rPr>
              <a:t>http://www.uwindsor.ca/socialwork/454/mswjd-application-process</a:t>
            </a:r>
            <a:endParaRPr lang="en-CA" altLang="en-US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altLang="en-US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alt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Note – Apply to the Law Program through OLSAS. The MSW portion of the MSW/JD application is submitted to the Registrars Office. </a:t>
            </a:r>
            <a:r>
              <a:rPr lang="en-CA" altLang="en-US" sz="1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DO NOT</a:t>
            </a:r>
            <a:r>
              <a:rPr lang="en-CA" alt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CA" alt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apply to the MSW/JD program through the application portal</a:t>
            </a:r>
            <a:r>
              <a:rPr lang="en-CA" altLang="en-US" sz="1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CA" altLang="en-US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altLang="en-US" sz="1400" b="1" dirty="0">
                <a:cs typeface="Times New Roman" panose="02020603050405020304" pitchFamily="18" charset="0"/>
              </a:rPr>
              <a:t>MSW/JD – JD Liaison</a:t>
            </a:r>
          </a:p>
          <a:p>
            <a:pPr marL="0" indent="0">
              <a:buNone/>
            </a:pPr>
            <a:r>
              <a:rPr lang="en-CA" altLang="en-US" sz="1400" dirty="0">
                <a:cs typeface="Times New Roman" panose="02020603050405020304" pitchFamily="18" charset="0"/>
              </a:rPr>
              <a:t>Dr. C. Tess Sheldon, MSc, JD, LLM, PhD</a:t>
            </a:r>
          </a:p>
          <a:p>
            <a:pPr marL="0" indent="0">
              <a:buNone/>
            </a:pPr>
            <a:r>
              <a:rPr lang="en-CA" altLang="en-US" sz="1400" dirty="0">
                <a:cs typeface="Times New Roman" panose="02020603050405020304" pitchFamily="18" charset="0"/>
              </a:rPr>
              <a:t>Assistant Professor and Externship Director</a:t>
            </a:r>
          </a:p>
          <a:p>
            <a:pPr marL="0" indent="0">
              <a:buNone/>
            </a:pPr>
            <a:r>
              <a:rPr lang="en-CA" sz="1400" dirty="0"/>
              <a:t>Email: </a:t>
            </a:r>
            <a:r>
              <a:rPr lang="en-CA" sz="1400" dirty="0">
                <a:hlinkClick r:id="rId3"/>
              </a:rPr>
              <a:t>tess.sheldon@uwindsor.ca</a:t>
            </a:r>
            <a:endParaRPr lang="en-CA" sz="1400" dirty="0"/>
          </a:p>
          <a:p>
            <a:pPr marL="0" indent="0">
              <a:buNone/>
            </a:pPr>
            <a:r>
              <a:rPr lang="en-CA" sz="1400" dirty="0"/>
              <a:t>Phone: (519) 253-3000 x 2943</a:t>
            </a:r>
          </a:p>
          <a:p>
            <a:pPr marL="0" indent="0">
              <a:buNone/>
            </a:pPr>
            <a:endParaRPr lang="en-CA" altLang="en-US" sz="1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altLang="en-US" sz="1400" b="1" dirty="0">
                <a:cs typeface="Times New Roman" panose="02020603050405020304" pitchFamily="18" charset="0"/>
              </a:rPr>
              <a:t>JD Admissions</a:t>
            </a:r>
          </a:p>
          <a:p>
            <a:pPr marL="0" indent="0">
              <a:buNone/>
            </a:pPr>
            <a:r>
              <a:rPr lang="en-CA" sz="1400" dirty="0"/>
              <a:t>Admissions Counselling: 519-253-3000 ext. 4230</a:t>
            </a:r>
          </a:p>
          <a:p>
            <a:pPr marL="0" indent="0">
              <a:buNone/>
            </a:pPr>
            <a:r>
              <a:rPr lang="en-CA" sz="1400" dirty="0"/>
              <a:t>Email: </a:t>
            </a:r>
            <a:r>
              <a:rPr lang="en-CA" sz="1400" dirty="0">
                <a:hlinkClick r:id="rId4"/>
              </a:rPr>
              <a:t>uwlaw@uwindsor.ca</a:t>
            </a:r>
            <a:endParaRPr lang="en-CA" altLang="en-US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3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B851EE-25C5-4718-A8EC-3C448D8D96E0}"/>
              </a:ext>
            </a:extLst>
          </p:cNvPr>
          <p:cNvSpPr txBox="1">
            <a:spLocks/>
          </p:cNvSpPr>
          <p:nvPr/>
        </p:nvSpPr>
        <p:spPr bwMode="auto">
          <a:xfrm>
            <a:off x="451981" y="1173166"/>
            <a:ext cx="8229600" cy="21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2000" kern="0" dirty="0">
                <a:solidFill>
                  <a:srgbClr val="0070C0"/>
                </a:solidFill>
              </a:rPr>
              <a:t>Dr. Elizabeth A. Donnelly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2000" kern="0" dirty="0"/>
              <a:t>Coordinator, On-Campus MSW Programs</a:t>
            </a: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en-CA" sz="2000" kern="0" dirty="0"/>
              <a:t>Associate Professor</a:t>
            </a:r>
            <a:br>
              <a:rPr lang="en-CA" sz="2000" kern="0" dirty="0"/>
            </a:br>
            <a:r>
              <a:rPr lang="en-CA" sz="2000" kern="0" dirty="0"/>
              <a:t>Office: 213, 167 Ferry Street</a:t>
            </a:r>
            <a:br>
              <a:rPr lang="en-CA" sz="2000" kern="0" dirty="0"/>
            </a:br>
            <a:r>
              <a:rPr lang="en-CA" sz="2000" kern="0" dirty="0"/>
              <a:t>Windsor, ON N9A 0C5</a:t>
            </a:r>
            <a:br>
              <a:rPr lang="en-CA" sz="2000" kern="0" dirty="0"/>
            </a:br>
            <a:r>
              <a:rPr lang="en-CA" sz="2000" kern="0" dirty="0"/>
              <a:t>Phone: (519) 253-3000 ext: 4096</a:t>
            </a:r>
            <a:br>
              <a:rPr lang="en-CA" kern="0" dirty="0"/>
            </a:br>
            <a:r>
              <a:rPr lang="en-CA" sz="2000" kern="0" dirty="0">
                <a:solidFill>
                  <a:srgbClr val="FF0000"/>
                </a:solidFill>
              </a:rPr>
              <a:t>E-mail: donnelly@uwindsor.ca</a:t>
            </a:r>
            <a:endParaRPr lang="en-CA" kern="0" dirty="0">
              <a:solidFill>
                <a:srgbClr val="FF00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D626064-9BD1-442E-A92A-BAF9A99B570C}"/>
              </a:ext>
            </a:extLst>
          </p:cNvPr>
          <p:cNvSpPr txBox="1">
            <a:spLocks/>
          </p:cNvSpPr>
          <p:nvPr/>
        </p:nvSpPr>
        <p:spPr>
          <a:xfrm>
            <a:off x="471436" y="3733800"/>
            <a:ext cx="8229600" cy="2087565"/>
          </a:xfrm>
          <a:prstGeom prst="rect">
            <a:avLst/>
          </a:prstGeom>
        </p:spPr>
        <p:txBody>
          <a:bodyPr/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CA" sz="2000" kern="0" dirty="0">
                <a:solidFill>
                  <a:srgbClr val="0070C0"/>
                </a:solidFill>
              </a:rPr>
              <a:t>Ms. Jasmine Mahmood</a:t>
            </a:r>
          </a:p>
          <a:p>
            <a:pPr marL="0" indent="0" algn="ctr">
              <a:buFontTx/>
              <a:buNone/>
            </a:pPr>
            <a:r>
              <a:rPr lang="en-CA" sz="2000" kern="0" dirty="0"/>
              <a:t>Graduate Secretary</a:t>
            </a:r>
            <a:br>
              <a:rPr lang="en-CA" sz="2000" kern="0" dirty="0"/>
            </a:br>
            <a:r>
              <a:rPr lang="en-CA" sz="2000" kern="0" dirty="0"/>
              <a:t>Office: Room 205-A, 167 Ferry Street</a:t>
            </a:r>
          </a:p>
          <a:p>
            <a:pPr marL="0" indent="0" algn="ctr">
              <a:buFontTx/>
              <a:buNone/>
            </a:pPr>
            <a:r>
              <a:rPr lang="en-CA" sz="2000" kern="0" dirty="0"/>
              <a:t>Windsor, ON N9A 0C5</a:t>
            </a:r>
          </a:p>
          <a:p>
            <a:pPr marL="0" indent="0" algn="ctr">
              <a:buFontTx/>
              <a:buNone/>
            </a:pPr>
            <a:r>
              <a:rPr lang="en-CA" sz="2000" kern="0" dirty="0"/>
              <a:t>Phone: (519) 253-3000 ext. 6096</a:t>
            </a:r>
          </a:p>
          <a:p>
            <a:pPr marL="0" indent="0" algn="ctr">
              <a:buFontTx/>
              <a:buNone/>
            </a:pPr>
            <a:r>
              <a:rPr lang="en-CA" sz="2000" kern="0" dirty="0">
                <a:solidFill>
                  <a:srgbClr val="FF0000"/>
                </a:solidFill>
              </a:rPr>
              <a:t>Email:  gradsw@uwindsor.ca</a:t>
            </a:r>
          </a:p>
        </p:txBody>
      </p:sp>
    </p:spTree>
    <p:extLst>
      <p:ext uri="{BB962C8B-B14F-4D97-AF65-F5344CB8AC3E}">
        <p14:creationId xmlns:p14="http://schemas.microsoft.com/office/powerpoint/2010/main" val="130370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FD18-C645-DF3B-31AA-93C3C8C8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Land 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B5088-9C76-38A9-FB70-21B14441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University of Windsor sits on the traditional territory of the Three Fires</a:t>
            </a:r>
            <a:br>
              <a:rPr lang="en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Confederacy of First Nations, comprised of the Ojibwa, the Odawa, and the</a:t>
            </a:r>
            <a:br>
              <a:rPr lang="en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CA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Potawatomi.</a:t>
            </a:r>
            <a:endParaRPr lang="en-CA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93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798"/>
            <a:ext cx="8229600" cy="1143000"/>
          </a:xfrm>
        </p:spPr>
        <p:txBody>
          <a:bodyPr/>
          <a:lstStyle/>
          <a:p>
            <a:r>
              <a:rPr lang="en-CA" sz="4000" dirty="0">
                <a:solidFill>
                  <a:srgbClr val="005596"/>
                </a:solidFill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953000" cy="4525963"/>
          </a:xfrm>
        </p:spPr>
        <p:txBody>
          <a:bodyPr/>
          <a:lstStyle/>
          <a:p>
            <a:r>
              <a:rPr lang="en-CA" sz="3200" dirty="0"/>
              <a:t>Introduction 	</a:t>
            </a:r>
          </a:p>
          <a:p>
            <a:r>
              <a:rPr lang="en-CA" sz="3200" dirty="0"/>
              <a:t>Requirements for MSW &amp; MSW/JD</a:t>
            </a:r>
          </a:p>
          <a:p>
            <a:r>
              <a:rPr lang="en-CA" sz="3200" dirty="0"/>
              <a:t>Application Procedure</a:t>
            </a:r>
          </a:p>
          <a:p>
            <a:r>
              <a:rPr lang="en-CA" sz="3200" dirty="0"/>
              <a:t>Q&amp;As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787472"/>
            <a:ext cx="4800600" cy="21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37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DAB5-3B0D-47A4-B60B-A8784C33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note about professional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9B0B0-BDC3-4669-AAFA-38B6D0FBB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We are here to help support you through the application process.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The expectation is that all correspondence related to the application process or the MSW program is polite and professional.</a:t>
            </a:r>
          </a:p>
          <a:p>
            <a:endParaRPr lang="en-CA" sz="2000" dirty="0"/>
          </a:p>
          <a:p>
            <a:r>
              <a:rPr lang="en-CA" sz="2000" dirty="0"/>
              <a:t>Please include your name, student number and program you are applying to (i.e. MSW Advanced Standing On Campus program) in your email correspondence.</a:t>
            </a:r>
          </a:p>
          <a:p>
            <a:endParaRPr lang="en-CA" sz="2000" dirty="0"/>
          </a:p>
          <a:p>
            <a:r>
              <a:rPr lang="en-CA" sz="2000" dirty="0"/>
              <a:t>Should any inappropriate, informal, or impolite correspondence sent to the Graduate Secretary will be forwarded to the Coordinator.</a:t>
            </a:r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61124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3CA72-2F27-4D27-8C0B-93407693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MSW – On Campus and </a:t>
            </a:r>
            <a:br>
              <a:rPr lang="en-CA" dirty="0"/>
            </a:br>
            <a:r>
              <a:rPr lang="en-CA" dirty="0"/>
              <a:t>MSW-Working Professionals (MSW-WP)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B31D6-6A42-499C-BE79-77A155F0B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University has two different MSW programs. The </a:t>
            </a:r>
            <a:r>
              <a:rPr lang="en-CA" b="1" dirty="0"/>
              <a:t>MSW-On Campus </a:t>
            </a:r>
            <a:r>
              <a:rPr lang="en-CA" dirty="0"/>
              <a:t>program is a </a:t>
            </a:r>
            <a:r>
              <a:rPr lang="en-CA" b="1" dirty="0"/>
              <a:t>FULL TIME </a:t>
            </a:r>
            <a:r>
              <a:rPr lang="en-CA" dirty="0"/>
              <a:t>MSW that you can complete in 12-20 months. </a:t>
            </a:r>
          </a:p>
          <a:p>
            <a:endParaRPr lang="en-CA" sz="1000" dirty="0"/>
          </a:p>
          <a:p>
            <a:r>
              <a:rPr lang="en-CA" dirty="0"/>
              <a:t>The </a:t>
            </a:r>
            <a:r>
              <a:rPr lang="en-CA" b="1" dirty="0"/>
              <a:t>MSW-WP</a:t>
            </a:r>
            <a:r>
              <a:rPr lang="en-CA" dirty="0"/>
              <a:t> is offered on the weekends and is administered separately from the on-campus MSW. The MSW-WP takes between 16-32 months to complete. </a:t>
            </a:r>
          </a:p>
          <a:p>
            <a:endParaRPr lang="en-CA" sz="1000" dirty="0"/>
          </a:p>
          <a:p>
            <a:r>
              <a:rPr lang="en-CA" b="1" dirty="0">
                <a:solidFill>
                  <a:srgbClr val="FF0000"/>
                </a:solidFill>
              </a:rPr>
              <a:t>When you are applying, in the application portal, make sure you pick the right program!</a:t>
            </a:r>
          </a:p>
          <a:p>
            <a:endParaRPr lang="en-CA" sz="1000" dirty="0"/>
          </a:p>
          <a:p>
            <a:r>
              <a:rPr lang="en-CA" dirty="0"/>
              <a:t>Admissions information for the MSW-WP is available here: </a:t>
            </a:r>
            <a:r>
              <a:rPr lang="en-CA" sz="2000" dirty="0">
                <a:hlinkClick r:id="rId2"/>
              </a:rPr>
              <a:t>https://www.uwindsor.ca/msw/401/admission-requirements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3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solidFill>
                  <a:srgbClr val="005596"/>
                </a:solidFill>
              </a:rPr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600" b="1" dirty="0"/>
              <a:t>Please read the instructions!!! </a:t>
            </a:r>
          </a:p>
          <a:p>
            <a:pPr marL="0" indent="0">
              <a:buNone/>
            </a:pPr>
            <a:endParaRPr lang="en-CA" sz="2200" dirty="0"/>
          </a:p>
          <a:p>
            <a:pPr marL="0" indent="0">
              <a:buNone/>
            </a:pPr>
            <a:r>
              <a:rPr lang="en-CA" sz="2200" dirty="0">
                <a:hlinkClick r:id="rId3"/>
              </a:rPr>
              <a:t>http://www.uwindsor.ca/socialwork/386/master-social-work-program-options</a:t>
            </a:r>
            <a:endParaRPr lang="en-CA" sz="2200" dirty="0"/>
          </a:p>
          <a:p>
            <a:pPr marL="0" indent="0">
              <a:buNone/>
            </a:pPr>
            <a:endParaRPr lang="en-CA" sz="2600" dirty="0"/>
          </a:p>
          <a:p>
            <a:pPr marL="0" indent="0">
              <a:buNone/>
            </a:pPr>
            <a:r>
              <a:rPr lang="en-CA" sz="2600" b="1" dirty="0"/>
              <a:t>The application includes the following</a:t>
            </a:r>
          </a:p>
          <a:p>
            <a:pPr lvl="1"/>
            <a:r>
              <a:rPr lang="en-CA" sz="1900" dirty="0"/>
              <a:t>Transcripts (from all institutions, </a:t>
            </a:r>
            <a:r>
              <a:rPr lang="en-CA" sz="1900" b="1" i="1" dirty="0"/>
              <a:t>including the University of Windsor</a:t>
            </a:r>
            <a:r>
              <a:rPr lang="en-CA" sz="1900" dirty="0"/>
              <a:t>).</a:t>
            </a:r>
          </a:p>
          <a:p>
            <a:pPr lvl="1"/>
            <a:r>
              <a:rPr lang="en-CA" sz="1900" dirty="0"/>
              <a:t>Prerequisites (Two Required Courses): </a:t>
            </a:r>
          </a:p>
          <a:p>
            <a:pPr lvl="2"/>
            <a:r>
              <a:rPr lang="en-CA" sz="1600" dirty="0"/>
              <a:t>One statistics course </a:t>
            </a:r>
          </a:p>
          <a:p>
            <a:pPr lvl="2"/>
            <a:r>
              <a:rPr lang="en-CA" sz="1600" dirty="0"/>
              <a:t>One research methods course</a:t>
            </a:r>
          </a:p>
          <a:p>
            <a:pPr lvl="1"/>
            <a:r>
              <a:rPr lang="en-CA" sz="1900" dirty="0"/>
              <a:t>Two Reference Letters</a:t>
            </a:r>
          </a:p>
          <a:p>
            <a:pPr lvl="1"/>
            <a:r>
              <a:rPr lang="en-CA" sz="1900" dirty="0"/>
              <a:t>Personal Statement</a:t>
            </a:r>
          </a:p>
          <a:p>
            <a:pPr lvl="1"/>
            <a:r>
              <a:rPr lang="en-CA" sz="1900" dirty="0"/>
              <a:t>Professional Experience Form (full-time, part-time, relevant work, volunteer, or practica experience, etc.)</a:t>
            </a:r>
          </a:p>
          <a:p>
            <a:endParaRPr lang="en-CA" sz="2200" dirty="0"/>
          </a:p>
          <a:p>
            <a:pPr marL="0" indent="0" algn="ctr">
              <a:buNone/>
            </a:pPr>
            <a:r>
              <a:rPr lang="en-CA" sz="2000" b="1" i="1" dirty="0">
                <a:solidFill>
                  <a:srgbClr val="FF0000"/>
                </a:solidFill>
              </a:rPr>
              <a:t>The MSW application form for 2024/2025</a:t>
            </a:r>
            <a:br>
              <a:rPr lang="en-CA" sz="2000" b="1" i="1" dirty="0">
                <a:solidFill>
                  <a:srgbClr val="FF0000"/>
                </a:solidFill>
              </a:rPr>
            </a:br>
            <a:r>
              <a:rPr lang="en-CA" sz="2000" b="1" i="1" dirty="0">
                <a:solidFill>
                  <a:srgbClr val="FF0000"/>
                </a:solidFill>
              </a:rPr>
              <a:t>is currently available.</a:t>
            </a:r>
            <a:endParaRPr lang="en-CA" sz="2000" b="1" i="1" dirty="0"/>
          </a:p>
          <a:p>
            <a:endParaRPr lang="en-CA" sz="2200" dirty="0"/>
          </a:p>
          <a:p>
            <a:endParaRPr lang="en-CA" sz="2800" dirty="0"/>
          </a:p>
          <a:p>
            <a:pPr marL="0" indent="0">
              <a:buNone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4137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A45F-A4A6-51B3-76B7-D9F9D5B1E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35A70-CCED-A89F-7E1D-6A774ABB9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2BBD0D-B008-4660-B3D7-A2125EC8F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0047"/>
              </p:ext>
            </p:extLst>
          </p:nvPr>
        </p:nvGraphicFramePr>
        <p:xfrm>
          <a:off x="457200" y="1532860"/>
          <a:ext cx="8229600" cy="410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43DE1E-DCBB-3E62-61F9-F8E66595D2F2}"/>
              </a:ext>
            </a:extLst>
          </p:cNvPr>
          <p:cNvSpPr txBox="1"/>
          <p:nvPr/>
        </p:nvSpPr>
        <p:spPr>
          <a:xfrm>
            <a:off x="157316" y="5710667"/>
            <a:ext cx="8839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>
                <a:hlinkClick r:id="rId8"/>
              </a:rPr>
              <a:t>https://ask.uwindsor.ca/app/answers/detail/a_id/914/kw/how%20to%20graduate%20studies?_gl=1*r2qynf*_gcl_au*MTEzMzc5Mjg5My4xNzI2MTYxMzA4*_ga*MTUyNzUxNzc5MS4xNzI2MTYxMzA4*_ga_TMHVD0679R*MTcyNzM1OTM0OS44LjEuMTcyNzM2MDU3OS42MC4wLjA</a:t>
            </a:r>
            <a:r>
              <a:rPr lang="en-CA" sz="10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91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solidFill>
                  <a:srgbClr val="005596"/>
                </a:solidFill>
              </a:rPr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264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800" b="1" dirty="0"/>
              <a:t>GPA</a:t>
            </a:r>
            <a:r>
              <a:rPr lang="en-CA" sz="2800" dirty="0"/>
              <a:t> </a:t>
            </a:r>
          </a:p>
          <a:p>
            <a:r>
              <a:rPr lang="en-CA" dirty="0"/>
              <a:t>To be considered for admission to the MSW program, the School of Social Work requires applicants to have </a:t>
            </a:r>
            <a:r>
              <a:rPr lang="en-CA" b="1" u="sng" dirty="0"/>
              <a:t>a grade point average of 73% or above</a:t>
            </a:r>
            <a:r>
              <a:rPr lang="en-CA" dirty="0"/>
              <a:t>, calculated based on the last two years/ 20 courses of their qualifying Honours degree. </a:t>
            </a:r>
          </a:p>
          <a:p>
            <a:endParaRPr lang="en-CA" dirty="0"/>
          </a:p>
          <a:p>
            <a:r>
              <a:rPr lang="en-CA" dirty="0"/>
              <a:t>Applicant must upload </a:t>
            </a:r>
            <a:r>
              <a:rPr lang="en-CA" b="1" u="sng" dirty="0"/>
              <a:t>ALL</a:t>
            </a:r>
            <a:r>
              <a:rPr lang="en-CA" dirty="0"/>
              <a:t> transcripts to the application portal. This includes all University of Windsor transcripts.</a:t>
            </a:r>
          </a:p>
          <a:p>
            <a:pPr lvl="1"/>
            <a:r>
              <a:rPr lang="en-CA" dirty="0"/>
              <a:t>Transcripts must have your name, the institution, the degree awarded (or enrolled), the credit weighting and the grade awarded for each class. </a:t>
            </a:r>
          </a:p>
          <a:p>
            <a:pPr lvl="1"/>
            <a:r>
              <a:rPr lang="en-CA" dirty="0"/>
              <a:t>Unofficial transcripts are accepted for the application</a:t>
            </a:r>
          </a:p>
          <a:p>
            <a:pPr lvl="1"/>
            <a:r>
              <a:rPr lang="en-CA" dirty="0"/>
              <a:t>Official transcripts need to be submitted after an offer of admission is made. </a:t>
            </a:r>
          </a:p>
        </p:txBody>
      </p:sp>
    </p:spTree>
    <p:extLst>
      <p:ext uri="{BB962C8B-B14F-4D97-AF65-F5344CB8AC3E}">
        <p14:creationId xmlns:p14="http://schemas.microsoft.com/office/powerpoint/2010/main" val="302340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>
                <a:solidFill>
                  <a:srgbClr val="005596"/>
                </a:solidFill>
              </a:rPr>
              <a:t>Admission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64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dirty="0"/>
              <a:t>Statistics and Research Methods Courses</a:t>
            </a:r>
          </a:p>
          <a:p>
            <a:pPr marL="0" indent="0">
              <a:buNone/>
            </a:pPr>
            <a:endParaRPr lang="en-CA" b="1" dirty="0"/>
          </a:p>
          <a:p>
            <a:r>
              <a:rPr lang="en-CA" sz="2200" dirty="0"/>
              <a:t>At the time of application, applicants are required to provide evidence of successful completion of one undergraduate course in </a:t>
            </a:r>
            <a:r>
              <a:rPr lang="en-CA" sz="2200" b="1" dirty="0"/>
              <a:t>statistics </a:t>
            </a:r>
            <a:r>
              <a:rPr lang="en-CA" sz="2200" dirty="0"/>
              <a:t>and one undergraduate course in </a:t>
            </a:r>
            <a:r>
              <a:rPr lang="en-CA" sz="2200" b="1" dirty="0"/>
              <a:t>research methods. </a:t>
            </a:r>
          </a:p>
          <a:p>
            <a:pPr marL="0" indent="0">
              <a:buNone/>
            </a:pPr>
            <a:endParaRPr lang="en-CA" sz="2200" b="1" dirty="0"/>
          </a:p>
          <a:p>
            <a:r>
              <a:rPr lang="en-CA" sz="2200" dirty="0"/>
              <a:t>If an applicant has not completed one or both of the required courses at the time of application, the applicant must submit a transcript or proof of enrolment in the required course(s), to the School of Social Work prior to </a:t>
            </a:r>
            <a:r>
              <a:rPr lang="en-CA" sz="2200" u="sng" dirty="0"/>
              <a:t>March 1</a:t>
            </a:r>
            <a:r>
              <a:rPr lang="en-CA" sz="2200" u="sng" baseline="30000" dirty="0"/>
              <a:t>st</a:t>
            </a:r>
            <a:r>
              <a:rPr lang="en-CA" sz="2200" u="sng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3074478"/>
      </p:ext>
    </p:extLst>
  </p:cSld>
  <p:clrMapOvr>
    <a:masterClrMapping/>
  </p:clrMapOvr>
</p:sld>
</file>

<file path=ppt/theme/theme1.xml><?xml version="1.0" encoding="utf-8"?>
<a:theme xmlns:a="http://schemas.openxmlformats.org/drawingml/2006/main" name="UWindso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indsor" id="{CE39941D-F836-4174-A103-C36457282383}" vid="{9C389C4C-9457-4157-BE3F-F110F1E0C4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a171c2-8a12-46b2-a3ca-52657449f613" xsi:nil="true"/>
    <lcf76f155ced4ddcb4097134ff3c332f xmlns="c114f0a7-18e2-435f-a02c-e8c6983838e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D25D3D96EEE24DA42F4699720A4458" ma:contentTypeVersion="17" ma:contentTypeDescription="Create a new document." ma:contentTypeScope="" ma:versionID="422339085f02118978823c84224d668b">
  <xsd:schema xmlns:xsd="http://www.w3.org/2001/XMLSchema" xmlns:xs="http://www.w3.org/2001/XMLSchema" xmlns:p="http://schemas.microsoft.com/office/2006/metadata/properties" xmlns:ns2="c114f0a7-18e2-435f-a02c-e8c6983838ea" xmlns:ns3="7fa171c2-8a12-46b2-a3ca-52657449f613" targetNamespace="http://schemas.microsoft.com/office/2006/metadata/properties" ma:root="true" ma:fieldsID="e6ef0926f9634f48c145053bc5997cf2" ns2:_="" ns3:_="">
    <xsd:import namespace="c114f0a7-18e2-435f-a02c-e8c6983838ea"/>
    <xsd:import namespace="7fa171c2-8a12-46b2-a3ca-52657449f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14f0a7-18e2-435f-a02c-e8c698383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bee80c-1694-4361-82b6-5997d1554e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a171c2-8a12-46b2-a3ca-52657449f6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dc89820-127b-4930-af38-3ef806df5159}" ma:internalName="TaxCatchAll" ma:showField="CatchAllData" ma:web="7fa171c2-8a12-46b2-a3ca-52657449f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2BD4EF-4695-4745-90C2-7009D4BD4E37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c114f0a7-18e2-435f-a02c-e8c6983838ea"/>
    <ds:schemaRef ds:uri="http://purl.org/dc/dcmitype/"/>
    <ds:schemaRef ds:uri="7fa171c2-8a12-46b2-a3ca-52657449f61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614B2A-D712-4F2E-A46A-F433902E9D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849705-C741-42AC-B042-0D5F84363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14f0a7-18e2-435f-a02c-e8c6983838ea"/>
    <ds:schemaRef ds:uri="7fa171c2-8a12-46b2-a3ca-52657449f6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UWindsor</Template>
  <TotalTime>9147</TotalTime>
  <Words>1385</Words>
  <Application>Microsoft Office PowerPoint</Application>
  <PresentationFormat>On-screen Show (4:3)</PresentationFormat>
  <Paragraphs>160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Amasis MT Pro</vt:lpstr>
      <vt:lpstr>Arial</vt:lpstr>
      <vt:lpstr>Calibri</vt:lpstr>
      <vt:lpstr>Lucida Handwriting</vt:lpstr>
      <vt:lpstr>Times New Roman</vt:lpstr>
      <vt:lpstr>UWindsor</vt:lpstr>
      <vt:lpstr>2024/2025  MSW &amp; MSW/JD  Application Information Session</vt:lpstr>
      <vt:lpstr>Land Acknowledgment</vt:lpstr>
      <vt:lpstr>Agenda</vt:lpstr>
      <vt:lpstr>A note about professional communication</vt:lpstr>
      <vt:lpstr>MSW – On Campus and  MSW-Working Professionals (MSW-WP)</vt:lpstr>
      <vt:lpstr>Admission Requirements</vt:lpstr>
      <vt:lpstr>Application Process</vt:lpstr>
      <vt:lpstr>Admission Requirements</vt:lpstr>
      <vt:lpstr>Admission Requirements</vt:lpstr>
      <vt:lpstr>Admission Requirements</vt:lpstr>
      <vt:lpstr>Admission Requirements</vt:lpstr>
      <vt:lpstr>Admission Requirements</vt:lpstr>
      <vt:lpstr>Admission Requirements</vt:lpstr>
      <vt:lpstr>Deadlines</vt:lpstr>
      <vt:lpstr>Technical Problems?</vt:lpstr>
      <vt:lpstr>FAQ</vt:lpstr>
      <vt:lpstr>MSW/JD Additional Information</vt:lpstr>
      <vt:lpstr>Questions?</vt:lpstr>
    </vt:vector>
  </TitlesOfParts>
  <Company>University of Windsor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Introductions</dc:title>
  <dc:creator>kcalder</dc:creator>
  <cp:lastModifiedBy>Jasmine Mahmood</cp:lastModifiedBy>
  <cp:revision>207</cp:revision>
  <cp:lastPrinted>2017-05-08T20:39:43Z</cp:lastPrinted>
  <dcterms:created xsi:type="dcterms:W3CDTF">2010-05-10T17:17:20Z</dcterms:created>
  <dcterms:modified xsi:type="dcterms:W3CDTF">2024-09-27T16:44:14Z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0x0101002BD25D3D96EEE24DA42F4699720A4458</vt:lpwstr>
  </property>
  <property fmtid="{D5CDD505-2E9C-101B-9397-08002B2CF9AE}" pid="3" name="MediaServiceImageTags">
    <vt:lpwstr/>
  </property>
</Properties>
</file>