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Archivo Black" panose="020B0604020202020204" charset="0"/>
      <p:regular r:id="rId28"/>
    </p:embeddedFont>
    <p:embeddedFont>
      <p:font typeface="Codec Pro ExtraBold" panose="020B0604020202020204" charset="0"/>
      <p:regular r:id="rId29"/>
    </p:embeddedFont>
    <p:embeddedFont>
      <p:font typeface="Montserrat" panose="00000500000000000000" pitchFamily="2" charset="0"/>
      <p:regular r:id="rId30"/>
      <p:bold r:id="rId31"/>
      <p:italic r:id="rId32"/>
      <p:boldItalic r:id="rId33"/>
    </p:embeddedFont>
    <p:embeddedFont>
      <p:font typeface="Montserrat Bold" panose="00000800000000000000" pitchFamily="2" charset="0"/>
      <p:regular r:id="rId34"/>
      <p:bold r:id="rId35"/>
    </p:embeddedFont>
    <p:embeddedFont>
      <p:font typeface="Montserrat Light Bold" panose="020B0604020202020204" charset="0"/>
      <p:regular r:id="rId36"/>
    </p:embeddedFont>
    <p:embeddedFont>
      <p:font typeface="Montserrat Ultra-Bold" panose="020B0604020202020204" charset="0"/>
      <p:regular r:id="rId37"/>
    </p:embeddedFont>
    <p:embeddedFont>
      <p:font typeface="Open Sans" panose="020B0606030504020204" pitchFamily="34" charset="0"/>
      <p:regular r:id="rId38"/>
      <p:bold r:id="rId39"/>
      <p:italic r:id="rId40"/>
      <p:boldItalic r:id="rId41"/>
    </p:embeddedFont>
    <p:embeddedFont>
      <p:font typeface="Open Sans Bold" panose="020B0806030504020204" pitchFamily="34" charset="0"/>
      <p:regular r:id="rId42"/>
      <p:bold r:id="rId43"/>
    </p:embeddedFont>
    <p:embeddedFont>
      <p:font typeface="Open Sauce" panose="020B0604020202020204" charset="0"/>
      <p:regular r:id="rId44"/>
    </p:embeddedFont>
    <p:embeddedFont>
      <p:font typeface="Poppins" panose="00000500000000000000" pitchFamily="2" charset="0"/>
      <p:regular r:id="rId45"/>
    </p:embeddedFont>
    <p:embeddedFont>
      <p:font typeface="Poppins Bold" panose="00000800000000000000"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96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Pepper" userId="a1d8cb1c-cde3-4518-b651-25d5bc97d592" providerId="ADAL" clId="{320A6BE9-14E5-4808-A3DD-913AF8B179E4}"/>
    <pc:docChg chg="undo custSel modSld">
      <pc:chgData name="Laura Pepper" userId="a1d8cb1c-cde3-4518-b651-25d5bc97d592" providerId="ADAL" clId="{320A6BE9-14E5-4808-A3DD-913AF8B179E4}" dt="2024-09-17T19:53:20.251" v="26" actId="33524"/>
      <pc:docMkLst>
        <pc:docMk/>
      </pc:docMkLst>
      <pc:sldChg chg="modSp mod">
        <pc:chgData name="Laura Pepper" userId="a1d8cb1c-cde3-4518-b651-25d5bc97d592" providerId="ADAL" clId="{320A6BE9-14E5-4808-A3DD-913AF8B179E4}" dt="2024-09-17T19:51:43.790" v="25" actId="1038"/>
        <pc:sldMkLst>
          <pc:docMk/>
          <pc:sldMk cId="0" sldId="261"/>
        </pc:sldMkLst>
        <pc:spChg chg="mod">
          <ac:chgData name="Laura Pepper" userId="a1d8cb1c-cde3-4518-b651-25d5bc97d592" providerId="ADAL" clId="{320A6BE9-14E5-4808-A3DD-913AF8B179E4}" dt="2024-09-17T19:51:43.790" v="25" actId="1038"/>
          <ac:spMkLst>
            <pc:docMk/>
            <pc:sldMk cId="0" sldId="261"/>
            <ac:spMk id="13" creationId="{00000000-0000-0000-0000-000000000000}"/>
          </ac:spMkLst>
        </pc:spChg>
        <pc:spChg chg="mod ord">
          <ac:chgData name="Laura Pepper" userId="a1d8cb1c-cde3-4518-b651-25d5bc97d592" providerId="ADAL" clId="{320A6BE9-14E5-4808-A3DD-913AF8B179E4}" dt="2024-09-17T19:51:35.773" v="21" actId="14100"/>
          <ac:spMkLst>
            <pc:docMk/>
            <pc:sldMk cId="0" sldId="261"/>
            <ac:spMk id="20" creationId="{00000000-0000-0000-0000-000000000000}"/>
          </ac:spMkLst>
        </pc:spChg>
        <pc:grpChg chg="mod">
          <ac:chgData name="Laura Pepper" userId="a1d8cb1c-cde3-4518-b651-25d5bc97d592" providerId="ADAL" clId="{320A6BE9-14E5-4808-A3DD-913AF8B179E4}" dt="2024-09-17T19:51:00.497" v="1" actId="1076"/>
          <ac:grpSpMkLst>
            <pc:docMk/>
            <pc:sldMk cId="0" sldId="261"/>
            <ac:grpSpMk id="14" creationId="{00000000-0000-0000-0000-000000000000}"/>
          </ac:grpSpMkLst>
        </pc:grpChg>
      </pc:sldChg>
      <pc:sldChg chg="modSp mod">
        <pc:chgData name="Laura Pepper" userId="a1d8cb1c-cde3-4518-b651-25d5bc97d592" providerId="ADAL" clId="{320A6BE9-14E5-4808-A3DD-913AF8B179E4}" dt="2024-09-17T19:53:20.251" v="26" actId="33524"/>
        <pc:sldMkLst>
          <pc:docMk/>
          <pc:sldMk cId="0" sldId="280"/>
        </pc:sldMkLst>
        <pc:spChg chg="mod">
          <ac:chgData name="Laura Pepper" userId="a1d8cb1c-cde3-4518-b651-25d5bc97d592" providerId="ADAL" clId="{320A6BE9-14E5-4808-A3DD-913AF8B179E4}" dt="2024-09-17T19:53:20.251" v="26" actId="33524"/>
          <ac:spMkLst>
            <pc:docMk/>
            <pc:sldMk cId="0" sldId="280"/>
            <ac:spMk id="16"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uwindsor.ca/studentawards/" TargetMode="External"/><Relationship Id="rId5" Type="http://schemas.openxmlformats.org/officeDocument/2006/relationships/image" Target="../media/image48.sv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s://www.enrichedacademy.com/aboutU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7.sv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uwindsor.ca/aboriginal-education-centre/302/awards-scholarships-bursaries"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99" b="-499"/>
            </a:stretch>
          </a:blipFill>
        </p:spPr>
        <p:txBody>
          <a:bodyPr/>
          <a:lstStyle/>
          <a:p>
            <a:endParaRPr lang="en-CA"/>
          </a:p>
        </p:txBody>
      </p:sp>
      <p:grpSp>
        <p:nvGrpSpPr>
          <p:cNvPr id="3" name="Group 3"/>
          <p:cNvGrpSpPr/>
          <p:nvPr/>
        </p:nvGrpSpPr>
        <p:grpSpPr>
          <a:xfrm>
            <a:off x="0" y="0"/>
            <a:ext cx="2645445" cy="3012842"/>
            <a:chOff x="0" y="0"/>
            <a:chExt cx="1713495" cy="1951464"/>
          </a:xfrm>
        </p:grpSpPr>
        <p:sp>
          <p:nvSpPr>
            <p:cNvPr id="4" name="Freeform 4"/>
            <p:cNvSpPr/>
            <p:nvPr/>
          </p:nvSpPr>
          <p:spPr>
            <a:xfrm>
              <a:off x="0" y="0"/>
              <a:ext cx="1713495" cy="1951464"/>
            </a:xfrm>
            <a:custGeom>
              <a:avLst/>
              <a:gdLst/>
              <a:ahLst/>
              <a:cxnLst/>
              <a:rect l="l" t="t" r="r" b="b"/>
              <a:pathLst>
                <a:path w="1713495" h="1951464">
                  <a:moveTo>
                    <a:pt x="0" y="0"/>
                  </a:moveTo>
                  <a:lnTo>
                    <a:pt x="1713495" y="0"/>
                  </a:lnTo>
                  <a:lnTo>
                    <a:pt x="1713495" y="1951464"/>
                  </a:lnTo>
                  <a:lnTo>
                    <a:pt x="0" y="1951464"/>
                  </a:lnTo>
                  <a:close/>
                </a:path>
              </a:pathLst>
            </a:custGeom>
            <a:solidFill>
              <a:srgbClr val="FFCE00">
                <a:alpha val="84706"/>
              </a:srgbClr>
            </a:solidFill>
          </p:spPr>
          <p:txBody>
            <a:bodyPr/>
            <a:lstStyle/>
            <a:p>
              <a:endParaRPr lang="en-CA"/>
            </a:p>
          </p:txBody>
        </p:sp>
      </p:grpSp>
      <p:grpSp>
        <p:nvGrpSpPr>
          <p:cNvPr id="5" name="Group 5"/>
          <p:cNvGrpSpPr/>
          <p:nvPr/>
        </p:nvGrpSpPr>
        <p:grpSpPr>
          <a:xfrm>
            <a:off x="0" y="6362322"/>
            <a:ext cx="15333168" cy="2998290"/>
            <a:chOff x="0" y="0"/>
            <a:chExt cx="7996310" cy="1563621"/>
          </a:xfrm>
        </p:grpSpPr>
        <p:sp>
          <p:nvSpPr>
            <p:cNvPr id="6" name="Freeform 6"/>
            <p:cNvSpPr/>
            <p:nvPr/>
          </p:nvSpPr>
          <p:spPr>
            <a:xfrm>
              <a:off x="0" y="0"/>
              <a:ext cx="7996310" cy="1563621"/>
            </a:xfrm>
            <a:custGeom>
              <a:avLst/>
              <a:gdLst/>
              <a:ahLst/>
              <a:cxnLst/>
              <a:rect l="l" t="t" r="r" b="b"/>
              <a:pathLst>
                <a:path w="7996310" h="1563621">
                  <a:moveTo>
                    <a:pt x="0" y="0"/>
                  </a:moveTo>
                  <a:lnTo>
                    <a:pt x="7996310" y="0"/>
                  </a:lnTo>
                  <a:lnTo>
                    <a:pt x="7996310" y="1563621"/>
                  </a:lnTo>
                  <a:lnTo>
                    <a:pt x="0" y="1563621"/>
                  </a:lnTo>
                  <a:close/>
                </a:path>
              </a:pathLst>
            </a:custGeom>
            <a:solidFill>
              <a:srgbClr val="005596">
                <a:alpha val="74902"/>
              </a:srgbClr>
            </a:solidFill>
          </p:spPr>
          <p:txBody>
            <a:bodyPr/>
            <a:lstStyle/>
            <a:p>
              <a:endParaRPr lang="en-CA"/>
            </a:p>
          </p:txBody>
        </p:sp>
      </p:grpSp>
      <p:grpSp>
        <p:nvGrpSpPr>
          <p:cNvPr id="7" name="Group 7"/>
          <p:cNvGrpSpPr/>
          <p:nvPr/>
        </p:nvGrpSpPr>
        <p:grpSpPr>
          <a:xfrm>
            <a:off x="17835213" y="7063676"/>
            <a:ext cx="452787" cy="2194624"/>
            <a:chOff x="0" y="0"/>
            <a:chExt cx="293277" cy="1421492"/>
          </a:xfrm>
        </p:grpSpPr>
        <p:sp>
          <p:nvSpPr>
            <p:cNvPr id="8" name="Freeform 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FFCE00">
                <a:alpha val="84706"/>
              </a:srgbClr>
            </a:solidFill>
          </p:spPr>
          <p:txBody>
            <a:bodyPr/>
            <a:lstStyle/>
            <a:p>
              <a:endParaRPr lang="en-CA"/>
            </a:p>
          </p:txBody>
        </p:sp>
      </p:grpSp>
      <p:sp>
        <p:nvSpPr>
          <p:cNvPr id="9" name="Freeform 9"/>
          <p:cNvSpPr/>
          <p:nvPr/>
        </p:nvSpPr>
        <p:spPr>
          <a:xfrm>
            <a:off x="393455" y="229328"/>
            <a:ext cx="2593057" cy="3021269"/>
          </a:xfrm>
          <a:custGeom>
            <a:avLst/>
            <a:gdLst/>
            <a:ahLst/>
            <a:cxnLst/>
            <a:rect l="l" t="t" r="r" b="b"/>
            <a:pathLst>
              <a:path w="2593057" h="3021269">
                <a:moveTo>
                  <a:pt x="0" y="0"/>
                </a:moveTo>
                <a:lnTo>
                  <a:pt x="2593057" y="0"/>
                </a:lnTo>
                <a:lnTo>
                  <a:pt x="2593057" y="3021269"/>
                </a:lnTo>
                <a:lnTo>
                  <a:pt x="0" y="3021269"/>
                </a:lnTo>
                <a:lnTo>
                  <a:pt x="0" y="0"/>
                </a:lnTo>
                <a:close/>
              </a:path>
            </a:pathLst>
          </a:custGeom>
          <a:blipFill>
            <a:blip r:embed="rId3"/>
            <a:stretch>
              <a:fillRect l="-4736" t="-11900" r="-8601" b="-8422"/>
            </a:stretch>
          </a:blipFill>
        </p:spPr>
        <p:txBody>
          <a:bodyPr/>
          <a:lstStyle/>
          <a:p>
            <a:endParaRPr lang="en-CA"/>
          </a:p>
        </p:txBody>
      </p:sp>
      <p:sp>
        <p:nvSpPr>
          <p:cNvPr id="10" name="TextBox 10"/>
          <p:cNvSpPr txBox="1"/>
          <p:nvPr/>
        </p:nvSpPr>
        <p:spPr>
          <a:xfrm>
            <a:off x="393455" y="6416396"/>
            <a:ext cx="14427594" cy="769835"/>
          </a:xfrm>
          <a:prstGeom prst="rect">
            <a:avLst/>
          </a:prstGeom>
        </p:spPr>
        <p:txBody>
          <a:bodyPr lIns="0" tIns="0" rIns="0" bIns="0" rtlCol="0" anchor="t">
            <a:spAutoFit/>
          </a:bodyPr>
          <a:lstStyle/>
          <a:p>
            <a:pPr algn="ctr">
              <a:lnSpc>
                <a:spcPts val="6393"/>
              </a:lnSpc>
              <a:spcBef>
                <a:spcPct val="0"/>
              </a:spcBef>
            </a:pPr>
            <a:r>
              <a:rPr lang="en-US" sz="4566" b="1">
                <a:solidFill>
                  <a:srgbClr val="FFCE00"/>
                </a:solidFill>
                <a:latin typeface="Montserrat Ultra-Bold"/>
                <a:ea typeface="Montserrat Ultra-Bold"/>
                <a:cs typeface="Montserrat Ultra-Bold"/>
                <a:sym typeface="Montserrat Ultra-Bold"/>
              </a:rPr>
              <a:t>FINANCING YOUR EDUCATION </a:t>
            </a:r>
          </a:p>
        </p:txBody>
      </p:sp>
      <p:sp>
        <p:nvSpPr>
          <p:cNvPr id="11" name="TextBox 11"/>
          <p:cNvSpPr txBox="1"/>
          <p:nvPr/>
        </p:nvSpPr>
        <p:spPr>
          <a:xfrm>
            <a:off x="223576" y="8075263"/>
            <a:ext cx="14379957" cy="1285349"/>
          </a:xfrm>
          <a:prstGeom prst="rect">
            <a:avLst/>
          </a:prstGeom>
        </p:spPr>
        <p:txBody>
          <a:bodyPr lIns="0" tIns="0" rIns="0" bIns="0" rtlCol="0" anchor="t">
            <a:spAutoFit/>
          </a:bodyPr>
          <a:lstStyle/>
          <a:p>
            <a:pPr algn="ctr">
              <a:lnSpc>
                <a:spcPts val="3239"/>
              </a:lnSpc>
            </a:pPr>
            <a:r>
              <a:rPr lang="en-US" sz="2768" b="1">
                <a:solidFill>
                  <a:srgbClr val="FAFBFB"/>
                </a:solidFill>
                <a:latin typeface="Montserrat Bold"/>
                <a:ea typeface="Montserrat Bold"/>
                <a:cs typeface="Montserrat Bold"/>
                <a:sym typeface="Montserrat Bold"/>
              </a:rPr>
              <a:t>Student Awards &amp; Financial Aid (SAFA)</a:t>
            </a:r>
          </a:p>
          <a:p>
            <a:pPr algn="ctr">
              <a:lnSpc>
                <a:spcPts val="1601"/>
              </a:lnSpc>
            </a:pPr>
            <a:endParaRPr lang="en-US" sz="2768" b="1">
              <a:solidFill>
                <a:srgbClr val="FAFBFB"/>
              </a:solidFill>
              <a:latin typeface="Montserrat Bold"/>
              <a:ea typeface="Montserrat Bold"/>
              <a:cs typeface="Montserrat Bold"/>
              <a:sym typeface="Montserrat Bold"/>
            </a:endParaRPr>
          </a:p>
          <a:p>
            <a:pPr algn="ctr">
              <a:lnSpc>
                <a:spcPts val="2888"/>
              </a:lnSpc>
            </a:pPr>
            <a:r>
              <a:rPr lang="en-US" sz="2468">
                <a:solidFill>
                  <a:srgbClr val="FAFBFB"/>
                </a:solidFill>
                <a:latin typeface="Montserrat"/>
                <a:ea typeface="Montserrat"/>
                <a:cs typeface="Montserrat"/>
                <a:sym typeface="Montserrat"/>
              </a:rPr>
              <a:t>Presenter: Laura Pepper -Student Awards Outreach Coordinator </a:t>
            </a:r>
          </a:p>
          <a:p>
            <a:pPr algn="ctr">
              <a:lnSpc>
                <a:spcPts val="2420"/>
              </a:lnSpc>
            </a:pPr>
            <a:endParaRPr lang="en-US" sz="2468">
              <a:solidFill>
                <a:srgbClr val="FAFBFB"/>
              </a:solidFill>
              <a:latin typeface="Montserrat"/>
              <a:ea typeface="Montserrat"/>
              <a:cs typeface="Montserrat"/>
              <a:sym typeface="Montserrat"/>
            </a:endParaRPr>
          </a:p>
        </p:txBody>
      </p:sp>
      <p:sp>
        <p:nvSpPr>
          <p:cNvPr id="12" name="TextBox 12"/>
          <p:cNvSpPr txBox="1"/>
          <p:nvPr/>
        </p:nvSpPr>
        <p:spPr>
          <a:xfrm>
            <a:off x="223576" y="7200609"/>
            <a:ext cx="14427594" cy="604680"/>
          </a:xfrm>
          <a:prstGeom prst="rect">
            <a:avLst/>
          </a:prstGeom>
        </p:spPr>
        <p:txBody>
          <a:bodyPr lIns="0" tIns="0" rIns="0" bIns="0" rtlCol="0" anchor="t">
            <a:spAutoFit/>
          </a:bodyPr>
          <a:lstStyle/>
          <a:p>
            <a:pPr algn="ctr">
              <a:lnSpc>
                <a:spcPts val="4993"/>
              </a:lnSpc>
              <a:spcBef>
                <a:spcPct val="0"/>
              </a:spcBef>
            </a:pPr>
            <a:r>
              <a:rPr lang="en-US" sz="3566" b="1">
                <a:solidFill>
                  <a:srgbClr val="FFCE00"/>
                </a:solidFill>
                <a:latin typeface="Montserrat Ultra-Bold"/>
                <a:ea typeface="Montserrat Ultra-Bold"/>
                <a:cs typeface="Montserrat Ultra-Bold"/>
                <a:sym typeface="Montserrat Ultra-Bold"/>
              </a:rPr>
              <a:t>SAFA Indigenous Student Support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357184" y="1344292"/>
            <a:ext cx="16384724" cy="7598416"/>
          </a:xfrm>
          <a:custGeom>
            <a:avLst/>
            <a:gdLst/>
            <a:ahLst/>
            <a:cxnLst/>
            <a:rect l="l" t="t" r="r" b="b"/>
            <a:pathLst>
              <a:path w="16384724" h="7598416">
                <a:moveTo>
                  <a:pt x="0" y="0"/>
                </a:moveTo>
                <a:lnTo>
                  <a:pt x="16384724" y="0"/>
                </a:lnTo>
                <a:lnTo>
                  <a:pt x="16384724" y="7598416"/>
                </a:lnTo>
                <a:lnTo>
                  <a:pt x="0" y="7598416"/>
                </a:lnTo>
                <a:lnTo>
                  <a:pt x="0" y="0"/>
                </a:lnTo>
                <a:close/>
              </a:path>
            </a:pathLst>
          </a:custGeom>
          <a:blipFill>
            <a:blip r:embed="rId3"/>
            <a:stretch>
              <a:fillRect/>
            </a:stretch>
          </a:blipFill>
        </p:spPr>
        <p:txBody>
          <a:bodyPr/>
          <a:lstStyle/>
          <a:p>
            <a:endParaRPr lang="en-CA"/>
          </a:p>
        </p:txBody>
      </p:sp>
      <p:sp>
        <p:nvSpPr>
          <p:cNvPr id="12" name="Freeform 12"/>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4"/>
            <a:stretch>
              <a:fillRect/>
            </a:stretch>
          </a:blipFill>
        </p:spPr>
        <p:txBody>
          <a:bodyPr/>
          <a:lstStyle/>
          <a:p>
            <a:endParaRPr lang="en-CA"/>
          </a:p>
        </p:txBody>
      </p:sp>
      <p:sp>
        <p:nvSpPr>
          <p:cNvPr id="13" name="Freeform 13"/>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4" name="Group 14"/>
          <p:cNvGrpSpPr/>
          <p:nvPr/>
        </p:nvGrpSpPr>
        <p:grpSpPr>
          <a:xfrm>
            <a:off x="-4877576" y="143830"/>
            <a:ext cx="18021504" cy="1058167"/>
            <a:chOff x="0" y="0"/>
            <a:chExt cx="4746404" cy="278694"/>
          </a:xfrm>
        </p:grpSpPr>
        <p:sp>
          <p:nvSpPr>
            <p:cNvPr id="15" name="Freeform 15"/>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6" name="TextBox 16"/>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7" name="Group 17"/>
          <p:cNvGrpSpPr/>
          <p:nvPr/>
        </p:nvGrpSpPr>
        <p:grpSpPr>
          <a:xfrm>
            <a:off x="17621715" y="4751815"/>
            <a:ext cx="618955" cy="3000028"/>
            <a:chOff x="0" y="0"/>
            <a:chExt cx="293277" cy="1421492"/>
          </a:xfrm>
        </p:grpSpPr>
        <p:sp>
          <p:nvSpPr>
            <p:cNvPr id="18" name="Freeform 1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9" name="TextBox 19"/>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66675" y="5280728"/>
            <a:ext cx="14269149" cy="3977572"/>
          </a:xfrm>
          <a:custGeom>
            <a:avLst/>
            <a:gdLst/>
            <a:ahLst/>
            <a:cxnLst/>
            <a:rect l="l" t="t" r="r" b="b"/>
            <a:pathLst>
              <a:path w="14269149" h="3977572">
                <a:moveTo>
                  <a:pt x="0" y="0"/>
                </a:moveTo>
                <a:lnTo>
                  <a:pt x="14269149" y="0"/>
                </a:lnTo>
                <a:lnTo>
                  <a:pt x="14269149" y="3977572"/>
                </a:lnTo>
                <a:lnTo>
                  <a:pt x="0" y="3977572"/>
                </a:lnTo>
                <a:lnTo>
                  <a:pt x="0" y="0"/>
                </a:lnTo>
                <a:close/>
              </a:path>
            </a:pathLst>
          </a:custGeom>
          <a:blipFill>
            <a:blip r:embed="rId3"/>
            <a:stretch>
              <a:fillRect l="-24065" t="-13898" r="-2804" b="-42553"/>
            </a:stretch>
          </a:blipFill>
        </p:spPr>
        <p:txBody>
          <a:bodyPr/>
          <a:lstStyle/>
          <a:p>
            <a:endParaRPr lang="en-CA"/>
          </a:p>
        </p:txBody>
      </p:sp>
      <p:sp>
        <p:nvSpPr>
          <p:cNvPr id="12" name="Freeform 12"/>
          <p:cNvSpPr/>
          <p:nvPr/>
        </p:nvSpPr>
        <p:spPr>
          <a:xfrm>
            <a:off x="95250" y="1106747"/>
            <a:ext cx="13939083" cy="6071503"/>
          </a:xfrm>
          <a:custGeom>
            <a:avLst/>
            <a:gdLst/>
            <a:ahLst/>
            <a:cxnLst/>
            <a:rect l="l" t="t" r="r" b="b"/>
            <a:pathLst>
              <a:path w="13939083" h="6071503">
                <a:moveTo>
                  <a:pt x="0" y="0"/>
                </a:moveTo>
                <a:lnTo>
                  <a:pt x="13939083" y="0"/>
                </a:lnTo>
                <a:lnTo>
                  <a:pt x="13939083" y="6071503"/>
                </a:lnTo>
                <a:lnTo>
                  <a:pt x="0" y="6071503"/>
                </a:lnTo>
                <a:lnTo>
                  <a:pt x="0" y="0"/>
                </a:lnTo>
                <a:close/>
              </a:path>
            </a:pathLst>
          </a:custGeom>
          <a:blipFill>
            <a:blip r:embed="rId4"/>
            <a:stretch>
              <a:fillRect l="-23675" t="-36367" r="-2367"/>
            </a:stretch>
          </a:blipFill>
        </p:spPr>
        <p:txBody>
          <a:bodyPr/>
          <a:lstStyle/>
          <a:p>
            <a:endParaRPr lang="en-CA"/>
          </a:p>
        </p:txBody>
      </p:sp>
      <p:sp>
        <p:nvSpPr>
          <p:cNvPr id="13" name="Freeform 13"/>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5"/>
            <a:stretch>
              <a:fillRect/>
            </a:stretch>
          </a:blipFill>
        </p:spPr>
        <p:txBody>
          <a:bodyPr/>
          <a:lstStyle/>
          <a:p>
            <a:endParaRPr lang="en-CA"/>
          </a:p>
        </p:txBody>
      </p:sp>
      <p:sp>
        <p:nvSpPr>
          <p:cNvPr id="14" name="Freeform 14"/>
          <p:cNvSpPr/>
          <p:nvPr/>
        </p:nvSpPr>
        <p:spPr>
          <a:xfrm rot="-3863652" flipH="1">
            <a:off x="13115690" y="807513"/>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15" name="Group 15"/>
          <p:cNvGrpSpPr/>
          <p:nvPr/>
        </p:nvGrpSpPr>
        <p:grpSpPr>
          <a:xfrm>
            <a:off x="-4877576" y="143830"/>
            <a:ext cx="18021504" cy="1058167"/>
            <a:chOff x="0" y="0"/>
            <a:chExt cx="4746404" cy="278694"/>
          </a:xfrm>
        </p:grpSpPr>
        <p:sp>
          <p:nvSpPr>
            <p:cNvPr id="16" name="Freeform 16"/>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7" name="TextBox 17"/>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8" name="Group 18"/>
          <p:cNvGrpSpPr/>
          <p:nvPr/>
        </p:nvGrpSpPr>
        <p:grpSpPr>
          <a:xfrm>
            <a:off x="17621715" y="4751815"/>
            <a:ext cx="618955" cy="3000028"/>
            <a:chOff x="0" y="0"/>
            <a:chExt cx="293277" cy="1421492"/>
          </a:xfrm>
        </p:grpSpPr>
        <p:sp>
          <p:nvSpPr>
            <p:cNvPr id="19" name="Freeform 1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20" name="TextBox 20"/>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165033" y="1702355"/>
            <a:ext cx="15682811" cy="7039703"/>
          </a:xfrm>
          <a:custGeom>
            <a:avLst/>
            <a:gdLst/>
            <a:ahLst/>
            <a:cxnLst/>
            <a:rect l="l" t="t" r="r" b="b"/>
            <a:pathLst>
              <a:path w="15682811" h="7039703">
                <a:moveTo>
                  <a:pt x="0" y="0"/>
                </a:moveTo>
                <a:lnTo>
                  <a:pt x="15682811" y="0"/>
                </a:lnTo>
                <a:lnTo>
                  <a:pt x="15682811" y="7039703"/>
                </a:lnTo>
                <a:lnTo>
                  <a:pt x="0" y="7039703"/>
                </a:lnTo>
                <a:lnTo>
                  <a:pt x="0" y="0"/>
                </a:lnTo>
                <a:close/>
              </a:path>
            </a:pathLst>
          </a:custGeom>
          <a:blipFill>
            <a:blip r:embed="rId3"/>
            <a:stretch>
              <a:fillRect l="-23906" t="-12078" b="-13517"/>
            </a:stretch>
          </a:blipFill>
        </p:spPr>
        <p:txBody>
          <a:bodyPr/>
          <a:lstStyle/>
          <a:p>
            <a:endParaRPr lang="en-CA"/>
          </a:p>
        </p:txBody>
      </p:sp>
      <p:sp>
        <p:nvSpPr>
          <p:cNvPr id="12" name="Freeform 12"/>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4"/>
            <a:stretch>
              <a:fillRect/>
            </a:stretch>
          </a:blipFill>
        </p:spPr>
        <p:txBody>
          <a:bodyPr/>
          <a:lstStyle/>
          <a:p>
            <a:endParaRPr lang="en-CA"/>
          </a:p>
        </p:txBody>
      </p:sp>
      <p:sp>
        <p:nvSpPr>
          <p:cNvPr id="13" name="Freeform 13"/>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4" name="Group 14"/>
          <p:cNvGrpSpPr/>
          <p:nvPr/>
        </p:nvGrpSpPr>
        <p:grpSpPr>
          <a:xfrm>
            <a:off x="-4877576" y="143830"/>
            <a:ext cx="18021504" cy="1058167"/>
            <a:chOff x="0" y="0"/>
            <a:chExt cx="4746404" cy="278694"/>
          </a:xfrm>
        </p:grpSpPr>
        <p:sp>
          <p:nvSpPr>
            <p:cNvPr id="15" name="Freeform 15"/>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6" name="TextBox 16"/>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7" name="Group 17"/>
          <p:cNvGrpSpPr/>
          <p:nvPr/>
        </p:nvGrpSpPr>
        <p:grpSpPr>
          <a:xfrm>
            <a:off x="17621715" y="4751815"/>
            <a:ext cx="618955" cy="3000028"/>
            <a:chOff x="0" y="0"/>
            <a:chExt cx="293277" cy="1421492"/>
          </a:xfrm>
        </p:grpSpPr>
        <p:sp>
          <p:nvSpPr>
            <p:cNvPr id="18" name="Freeform 1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9" name="TextBox 19"/>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357184" y="1497487"/>
            <a:ext cx="15150839" cy="7681729"/>
          </a:xfrm>
          <a:custGeom>
            <a:avLst/>
            <a:gdLst/>
            <a:ahLst/>
            <a:cxnLst/>
            <a:rect l="l" t="t" r="r" b="b"/>
            <a:pathLst>
              <a:path w="15150839" h="7681729">
                <a:moveTo>
                  <a:pt x="0" y="0"/>
                </a:moveTo>
                <a:lnTo>
                  <a:pt x="15150839" y="0"/>
                </a:lnTo>
                <a:lnTo>
                  <a:pt x="15150839" y="7681729"/>
                </a:lnTo>
                <a:lnTo>
                  <a:pt x="0" y="7681729"/>
                </a:lnTo>
                <a:lnTo>
                  <a:pt x="0" y="0"/>
                </a:lnTo>
                <a:close/>
              </a:path>
            </a:pathLst>
          </a:custGeom>
          <a:blipFill>
            <a:blip r:embed="rId3"/>
            <a:stretch>
              <a:fillRect l="-23436" t="-9555"/>
            </a:stretch>
          </a:blipFill>
        </p:spPr>
        <p:txBody>
          <a:bodyPr/>
          <a:lstStyle/>
          <a:p>
            <a:endParaRPr lang="en-CA"/>
          </a:p>
        </p:txBody>
      </p:sp>
      <p:sp>
        <p:nvSpPr>
          <p:cNvPr id="12" name="Freeform 12"/>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4"/>
            <a:stretch>
              <a:fillRect/>
            </a:stretch>
          </a:blipFill>
        </p:spPr>
        <p:txBody>
          <a:bodyPr/>
          <a:lstStyle/>
          <a:p>
            <a:endParaRPr lang="en-CA"/>
          </a:p>
        </p:txBody>
      </p:sp>
      <p:sp>
        <p:nvSpPr>
          <p:cNvPr id="13" name="Freeform 13"/>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4" name="Group 14"/>
          <p:cNvGrpSpPr/>
          <p:nvPr/>
        </p:nvGrpSpPr>
        <p:grpSpPr>
          <a:xfrm>
            <a:off x="-4877576" y="143830"/>
            <a:ext cx="18021504" cy="1058167"/>
            <a:chOff x="0" y="0"/>
            <a:chExt cx="4746404" cy="278694"/>
          </a:xfrm>
        </p:grpSpPr>
        <p:sp>
          <p:nvSpPr>
            <p:cNvPr id="15" name="Freeform 15"/>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6" name="TextBox 16"/>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7" name="Group 17"/>
          <p:cNvGrpSpPr/>
          <p:nvPr/>
        </p:nvGrpSpPr>
        <p:grpSpPr>
          <a:xfrm>
            <a:off x="17621715" y="4751815"/>
            <a:ext cx="618955" cy="3000028"/>
            <a:chOff x="0" y="0"/>
            <a:chExt cx="293277" cy="1421492"/>
          </a:xfrm>
        </p:grpSpPr>
        <p:sp>
          <p:nvSpPr>
            <p:cNvPr id="18" name="Freeform 1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9" name="TextBox 19"/>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3"/>
            <a:stretch>
              <a:fillRect/>
            </a:stretch>
          </a:blipFill>
        </p:spPr>
        <p:txBody>
          <a:bodyPr/>
          <a:lstStyle/>
          <a:p>
            <a:endParaRPr lang="en-CA"/>
          </a:p>
        </p:txBody>
      </p:sp>
      <p:sp>
        <p:nvSpPr>
          <p:cNvPr id="12" name="Freeform 12"/>
          <p:cNvSpPr/>
          <p:nvPr/>
        </p:nvSpPr>
        <p:spPr>
          <a:xfrm>
            <a:off x="357184" y="1419977"/>
            <a:ext cx="14017969" cy="7447046"/>
          </a:xfrm>
          <a:custGeom>
            <a:avLst/>
            <a:gdLst/>
            <a:ahLst/>
            <a:cxnLst/>
            <a:rect l="l" t="t" r="r" b="b"/>
            <a:pathLst>
              <a:path w="14017969" h="7447046">
                <a:moveTo>
                  <a:pt x="0" y="0"/>
                </a:moveTo>
                <a:lnTo>
                  <a:pt x="14017969" y="0"/>
                </a:lnTo>
                <a:lnTo>
                  <a:pt x="14017969" y="7447046"/>
                </a:lnTo>
                <a:lnTo>
                  <a:pt x="0" y="7447046"/>
                </a:lnTo>
                <a:lnTo>
                  <a:pt x="0" y="0"/>
                </a:lnTo>
                <a:close/>
              </a:path>
            </a:pathLst>
          </a:custGeom>
          <a:blipFill>
            <a:blip r:embed="rId4"/>
            <a:stretch>
              <a:fillRect/>
            </a:stretch>
          </a:blipFill>
        </p:spPr>
        <p:txBody>
          <a:bodyPr/>
          <a:lstStyle/>
          <a:p>
            <a:endParaRPr lang="en-CA"/>
          </a:p>
        </p:txBody>
      </p:sp>
      <p:sp>
        <p:nvSpPr>
          <p:cNvPr id="13" name="Freeform 13"/>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4" name="Group 14"/>
          <p:cNvGrpSpPr/>
          <p:nvPr/>
        </p:nvGrpSpPr>
        <p:grpSpPr>
          <a:xfrm>
            <a:off x="-4877576" y="143830"/>
            <a:ext cx="18021504" cy="1058167"/>
            <a:chOff x="0" y="0"/>
            <a:chExt cx="4746404" cy="278694"/>
          </a:xfrm>
        </p:grpSpPr>
        <p:sp>
          <p:nvSpPr>
            <p:cNvPr id="15" name="Freeform 15"/>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6" name="TextBox 16"/>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7" name="Group 17"/>
          <p:cNvGrpSpPr/>
          <p:nvPr/>
        </p:nvGrpSpPr>
        <p:grpSpPr>
          <a:xfrm>
            <a:off x="17621715" y="4751815"/>
            <a:ext cx="618955" cy="3000028"/>
            <a:chOff x="0" y="0"/>
            <a:chExt cx="293277" cy="1421492"/>
          </a:xfrm>
        </p:grpSpPr>
        <p:sp>
          <p:nvSpPr>
            <p:cNvPr id="18" name="Freeform 1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9" name="TextBox 19"/>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180337" y="1329009"/>
            <a:ext cx="15327686" cy="7328540"/>
          </a:xfrm>
          <a:custGeom>
            <a:avLst/>
            <a:gdLst/>
            <a:ahLst/>
            <a:cxnLst/>
            <a:rect l="l" t="t" r="r" b="b"/>
            <a:pathLst>
              <a:path w="15327686" h="7328540">
                <a:moveTo>
                  <a:pt x="0" y="0"/>
                </a:moveTo>
                <a:lnTo>
                  <a:pt x="15327686" y="0"/>
                </a:lnTo>
                <a:lnTo>
                  <a:pt x="15327686" y="7328540"/>
                </a:lnTo>
                <a:lnTo>
                  <a:pt x="0" y="7328540"/>
                </a:lnTo>
                <a:lnTo>
                  <a:pt x="0" y="0"/>
                </a:lnTo>
                <a:close/>
              </a:path>
            </a:pathLst>
          </a:custGeom>
          <a:blipFill>
            <a:blip r:embed="rId3"/>
            <a:stretch>
              <a:fillRect l="-23981" t="-19929"/>
            </a:stretch>
          </a:blipFill>
        </p:spPr>
        <p:txBody>
          <a:bodyPr/>
          <a:lstStyle/>
          <a:p>
            <a:endParaRPr lang="en-CA"/>
          </a:p>
        </p:txBody>
      </p:sp>
      <p:sp>
        <p:nvSpPr>
          <p:cNvPr id="12" name="Freeform 12"/>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4"/>
            <a:stretch>
              <a:fillRect/>
            </a:stretch>
          </a:blipFill>
        </p:spPr>
        <p:txBody>
          <a:bodyPr/>
          <a:lstStyle/>
          <a:p>
            <a:endParaRPr lang="en-CA"/>
          </a:p>
        </p:txBody>
      </p:sp>
      <p:sp>
        <p:nvSpPr>
          <p:cNvPr id="13" name="Freeform 13"/>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4" name="Group 14"/>
          <p:cNvGrpSpPr/>
          <p:nvPr/>
        </p:nvGrpSpPr>
        <p:grpSpPr>
          <a:xfrm>
            <a:off x="-4877576" y="143830"/>
            <a:ext cx="18021504" cy="1058167"/>
            <a:chOff x="0" y="0"/>
            <a:chExt cx="4746404" cy="278694"/>
          </a:xfrm>
        </p:grpSpPr>
        <p:sp>
          <p:nvSpPr>
            <p:cNvPr id="15" name="Freeform 15"/>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6" name="TextBox 16"/>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7" name="Group 17"/>
          <p:cNvGrpSpPr/>
          <p:nvPr/>
        </p:nvGrpSpPr>
        <p:grpSpPr>
          <a:xfrm>
            <a:off x="17621715" y="4751815"/>
            <a:ext cx="618955" cy="3000028"/>
            <a:chOff x="0" y="0"/>
            <a:chExt cx="293277" cy="1421492"/>
          </a:xfrm>
        </p:grpSpPr>
        <p:sp>
          <p:nvSpPr>
            <p:cNvPr id="18" name="Freeform 1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9" name="TextBox 19"/>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239549" y="4128576"/>
            <a:ext cx="13248376" cy="5843761"/>
          </a:xfrm>
          <a:custGeom>
            <a:avLst/>
            <a:gdLst/>
            <a:ahLst/>
            <a:cxnLst/>
            <a:rect l="l" t="t" r="r" b="b"/>
            <a:pathLst>
              <a:path w="13248376" h="5843761">
                <a:moveTo>
                  <a:pt x="0" y="0"/>
                </a:moveTo>
                <a:lnTo>
                  <a:pt x="13248376" y="0"/>
                </a:lnTo>
                <a:lnTo>
                  <a:pt x="13248376" y="5843760"/>
                </a:lnTo>
                <a:lnTo>
                  <a:pt x="0" y="5843760"/>
                </a:lnTo>
                <a:lnTo>
                  <a:pt x="0" y="0"/>
                </a:lnTo>
                <a:close/>
              </a:path>
            </a:pathLst>
          </a:custGeom>
          <a:blipFill>
            <a:blip r:embed="rId3"/>
            <a:stretch>
              <a:fillRect r="-16460"/>
            </a:stretch>
          </a:blipFill>
        </p:spPr>
        <p:txBody>
          <a:bodyPr/>
          <a:lstStyle/>
          <a:p>
            <a:endParaRPr lang="en-CA"/>
          </a:p>
        </p:txBody>
      </p:sp>
      <p:sp>
        <p:nvSpPr>
          <p:cNvPr id="12" name="Freeform 12"/>
          <p:cNvSpPr/>
          <p:nvPr/>
        </p:nvSpPr>
        <p:spPr>
          <a:xfrm>
            <a:off x="-9525" y="914400"/>
            <a:ext cx="14658790" cy="3052020"/>
          </a:xfrm>
          <a:custGeom>
            <a:avLst/>
            <a:gdLst/>
            <a:ahLst/>
            <a:cxnLst/>
            <a:rect l="l" t="t" r="r" b="b"/>
            <a:pathLst>
              <a:path w="14658790" h="3052020">
                <a:moveTo>
                  <a:pt x="0" y="0"/>
                </a:moveTo>
                <a:lnTo>
                  <a:pt x="14658790" y="0"/>
                </a:lnTo>
                <a:lnTo>
                  <a:pt x="14658790" y="3052020"/>
                </a:lnTo>
                <a:lnTo>
                  <a:pt x="0" y="3052020"/>
                </a:lnTo>
                <a:lnTo>
                  <a:pt x="0" y="0"/>
                </a:lnTo>
                <a:close/>
              </a:path>
            </a:pathLst>
          </a:custGeom>
          <a:blipFill>
            <a:blip r:embed="rId4"/>
            <a:stretch>
              <a:fillRect t="-88360" b="-27773"/>
            </a:stretch>
          </a:blipFill>
        </p:spPr>
        <p:txBody>
          <a:bodyPr/>
          <a:lstStyle/>
          <a:p>
            <a:endParaRPr lang="en-CA"/>
          </a:p>
        </p:txBody>
      </p:sp>
      <p:sp>
        <p:nvSpPr>
          <p:cNvPr id="13" name="Freeform 13"/>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5"/>
            <a:stretch>
              <a:fillRect/>
            </a:stretch>
          </a:blipFill>
        </p:spPr>
        <p:txBody>
          <a:bodyPr/>
          <a:lstStyle/>
          <a:p>
            <a:endParaRPr lang="en-CA"/>
          </a:p>
        </p:txBody>
      </p:sp>
      <p:sp>
        <p:nvSpPr>
          <p:cNvPr id="14" name="Freeform 14"/>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15" name="Group 15"/>
          <p:cNvGrpSpPr/>
          <p:nvPr/>
        </p:nvGrpSpPr>
        <p:grpSpPr>
          <a:xfrm>
            <a:off x="-4877576" y="143830"/>
            <a:ext cx="18021504" cy="1058167"/>
            <a:chOff x="0" y="0"/>
            <a:chExt cx="4746404" cy="278694"/>
          </a:xfrm>
        </p:grpSpPr>
        <p:sp>
          <p:nvSpPr>
            <p:cNvPr id="16" name="Freeform 16"/>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7" name="TextBox 17"/>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8" name="Group 18"/>
          <p:cNvGrpSpPr/>
          <p:nvPr/>
        </p:nvGrpSpPr>
        <p:grpSpPr>
          <a:xfrm>
            <a:off x="17621715" y="4751815"/>
            <a:ext cx="618955" cy="3000028"/>
            <a:chOff x="0" y="0"/>
            <a:chExt cx="293277" cy="1421492"/>
          </a:xfrm>
        </p:grpSpPr>
        <p:sp>
          <p:nvSpPr>
            <p:cNvPr id="19" name="Freeform 1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20" name="TextBox 20"/>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grpSp>
        <p:nvGrpSpPr>
          <p:cNvPr id="11" name="Group 11"/>
          <p:cNvGrpSpPr/>
          <p:nvPr/>
        </p:nvGrpSpPr>
        <p:grpSpPr>
          <a:xfrm>
            <a:off x="-4877576" y="143830"/>
            <a:ext cx="18021504" cy="1058167"/>
            <a:chOff x="0" y="0"/>
            <a:chExt cx="4746404" cy="278694"/>
          </a:xfrm>
        </p:grpSpPr>
        <p:sp>
          <p:nvSpPr>
            <p:cNvPr id="12" name="Freeform 12"/>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3" name="TextBox 13"/>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4" name="Group 14"/>
          <p:cNvGrpSpPr/>
          <p:nvPr/>
        </p:nvGrpSpPr>
        <p:grpSpPr>
          <a:xfrm>
            <a:off x="17621715" y="4751815"/>
            <a:ext cx="618955" cy="3000028"/>
            <a:chOff x="0" y="0"/>
            <a:chExt cx="293277" cy="1421492"/>
          </a:xfrm>
        </p:grpSpPr>
        <p:sp>
          <p:nvSpPr>
            <p:cNvPr id="15" name="Freeform 15"/>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6" name="Freeform 16"/>
          <p:cNvSpPr/>
          <p:nvPr/>
        </p:nvSpPr>
        <p:spPr>
          <a:xfrm>
            <a:off x="183771" y="1774125"/>
            <a:ext cx="15116881" cy="6457765"/>
          </a:xfrm>
          <a:custGeom>
            <a:avLst/>
            <a:gdLst/>
            <a:ahLst/>
            <a:cxnLst/>
            <a:rect l="l" t="t" r="r" b="b"/>
            <a:pathLst>
              <a:path w="15116881" h="6457765">
                <a:moveTo>
                  <a:pt x="0" y="0"/>
                </a:moveTo>
                <a:lnTo>
                  <a:pt x="15116881" y="0"/>
                </a:lnTo>
                <a:lnTo>
                  <a:pt x="15116881" y="6457765"/>
                </a:lnTo>
                <a:lnTo>
                  <a:pt x="0" y="6457765"/>
                </a:lnTo>
                <a:lnTo>
                  <a:pt x="0" y="0"/>
                </a:lnTo>
                <a:close/>
              </a:path>
            </a:pathLst>
          </a:custGeom>
          <a:blipFill>
            <a:blip r:embed="rId3"/>
            <a:stretch>
              <a:fillRect l="-23279" t="-26615"/>
            </a:stretch>
          </a:blipFill>
        </p:spPr>
        <p:txBody>
          <a:bodyPr/>
          <a:lstStyle/>
          <a:p>
            <a:endParaRPr lang="en-CA"/>
          </a:p>
        </p:txBody>
      </p:sp>
      <p:grpSp>
        <p:nvGrpSpPr>
          <p:cNvPr id="17" name="Group 17"/>
          <p:cNvGrpSpPr/>
          <p:nvPr/>
        </p:nvGrpSpPr>
        <p:grpSpPr>
          <a:xfrm>
            <a:off x="13241422" y="1303788"/>
            <a:ext cx="2059230" cy="940675"/>
            <a:chOff x="0" y="0"/>
            <a:chExt cx="542349" cy="247750"/>
          </a:xfrm>
        </p:grpSpPr>
        <p:sp>
          <p:nvSpPr>
            <p:cNvPr id="18" name="Freeform 18"/>
            <p:cNvSpPr/>
            <p:nvPr/>
          </p:nvSpPr>
          <p:spPr>
            <a:xfrm>
              <a:off x="0" y="0"/>
              <a:ext cx="542349" cy="247750"/>
            </a:xfrm>
            <a:custGeom>
              <a:avLst/>
              <a:gdLst/>
              <a:ahLst/>
              <a:cxnLst/>
              <a:rect l="l" t="t" r="r" b="b"/>
              <a:pathLst>
                <a:path w="542349" h="247750">
                  <a:moveTo>
                    <a:pt x="0" y="0"/>
                  </a:moveTo>
                  <a:lnTo>
                    <a:pt x="542349" y="0"/>
                  </a:lnTo>
                  <a:lnTo>
                    <a:pt x="542349" y="247750"/>
                  </a:lnTo>
                  <a:lnTo>
                    <a:pt x="0" y="247750"/>
                  </a:lnTo>
                  <a:close/>
                </a:path>
              </a:pathLst>
            </a:custGeom>
            <a:solidFill>
              <a:srgbClr val="FFFFFF"/>
            </a:solidFill>
          </p:spPr>
          <p:txBody>
            <a:bodyPr/>
            <a:lstStyle/>
            <a:p>
              <a:endParaRPr lang="en-CA"/>
            </a:p>
          </p:txBody>
        </p:sp>
        <p:sp>
          <p:nvSpPr>
            <p:cNvPr id="19" name="TextBox 19"/>
            <p:cNvSpPr txBox="1"/>
            <p:nvPr/>
          </p:nvSpPr>
          <p:spPr>
            <a:xfrm>
              <a:off x="0" y="9525"/>
              <a:ext cx="542349" cy="238225"/>
            </a:xfrm>
            <a:prstGeom prst="rect">
              <a:avLst/>
            </a:prstGeom>
          </p:spPr>
          <p:txBody>
            <a:bodyPr lIns="50800" tIns="50800" rIns="50800" bIns="50800" rtlCol="0" anchor="ctr"/>
            <a:lstStyle/>
            <a:p>
              <a:pPr algn="ctr">
                <a:lnSpc>
                  <a:spcPts val="2420"/>
                </a:lnSpc>
              </a:pPr>
              <a:endParaRPr/>
            </a:p>
          </p:txBody>
        </p:sp>
      </p:grpSp>
      <p:sp>
        <p:nvSpPr>
          <p:cNvPr id="20" name="Freeform 20"/>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4"/>
            <a:stretch>
              <a:fillRect/>
            </a:stretch>
          </a:blipFill>
        </p:spPr>
        <p:txBody>
          <a:bodyPr/>
          <a:lstStyle/>
          <a:p>
            <a:endParaRPr lang="en-CA"/>
          </a:p>
        </p:txBody>
      </p:sp>
      <p:sp>
        <p:nvSpPr>
          <p:cNvPr id="21" name="Freeform 21"/>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22" name="TextBox 22"/>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137140" y="1507768"/>
            <a:ext cx="14720797" cy="7231592"/>
          </a:xfrm>
          <a:custGeom>
            <a:avLst/>
            <a:gdLst/>
            <a:ahLst/>
            <a:cxnLst/>
            <a:rect l="l" t="t" r="r" b="b"/>
            <a:pathLst>
              <a:path w="14720797" h="7231592">
                <a:moveTo>
                  <a:pt x="0" y="0"/>
                </a:moveTo>
                <a:lnTo>
                  <a:pt x="14720797" y="0"/>
                </a:lnTo>
                <a:lnTo>
                  <a:pt x="14720797" y="7231591"/>
                </a:lnTo>
                <a:lnTo>
                  <a:pt x="0" y="7231591"/>
                </a:lnTo>
                <a:lnTo>
                  <a:pt x="0" y="0"/>
                </a:lnTo>
                <a:close/>
              </a:path>
            </a:pathLst>
          </a:custGeom>
          <a:blipFill>
            <a:blip r:embed="rId3"/>
            <a:stretch>
              <a:fillRect/>
            </a:stretch>
          </a:blipFill>
        </p:spPr>
        <p:txBody>
          <a:bodyPr/>
          <a:lstStyle/>
          <a:p>
            <a:endParaRPr lang="en-CA"/>
          </a:p>
        </p:txBody>
      </p:sp>
      <p:sp>
        <p:nvSpPr>
          <p:cNvPr id="12" name="Freeform 12"/>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4"/>
            <a:stretch>
              <a:fillRect/>
            </a:stretch>
          </a:blipFill>
        </p:spPr>
        <p:txBody>
          <a:bodyPr/>
          <a:lstStyle/>
          <a:p>
            <a:endParaRPr lang="en-CA"/>
          </a:p>
        </p:txBody>
      </p:sp>
      <p:sp>
        <p:nvSpPr>
          <p:cNvPr id="13" name="Freeform 13"/>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4" name="Group 14"/>
          <p:cNvGrpSpPr/>
          <p:nvPr/>
        </p:nvGrpSpPr>
        <p:grpSpPr>
          <a:xfrm>
            <a:off x="-4877576" y="143830"/>
            <a:ext cx="18021504" cy="1058167"/>
            <a:chOff x="0" y="0"/>
            <a:chExt cx="4746404" cy="278694"/>
          </a:xfrm>
        </p:grpSpPr>
        <p:sp>
          <p:nvSpPr>
            <p:cNvPr id="15" name="Freeform 15"/>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6" name="TextBox 16"/>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7" name="Group 17"/>
          <p:cNvGrpSpPr/>
          <p:nvPr/>
        </p:nvGrpSpPr>
        <p:grpSpPr>
          <a:xfrm>
            <a:off x="17621715" y="4751815"/>
            <a:ext cx="618955" cy="3000028"/>
            <a:chOff x="0" y="0"/>
            <a:chExt cx="293277" cy="1421492"/>
          </a:xfrm>
        </p:grpSpPr>
        <p:sp>
          <p:nvSpPr>
            <p:cNvPr id="18" name="Freeform 1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9" name="TextBox 19"/>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247162" y="1533850"/>
            <a:ext cx="14767443" cy="7476018"/>
          </a:xfrm>
          <a:custGeom>
            <a:avLst/>
            <a:gdLst/>
            <a:ahLst/>
            <a:cxnLst/>
            <a:rect l="l" t="t" r="r" b="b"/>
            <a:pathLst>
              <a:path w="14767443" h="7476018">
                <a:moveTo>
                  <a:pt x="0" y="0"/>
                </a:moveTo>
                <a:lnTo>
                  <a:pt x="14767444" y="0"/>
                </a:lnTo>
                <a:lnTo>
                  <a:pt x="14767444" y="7476018"/>
                </a:lnTo>
                <a:lnTo>
                  <a:pt x="0" y="7476018"/>
                </a:lnTo>
                <a:lnTo>
                  <a:pt x="0" y="0"/>
                </a:lnTo>
                <a:close/>
              </a:path>
            </a:pathLst>
          </a:custGeom>
          <a:blipFill>
            <a:blip r:embed="rId3"/>
            <a:stretch>
              <a:fillRect/>
            </a:stretch>
          </a:blipFill>
        </p:spPr>
        <p:txBody>
          <a:bodyPr/>
          <a:lstStyle/>
          <a:p>
            <a:endParaRPr lang="en-CA"/>
          </a:p>
        </p:txBody>
      </p:sp>
      <p:sp>
        <p:nvSpPr>
          <p:cNvPr id="12" name="Freeform 12"/>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4"/>
            <a:stretch>
              <a:fillRect/>
            </a:stretch>
          </a:blipFill>
        </p:spPr>
        <p:txBody>
          <a:bodyPr/>
          <a:lstStyle/>
          <a:p>
            <a:endParaRPr lang="en-CA"/>
          </a:p>
        </p:txBody>
      </p:sp>
      <p:sp>
        <p:nvSpPr>
          <p:cNvPr id="13" name="Freeform 13"/>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4" name="Group 14"/>
          <p:cNvGrpSpPr/>
          <p:nvPr/>
        </p:nvGrpSpPr>
        <p:grpSpPr>
          <a:xfrm>
            <a:off x="-4877576" y="143830"/>
            <a:ext cx="18021504" cy="1058167"/>
            <a:chOff x="0" y="0"/>
            <a:chExt cx="4746404" cy="278694"/>
          </a:xfrm>
        </p:grpSpPr>
        <p:sp>
          <p:nvSpPr>
            <p:cNvPr id="15" name="Freeform 15"/>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6" name="TextBox 16"/>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7" name="Group 17"/>
          <p:cNvGrpSpPr/>
          <p:nvPr/>
        </p:nvGrpSpPr>
        <p:grpSpPr>
          <a:xfrm>
            <a:off x="17621715" y="4751815"/>
            <a:ext cx="618955" cy="3000028"/>
            <a:chOff x="0" y="0"/>
            <a:chExt cx="293277" cy="1421492"/>
          </a:xfrm>
        </p:grpSpPr>
        <p:sp>
          <p:nvSpPr>
            <p:cNvPr id="18" name="Freeform 1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9" name="TextBox 19"/>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3016" y="175196"/>
            <a:ext cx="16566284" cy="8924835"/>
          </a:xfrm>
          <a:custGeom>
            <a:avLst/>
            <a:gdLst/>
            <a:ahLst/>
            <a:cxnLst/>
            <a:rect l="l" t="t" r="r" b="b"/>
            <a:pathLst>
              <a:path w="16566284" h="8924835">
                <a:moveTo>
                  <a:pt x="0" y="0"/>
                </a:moveTo>
                <a:lnTo>
                  <a:pt x="16566284" y="0"/>
                </a:lnTo>
                <a:lnTo>
                  <a:pt x="16566284" y="8924835"/>
                </a:lnTo>
                <a:lnTo>
                  <a:pt x="0" y="8924835"/>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537446" y="9305104"/>
            <a:ext cx="17530604" cy="1014342"/>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15776564" y="8404999"/>
            <a:ext cx="2302964" cy="230296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15776564" y="9168373"/>
            <a:ext cx="2433188" cy="1118627"/>
          </a:xfrm>
          <a:custGeom>
            <a:avLst/>
            <a:gdLst/>
            <a:ahLst/>
            <a:cxnLst/>
            <a:rect l="l" t="t" r="r" b="b"/>
            <a:pathLst>
              <a:path w="2433188" h="1118627">
                <a:moveTo>
                  <a:pt x="0" y="0"/>
                </a:moveTo>
                <a:lnTo>
                  <a:pt x="2433188" y="0"/>
                </a:lnTo>
                <a:lnTo>
                  <a:pt x="2433188" y="1118627"/>
                </a:lnTo>
                <a:lnTo>
                  <a:pt x="0" y="1118627"/>
                </a:lnTo>
                <a:lnTo>
                  <a:pt x="0" y="0"/>
                </a:lnTo>
                <a:close/>
              </a:path>
            </a:pathLst>
          </a:custGeom>
          <a:blipFill>
            <a:blip r:embed="rId3"/>
            <a:stretch>
              <a:fillRect r="-6321"/>
            </a:stretch>
          </a:blipFill>
        </p:spPr>
        <p:txBody>
          <a:bodyPr/>
          <a:lstStyle/>
          <a:p>
            <a:endParaRPr lang="en-CA"/>
          </a:p>
        </p:txBody>
      </p:sp>
      <p:sp>
        <p:nvSpPr>
          <p:cNvPr id="10" name="AutoShape 10"/>
          <p:cNvSpPr/>
          <p:nvPr/>
        </p:nvSpPr>
        <p:spPr>
          <a:xfrm>
            <a:off x="-152930" y="9239250"/>
            <a:ext cx="15929493" cy="0"/>
          </a:xfrm>
          <a:prstGeom prst="line">
            <a:avLst/>
          </a:prstGeom>
          <a:ln w="38100" cap="flat">
            <a:solidFill>
              <a:srgbClr val="005596"/>
            </a:solidFill>
            <a:prstDash val="solid"/>
            <a:headEnd type="none" w="sm" len="sm"/>
            <a:tailEnd type="none" w="sm" len="sm"/>
          </a:ln>
        </p:spPr>
        <p:txBody>
          <a:bodyPr/>
          <a:lstStyle/>
          <a:p>
            <a:endParaRPr lang="en-C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14497974" y="298393"/>
            <a:ext cx="3433218" cy="2807924"/>
          </a:xfrm>
          <a:custGeom>
            <a:avLst/>
            <a:gdLst/>
            <a:ahLst/>
            <a:cxnLst/>
            <a:rect l="l" t="t" r="r" b="b"/>
            <a:pathLst>
              <a:path w="3433218" h="2807924">
                <a:moveTo>
                  <a:pt x="0" y="0"/>
                </a:moveTo>
                <a:lnTo>
                  <a:pt x="3433218" y="0"/>
                </a:lnTo>
                <a:lnTo>
                  <a:pt x="3433218" y="2807924"/>
                </a:lnTo>
                <a:lnTo>
                  <a:pt x="0" y="2807924"/>
                </a:lnTo>
                <a:lnTo>
                  <a:pt x="0" y="0"/>
                </a:lnTo>
                <a:close/>
              </a:path>
            </a:pathLst>
          </a:custGeom>
          <a:blipFill>
            <a:blip r:embed="rId3"/>
            <a:stretch>
              <a:fillRect/>
            </a:stretch>
          </a:blipFill>
        </p:spPr>
        <p:txBody>
          <a:bodyPr/>
          <a:lstStyle/>
          <a:p>
            <a:endParaRPr lang="en-CA"/>
          </a:p>
        </p:txBody>
      </p:sp>
      <p:sp>
        <p:nvSpPr>
          <p:cNvPr id="12" name="Freeform 12"/>
          <p:cNvSpPr/>
          <p:nvPr/>
        </p:nvSpPr>
        <p:spPr>
          <a:xfrm rot="-3863652" flipH="1">
            <a:off x="13579331" y="109432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13" name="Group 13"/>
          <p:cNvGrpSpPr/>
          <p:nvPr/>
        </p:nvGrpSpPr>
        <p:grpSpPr>
          <a:xfrm>
            <a:off x="-4877576" y="143830"/>
            <a:ext cx="18021504" cy="1058167"/>
            <a:chOff x="0" y="0"/>
            <a:chExt cx="4746404" cy="278694"/>
          </a:xfrm>
        </p:grpSpPr>
        <p:sp>
          <p:nvSpPr>
            <p:cNvPr id="14" name="Freeform 14"/>
            <p:cNvSpPr/>
            <p:nvPr/>
          </p:nvSpPr>
          <p:spPr>
            <a:xfrm>
              <a:off x="0" y="0"/>
              <a:ext cx="4746404" cy="278694"/>
            </a:xfrm>
            <a:custGeom>
              <a:avLst/>
              <a:gdLst/>
              <a:ahLst/>
              <a:cxnLst/>
              <a:rect l="l" t="t" r="r" b="b"/>
              <a:pathLst>
                <a:path w="4746404" h="278694">
                  <a:moveTo>
                    <a:pt x="4543204" y="0"/>
                  </a:moveTo>
                  <a:cubicBezTo>
                    <a:pt x="4655429" y="0"/>
                    <a:pt x="4746404" y="62388"/>
                    <a:pt x="4746404" y="139347"/>
                  </a:cubicBezTo>
                  <a:cubicBezTo>
                    <a:pt x="4746404" y="216306"/>
                    <a:pt x="4655429" y="278694"/>
                    <a:pt x="4543204" y="278694"/>
                  </a:cubicBezTo>
                  <a:lnTo>
                    <a:pt x="203200" y="278694"/>
                  </a:lnTo>
                  <a:cubicBezTo>
                    <a:pt x="90976" y="278694"/>
                    <a:pt x="0" y="216306"/>
                    <a:pt x="0" y="139347"/>
                  </a:cubicBezTo>
                  <a:cubicBezTo>
                    <a:pt x="0" y="62388"/>
                    <a:pt x="90976" y="0"/>
                    <a:pt x="203200" y="0"/>
                  </a:cubicBezTo>
                  <a:close/>
                </a:path>
              </a:pathLst>
            </a:custGeom>
            <a:solidFill>
              <a:srgbClr val="D8E7F4"/>
            </a:solidFill>
          </p:spPr>
          <p:txBody>
            <a:bodyPr/>
            <a:lstStyle/>
            <a:p>
              <a:endParaRPr lang="en-CA"/>
            </a:p>
          </p:txBody>
        </p:sp>
        <p:sp>
          <p:nvSpPr>
            <p:cNvPr id="15" name="TextBox 15"/>
            <p:cNvSpPr txBox="1"/>
            <p:nvPr/>
          </p:nvSpPr>
          <p:spPr>
            <a:xfrm>
              <a:off x="0" y="-19050"/>
              <a:ext cx="4746404" cy="297744"/>
            </a:xfrm>
            <a:prstGeom prst="rect">
              <a:avLst/>
            </a:prstGeom>
          </p:spPr>
          <p:txBody>
            <a:bodyPr lIns="50800" tIns="50800" rIns="50800" bIns="50800" rtlCol="0" anchor="ctr"/>
            <a:lstStyle/>
            <a:p>
              <a:pPr algn="ctr">
                <a:lnSpc>
                  <a:spcPts val="1885"/>
                </a:lnSpc>
              </a:pPr>
              <a:endParaRPr/>
            </a:p>
          </p:txBody>
        </p:sp>
      </p:grpSp>
      <p:grpSp>
        <p:nvGrpSpPr>
          <p:cNvPr id="16" name="Group 16"/>
          <p:cNvGrpSpPr/>
          <p:nvPr/>
        </p:nvGrpSpPr>
        <p:grpSpPr>
          <a:xfrm>
            <a:off x="17621715" y="4751815"/>
            <a:ext cx="618955" cy="3000028"/>
            <a:chOff x="0" y="0"/>
            <a:chExt cx="293277" cy="1421492"/>
          </a:xfrm>
        </p:grpSpPr>
        <p:sp>
          <p:nvSpPr>
            <p:cNvPr id="17" name="Freeform 17"/>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8" name="Freeform 18"/>
          <p:cNvSpPr/>
          <p:nvPr/>
        </p:nvSpPr>
        <p:spPr>
          <a:xfrm>
            <a:off x="485543" y="1510295"/>
            <a:ext cx="11125815" cy="6241548"/>
          </a:xfrm>
          <a:custGeom>
            <a:avLst/>
            <a:gdLst/>
            <a:ahLst/>
            <a:cxnLst/>
            <a:rect l="l" t="t" r="r" b="b"/>
            <a:pathLst>
              <a:path w="11125815" h="6241548">
                <a:moveTo>
                  <a:pt x="0" y="0"/>
                </a:moveTo>
                <a:lnTo>
                  <a:pt x="11125815" y="0"/>
                </a:lnTo>
                <a:lnTo>
                  <a:pt x="11125815" y="6241548"/>
                </a:lnTo>
                <a:lnTo>
                  <a:pt x="0" y="6241548"/>
                </a:lnTo>
                <a:lnTo>
                  <a:pt x="0" y="0"/>
                </a:lnTo>
                <a:close/>
              </a:path>
            </a:pathLst>
          </a:custGeom>
          <a:blipFill>
            <a:blip r:embed="rId6"/>
            <a:stretch>
              <a:fillRect r="-4614"/>
            </a:stretch>
          </a:blipFill>
        </p:spPr>
        <p:txBody>
          <a:bodyPr/>
          <a:lstStyle/>
          <a:p>
            <a:endParaRPr lang="en-CA"/>
          </a:p>
        </p:txBody>
      </p:sp>
      <p:sp>
        <p:nvSpPr>
          <p:cNvPr id="19" name="Freeform 19"/>
          <p:cNvSpPr/>
          <p:nvPr/>
        </p:nvSpPr>
        <p:spPr>
          <a:xfrm>
            <a:off x="485543" y="7161849"/>
            <a:ext cx="11639251" cy="2585163"/>
          </a:xfrm>
          <a:custGeom>
            <a:avLst/>
            <a:gdLst/>
            <a:ahLst/>
            <a:cxnLst/>
            <a:rect l="l" t="t" r="r" b="b"/>
            <a:pathLst>
              <a:path w="11639251" h="2585163">
                <a:moveTo>
                  <a:pt x="0" y="0"/>
                </a:moveTo>
                <a:lnTo>
                  <a:pt x="11639250" y="0"/>
                </a:lnTo>
                <a:lnTo>
                  <a:pt x="11639250" y="2585163"/>
                </a:lnTo>
                <a:lnTo>
                  <a:pt x="0" y="2585163"/>
                </a:lnTo>
                <a:lnTo>
                  <a:pt x="0" y="0"/>
                </a:lnTo>
                <a:close/>
              </a:path>
            </a:pathLst>
          </a:custGeom>
          <a:blipFill>
            <a:blip r:embed="rId7"/>
            <a:stretch>
              <a:fillRect t="-1495" b="-1495"/>
            </a:stretch>
          </a:blipFill>
        </p:spPr>
        <p:txBody>
          <a:bodyPr/>
          <a:lstStyle/>
          <a:p>
            <a:endParaRPr lang="en-CA"/>
          </a:p>
        </p:txBody>
      </p:sp>
      <p:sp>
        <p:nvSpPr>
          <p:cNvPr id="20" name="TextBox 20"/>
          <p:cNvSpPr txBox="1"/>
          <p:nvPr/>
        </p:nvSpPr>
        <p:spPr>
          <a:xfrm>
            <a:off x="357184" y="298419"/>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Award Profile Application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344959" y="8129324"/>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grpSp>
        <p:nvGrpSpPr>
          <p:cNvPr id="11" name="Group 11"/>
          <p:cNvGrpSpPr/>
          <p:nvPr/>
        </p:nvGrpSpPr>
        <p:grpSpPr>
          <a:xfrm>
            <a:off x="-3836594" y="224950"/>
            <a:ext cx="15859325" cy="2258023"/>
            <a:chOff x="0" y="0"/>
            <a:chExt cx="1537211" cy="218865"/>
          </a:xfrm>
        </p:grpSpPr>
        <p:sp>
          <p:nvSpPr>
            <p:cNvPr id="12" name="Freeform 12"/>
            <p:cNvSpPr/>
            <p:nvPr/>
          </p:nvSpPr>
          <p:spPr>
            <a:xfrm>
              <a:off x="0" y="0"/>
              <a:ext cx="1537211" cy="218865"/>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D8E7F4"/>
            </a:solidFill>
            <a:ln cap="sq">
              <a:noFill/>
              <a:prstDash val="solid"/>
              <a:miter/>
            </a:ln>
          </p:spPr>
          <p:txBody>
            <a:bodyPr/>
            <a:lstStyle/>
            <a:p>
              <a:endParaRPr lang="en-CA"/>
            </a:p>
          </p:txBody>
        </p:sp>
        <p:sp>
          <p:nvSpPr>
            <p:cNvPr id="13" name="TextBox 13"/>
            <p:cNvSpPr txBox="1"/>
            <p:nvPr/>
          </p:nvSpPr>
          <p:spPr>
            <a:xfrm>
              <a:off x="101600" y="-19050"/>
              <a:ext cx="1334011"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4" name="Group 14"/>
          <p:cNvGrpSpPr>
            <a:grpSpLocks noChangeAspect="1"/>
          </p:cNvGrpSpPr>
          <p:nvPr/>
        </p:nvGrpSpPr>
        <p:grpSpPr>
          <a:xfrm>
            <a:off x="9626715" y="36139"/>
            <a:ext cx="9241021" cy="10396149"/>
            <a:chOff x="0" y="0"/>
            <a:chExt cx="5370413" cy="6041715"/>
          </a:xfrm>
        </p:grpSpPr>
        <p:sp>
          <p:nvSpPr>
            <p:cNvPr id="15" name="Freeform 1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00000"/>
            </a:solidFill>
          </p:spPr>
          <p:txBody>
            <a:bodyPr/>
            <a:lstStyle/>
            <a:p>
              <a:endParaRPr lang="en-CA"/>
            </a:p>
          </p:txBody>
        </p:sp>
        <p:sp>
          <p:nvSpPr>
            <p:cNvPr id="16" name="Freeform 16"/>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3"/>
              <a:stretch>
                <a:fillRect l="-34427" r="-34427"/>
              </a:stretch>
            </a:blipFill>
          </p:spPr>
          <p:txBody>
            <a:bodyPr/>
            <a:lstStyle/>
            <a:p>
              <a:endParaRPr lang="en-CA"/>
            </a:p>
          </p:txBody>
        </p:sp>
      </p:grpSp>
      <p:sp>
        <p:nvSpPr>
          <p:cNvPr id="17" name="Freeform 17"/>
          <p:cNvSpPr/>
          <p:nvPr/>
        </p:nvSpPr>
        <p:spPr>
          <a:xfrm rot="2925483">
            <a:off x="5978889" y="4633519"/>
            <a:ext cx="15026802" cy="159135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4"/>
            <a:stretch>
              <a:fillRect t="-86495"/>
            </a:stretch>
          </a:blipFill>
        </p:spPr>
        <p:txBody>
          <a:bodyPr/>
          <a:lstStyle/>
          <a:p>
            <a:endParaRPr lang="en-CA"/>
          </a:p>
        </p:txBody>
      </p:sp>
      <p:sp>
        <p:nvSpPr>
          <p:cNvPr id="18" name="TextBox 18"/>
          <p:cNvSpPr txBox="1"/>
          <p:nvPr/>
        </p:nvSpPr>
        <p:spPr>
          <a:xfrm>
            <a:off x="141529" y="6967699"/>
            <a:ext cx="12633272" cy="445124"/>
          </a:xfrm>
          <a:prstGeom prst="rect">
            <a:avLst/>
          </a:prstGeom>
        </p:spPr>
        <p:txBody>
          <a:bodyPr lIns="0" tIns="0" rIns="0" bIns="0" rtlCol="0" anchor="t">
            <a:spAutoFit/>
          </a:bodyPr>
          <a:lstStyle/>
          <a:p>
            <a:pPr marL="0" lvl="0" indent="0" algn="l">
              <a:lnSpc>
                <a:spcPts val="3602"/>
              </a:lnSpc>
              <a:spcBef>
                <a:spcPct val="0"/>
              </a:spcBef>
            </a:pPr>
            <a:r>
              <a:rPr lang="en-US" sz="2610" b="1" spc="255">
                <a:solidFill>
                  <a:srgbClr val="231F20"/>
                </a:solidFill>
                <a:latin typeface="Montserrat Bold"/>
                <a:ea typeface="Montserrat Bold"/>
                <a:cs typeface="Montserrat Bold"/>
                <a:sym typeface="Montserrat Bold"/>
              </a:rPr>
              <a:t>Wawiiahtana Ziibii Entrance Scholarship ($2,500 x 8 terms)</a:t>
            </a:r>
          </a:p>
        </p:txBody>
      </p:sp>
      <p:sp>
        <p:nvSpPr>
          <p:cNvPr id="19" name="TextBox 19"/>
          <p:cNvSpPr txBox="1"/>
          <p:nvPr/>
        </p:nvSpPr>
        <p:spPr>
          <a:xfrm>
            <a:off x="141529" y="7501282"/>
            <a:ext cx="13667030" cy="1198933"/>
          </a:xfrm>
          <a:prstGeom prst="rect">
            <a:avLst/>
          </a:prstGeom>
        </p:spPr>
        <p:txBody>
          <a:bodyPr lIns="0" tIns="0" rIns="0" bIns="0" rtlCol="0" anchor="t">
            <a:spAutoFit/>
          </a:bodyPr>
          <a:lstStyle/>
          <a:p>
            <a:pPr algn="l">
              <a:lnSpc>
                <a:spcPts val="2360"/>
              </a:lnSpc>
            </a:pPr>
            <a:r>
              <a:rPr lang="en-US" sz="1710" spc="167">
                <a:solidFill>
                  <a:srgbClr val="231F20"/>
                </a:solidFill>
                <a:latin typeface="Poppins"/>
                <a:ea typeface="Poppins"/>
                <a:cs typeface="Poppins"/>
                <a:sym typeface="Poppins"/>
              </a:rPr>
              <a:t>Up to 4 scholarships available annually valued at $5,000, renewable over the 4 years provided that a minimum scholarship average of 75% is met to support indigenous students entering year 1 of any first-entry, undergraduate program directly from secondary school studies. Students must be Canadian citizens and demonstrate financial need. Apply on-line.</a:t>
            </a:r>
          </a:p>
        </p:txBody>
      </p:sp>
      <p:sp>
        <p:nvSpPr>
          <p:cNvPr id="20" name="TextBox 20"/>
          <p:cNvSpPr txBox="1"/>
          <p:nvPr/>
        </p:nvSpPr>
        <p:spPr>
          <a:xfrm>
            <a:off x="141529" y="2708581"/>
            <a:ext cx="12202890" cy="1359470"/>
          </a:xfrm>
          <a:prstGeom prst="rect">
            <a:avLst/>
          </a:prstGeom>
        </p:spPr>
        <p:txBody>
          <a:bodyPr lIns="0" tIns="0" rIns="0" bIns="0" rtlCol="0" anchor="t">
            <a:spAutoFit/>
          </a:bodyPr>
          <a:lstStyle/>
          <a:p>
            <a:pPr algn="l">
              <a:lnSpc>
                <a:spcPts val="3602"/>
              </a:lnSpc>
            </a:pPr>
            <a:endParaRPr/>
          </a:p>
          <a:p>
            <a:pPr algn="l">
              <a:lnSpc>
                <a:spcPts val="3602"/>
              </a:lnSpc>
            </a:pPr>
            <a:r>
              <a:rPr lang="en-US" sz="2610" b="1" spc="255">
                <a:solidFill>
                  <a:srgbClr val="231F20"/>
                </a:solidFill>
                <a:latin typeface="Montserrat Bold"/>
                <a:ea typeface="Montserrat Bold"/>
                <a:cs typeface="Montserrat Bold"/>
                <a:sym typeface="Montserrat Bold"/>
              </a:rPr>
              <a:t>LC Memorial Award for FNMI in STEM ($20,000 x 4 years)</a:t>
            </a:r>
          </a:p>
          <a:p>
            <a:pPr marL="0" lvl="0" indent="0" algn="l">
              <a:lnSpc>
                <a:spcPts val="3602"/>
              </a:lnSpc>
              <a:spcBef>
                <a:spcPct val="0"/>
              </a:spcBef>
            </a:pPr>
            <a:endParaRPr lang="en-US" sz="2610" b="1" spc="255">
              <a:solidFill>
                <a:srgbClr val="231F20"/>
              </a:solidFill>
              <a:latin typeface="Montserrat Bold"/>
              <a:ea typeface="Montserrat Bold"/>
              <a:cs typeface="Montserrat Bold"/>
              <a:sym typeface="Montserrat Bold"/>
            </a:endParaRPr>
          </a:p>
        </p:txBody>
      </p:sp>
      <p:sp>
        <p:nvSpPr>
          <p:cNvPr id="21" name="TextBox 21"/>
          <p:cNvSpPr txBox="1"/>
          <p:nvPr/>
        </p:nvSpPr>
        <p:spPr>
          <a:xfrm>
            <a:off x="141529" y="1043609"/>
            <a:ext cx="12202890" cy="1027052"/>
          </a:xfrm>
          <a:prstGeom prst="rect">
            <a:avLst/>
          </a:prstGeom>
        </p:spPr>
        <p:txBody>
          <a:bodyPr lIns="0" tIns="0" rIns="0" bIns="0" rtlCol="0" anchor="t">
            <a:spAutoFit/>
          </a:bodyPr>
          <a:lstStyle/>
          <a:p>
            <a:pPr algn="l">
              <a:lnSpc>
                <a:spcPts val="4318"/>
              </a:lnSpc>
            </a:pPr>
            <a:r>
              <a:rPr lang="en-US" sz="3129" b="1" spc="25">
                <a:solidFill>
                  <a:srgbClr val="000000"/>
                </a:solidFill>
                <a:latin typeface="Montserrat Bold"/>
                <a:ea typeface="Montserrat Bold"/>
                <a:cs typeface="Montserrat Bold"/>
                <a:sym typeface="Montserrat Bold"/>
              </a:rPr>
              <a:t>ENTRANCE AWARDS FOR INDIGENOUS STUDENTS </a:t>
            </a:r>
          </a:p>
          <a:p>
            <a:pPr marL="0" lvl="0" indent="0" algn="l">
              <a:lnSpc>
                <a:spcPts val="3904"/>
              </a:lnSpc>
              <a:spcBef>
                <a:spcPct val="0"/>
              </a:spcBef>
            </a:pPr>
            <a:r>
              <a:rPr lang="en-US" sz="2829" spc="22">
                <a:solidFill>
                  <a:srgbClr val="000000"/>
                </a:solidFill>
                <a:latin typeface="Montserrat"/>
                <a:ea typeface="Montserrat"/>
                <a:cs typeface="Montserrat"/>
                <a:sym typeface="Montserrat"/>
              </a:rPr>
              <a:t>(EXTENDED TO SEPTEMBER 30)</a:t>
            </a:r>
          </a:p>
        </p:txBody>
      </p:sp>
      <p:sp>
        <p:nvSpPr>
          <p:cNvPr id="22" name="TextBox 22"/>
          <p:cNvSpPr txBox="1"/>
          <p:nvPr/>
        </p:nvSpPr>
        <p:spPr>
          <a:xfrm>
            <a:off x="141529" y="3648846"/>
            <a:ext cx="12035040" cy="2970258"/>
          </a:xfrm>
          <a:prstGeom prst="rect">
            <a:avLst/>
          </a:prstGeom>
        </p:spPr>
        <p:txBody>
          <a:bodyPr lIns="0" tIns="0" rIns="0" bIns="0" rtlCol="0" anchor="t">
            <a:spAutoFit/>
          </a:bodyPr>
          <a:lstStyle/>
          <a:p>
            <a:pPr algn="l">
              <a:lnSpc>
                <a:spcPts val="2360"/>
              </a:lnSpc>
            </a:pPr>
            <a:r>
              <a:rPr lang="en-US" sz="1710" spc="167">
                <a:solidFill>
                  <a:srgbClr val="231F20"/>
                </a:solidFill>
                <a:latin typeface="Poppins"/>
                <a:ea typeface="Poppins"/>
                <a:cs typeface="Poppins"/>
                <a:sym typeface="Poppins"/>
              </a:rPr>
              <a:t>The LC Memorial Award for FNMI Students in STEM has been established to encourage the study of science, technology, engineering, and math among students who identify themselves as members of First Nation, Metis and Inuit communities. The award is to be granted to any FNMI, who demonstrates financial need and who is enrolls full-time in a science, technology, engineering or math program at the University of Windsor. Students must have a minimum admission average of 75% and must maintain a minimum of a 75% scholarship average in the program of study to be eligible for renewal for up to 3 additional years. As part of the application process, students must submit a self-reflection statement indicating the effect that the award will have on their academic career. Preference will be given to FNMI students from the province of Ontario. Apply on-line.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297347" cy="10287000"/>
            <a:chOff x="0" y="0"/>
            <a:chExt cx="2762588" cy="5364713"/>
          </a:xfrm>
        </p:grpSpPr>
        <p:sp>
          <p:nvSpPr>
            <p:cNvPr id="3" name="Freeform 3"/>
            <p:cNvSpPr/>
            <p:nvPr/>
          </p:nvSpPr>
          <p:spPr>
            <a:xfrm>
              <a:off x="0" y="0"/>
              <a:ext cx="2762588" cy="5364713"/>
            </a:xfrm>
            <a:custGeom>
              <a:avLst/>
              <a:gdLst/>
              <a:ahLst/>
              <a:cxnLst/>
              <a:rect l="l" t="t" r="r" b="b"/>
              <a:pathLst>
                <a:path w="2762588" h="5364713">
                  <a:moveTo>
                    <a:pt x="0" y="0"/>
                  </a:moveTo>
                  <a:lnTo>
                    <a:pt x="2762588" y="0"/>
                  </a:lnTo>
                  <a:lnTo>
                    <a:pt x="2762588" y="5364713"/>
                  </a:lnTo>
                  <a:lnTo>
                    <a:pt x="0" y="5364713"/>
                  </a:lnTo>
                  <a:close/>
                </a:path>
              </a:pathLst>
            </a:custGeom>
            <a:solidFill>
              <a:srgbClr val="58585B"/>
            </a:solidFill>
          </p:spPr>
          <p:txBody>
            <a:bodyPr/>
            <a:lstStyle/>
            <a:p>
              <a:endParaRPr lang="en-CA"/>
            </a:p>
          </p:txBody>
        </p:sp>
      </p:grpSp>
      <p:grpSp>
        <p:nvGrpSpPr>
          <p:cNvPr id="4" name="Group 4"/>
          <p:cNvGrpSpPr/>
          <p:nvPr/>
        </p:nvGrpSpPr>
        <p:grpSpPr>
          <a:xfrm>
            <a:off x="-762204" y="286677"/>
            <a:ext cx="18021504" cy="799408"/>
            <a:chOff x="0" y="0"/>
            <a:chExt cx="4746404" cy="210544"/>
          </a:xfrm>
        </p:grpSpPr>
        <p:sp>
          <p:nvSpPr>
            <p:cNvPr id="5" name="Freeform 5"/>
            <p:cNvSpPr/>
            <p:nvPr/>
          </p:nvSpPr>
          <p:spPr>
            <a:xfrm>
              <a:off x="0" y="0"/>
              <a:ext cx="4746404" cy="210544"/>
            </a:xfrm>
            <a:custGeom>
              <a:avLst/>
              <a:gdLst/>
              <a:ahLst/>
              <a:cxnLst/>
              <a:rect l="l" t="t" r="r" b="b"/>
              <a:pathLst>
                <a:path w="4746404" h="210544">
                  <a:moveTo>
                    <a:pt x="4543204" y="0"/>
                  </a:moveTo>
                  <a:cubicBezTo>
                    <a:pt x="4655429" y="0"/>
                    <a:pt x="4746404" y="47132"/>
                    <a:pt x="4746404" y="105272"/>
                  </a:cubicBezTo>
                  <a:cubicBezTo>
                    <a:pt x="4746404" y="163412"/>
                    <a:pt x="4655429" y="210544"/>
                    <a:pt x="4543204" y="210544"/>
                  </a:cubicBezTo>
                  <a:lnTo>
                    <a:pt x="203200" y="210544"/>
                  </a:lnTo>
                  <a:cubicBezTo>
                    <a:pt x="90976" y="210544"/>
                    <a:pt x="0" y="163412"/>
                    <a:pt x="0" y="105272"/>
                  </a:cubicBezTo>
                  <a:cubicBezTo>
                    <a:pt x="0" y="47132"/>
                    <a:pt x="90976" y="0"/>
                    <a:pt x="203200" y="0"/>
                  </a:cubicBezTo>
                  <a:close/>
                </a:path>
              </a:pathLst>
            </a:custGeom>
            <a:solidFill>
              <a:srgbClr val="D8E7F4"/>
            </a:solidFill>
          </p:spPr>
          <p:txBody>
            <a:bodyPr/>
            <a:lstStyle/>
            <a:p>
              <a:endParaRPr lang="en-CA"/>
            </a:p>
          </p:txBody>
        </p:sp>
        <p:sp>
          <p:nvSpPr>
            <p:cNvPr id="6" name="TextBox 6"/>
            <p:cNvSpPr txBox="1"/>
            <p:nvPr/>
          </p:nvSpPr>
          <p:spPr>
            <a:xfrm>
              <a:off x="0" y="-19050"/>
              <a:ext cx="4746404" cy="229594"/>
            </a:xfrm>
            <a:prstGeom prst="rect">
              <a:avLst/>
            </a:prstGeom>
          </p:spPr>
          <p:txBody>
            <a:bodyPr lIns="50800" tIns="50800" rIns="50800" bIns="50800" rtlCol="0" anchor="ctr"/>
            <a:lstStyle/>
            <a:p>
              <a:pPr algn="ctr">
                <a:lnSpc>
                  <a:spcPts val="1885"/>
                </a:lnSpc>
              </a:pPr>
              <a:endParaRPr/>
            </a:p>
          </p:txBody>
        </p:sp>
      </p:grpSp>
      <p:grpSp>
        <p:nvGrpSpPr>
          <p:cNvPr id="7" name="Group 7"/>
          <p:cNvGrpSpPr/>
          <p:nvPr/>
        </p:nvGrpSpPr>
        <p:grpSpPr>
          <a:xfrm>
            <a:off x="17816458" y="4962772"/>
            <a:ext cx="452787" cy="2194624"/>
            <a:chOff x="0" y="0"/>
            <a:chExt cx="293277" cy="1421492"/>
          </a:xfrm>
        </p:grpSpPr>
        <p:sp>
          <p:nvSpPr>
            <p:cNvPr id="8" name="Freeform 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grpSp>
        <p:nvGrpSpPr>
          <p:cNvPr id="9" name="Group 9"/>
          <p:cNvGrpSpPr/>
          <p:nvPr/>
        </p:nvGrpSpPr>
        <p:grpSpPr>
          <a:xfrm>
            <a:off x="-477954" y="8523506"/>
            <a:ext cx="18747199" cy="2302964"/>
            <a:chOff x="0" y="0"/>
            <a:chExt cx="24996265" cy="3070619"/>
          </a:xfrm>
        </p:grpSpPr>
        <p:grpSp>
          <p:nvGrpSpPr>
            <p:cNvPr id="10" name="Group 10"/>
            <p:cNvGrpSpPr/>
            <p:nvPr/>
          </p:nvGrpSpPr>
          <p:grpSpPr>
            <a:xfrm>
              <a:off x="0" y="1200140"/>
              <a:ext cx="22626454" cy="1309194"/>
              <a:chOff x="0" y="0"/>
              <a:chExt cx="4469423" cy="258606"/>
            </a:xfrm>
          </p:grpSpPr>
          <p:sp>
            <p:nvSpPr>
              <p:cNvPr id="11" name="Freeform 11"/>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12" name="TextBox 12"/>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13" name="Group 13"/>
            <p:cNvGrpSpPr/>
            <p:nvPr/>
          </p:nvGrpSpPr>
          <p:grpSpPr>
            <a:xfrm>
              <a:off x="21752014" y="0"/>
              <a:ext cx="3070619" cy="307061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15" name="TextBox 15"/>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16" name="Freeform 16"/>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7" name="AutoShape 17"/>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8" name="Freeform 18"/>
          <p:cNvSpPr/>
          <p:nvPr/>
        </p:nvSpPr>
        <p:spPr>
          <a:xfrm>
            <a:off x="6224761" y="1929696"/>
            <a:ext cx="11445070" cy="8648136"/>
          </a:xfrm>
          <a:custGeom>
            <a:avLst/>
            <a:gdLst/>
            <a:ahLst/>
            <a:cxnLst/>
            <a:rect l="l" t="t" r="r" b="b"/>
            <a:pathLst>
              <a:path w="11445070" h="8648136">
                <a:moveTo>
                  <a:pt x="0" y="0"/>
                </a:moveTo>
                <a:lnTo>
                  <a:pt x="11445071" y="0"/>
                </a:lnTo>
                <a:lnTo>
                  <a:pt x="11445071" y="8648136"/>
                </a:lnTo>
                <a:lnTo>
                  <a:pt x="0" y="8648136"/>
                </a:lnTo>
                <a:lnTo>
                  <a:pt x="0" y="0"/>
                </a:lnTo>
                <a:close/>
              </a:path>
            </a:pathLst>
          </a:custGeom>
          <a:blipFill>
            <a:blip r:embed="rId3"/>
            <a:stretch>
              <a:fillRect l="-13413" t="-18721" r="-21149"/>
            </a:stretch>
          </a:blipFill>
        </p:spPr>
        <p:txBody>
          <a:bodyPr/>
          <a:lstStyle/>
          <a:p>
            <a:endParaRPr lang="en-CA"/>
          </a:p>
        </p:txBody>
      </p:sp>
      <p:sp>
        <p:nvSpPr>
          <p:cNvPr id="19" name="Freeform 19"/>
          <p:cNvSpPr/>
          <p:nvPr/>
        </p:nvSpPr>
        <p:spPr>
          <a:xfrm rot="9472080" flipH="1">
            <a:off x="2715841" y="5054136"/>
            <a:ext cx="4567241" cy="3338238"/>
          </a:xfrm>
          <a:custGeom>
            <a:avLst/>
            <a:gdLst/>
            <a:ahLst/>
            <a:cxnLst/>
            <a:rect l="l" t="t" r="r" b="b"/>
            <a:pathLst>
              <a:path w="4567241" h="3338238">
                <a:moveTo>
                  <a:pt x="4567241" y="0"/>
                </a:moveTo>
                <a:lnTo>
                  <a:pt x="0" y="0"/>
                </a:lnTo>
                <a:lnTo>
                  <a:pt x="0" y="3338238"/>
                </a:lnTo>
                <a:lnTo>
                  <a:pt x="4567241" y="3338238"/>
                </a:lnTo>
                <a:lnTo>
                  <a:pt x="45672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20" name="Group 20"/>
          <p:cNvGrpSpPr/>
          <p:nvPr/>
        </p:nvGrpSpPr>
        <p:grpSpPr>
          <a:xfrm>
            <a:off x="7743648" y="2464348"/>
            <a:ext cx="8229658" cy="4981095"/>
            <a:chOff x="0" y="0"/>
            <a:chExt cx="2167482" cy="1311893"/>
          </a:xfrm>
        </p:grpSpPr>
        <p:sp>
          <p:nvSpPr>
            <p:cNvPr id="21" name="Freeform 21">
              <a:hlinkClick r:id="rId6" tooltip="https://www.uwindsor.ca/studentawards/"/>
            </p:cNvPr>
            <p:cNvSpPr/>
            <p:nvPr/>
          </p:nvSpPr>
          <p:spPr>
            <a:xfrm>
              <a:off x="0" y="0"/>
              <a:ext cx="2167482" cy="1311893"/>
            </a:xfrm>
            <a:custGeom>
              <a:avLst/>
              <a:gdLst/>
              <a:ahLst/>
              <a:cxnLst/>
              <a:rect l="l" t="t" r="r" b="b"/>
              <a:pathLst>
                <a:path w="2167482" h="1311893">
                  <a:moveTo>
                    <a:pt x="0" y="0"/>
                  </a:moveTo>
                  <a:lnTo>
                    <a:pt x="2167482" y="0"/>
                  </a:lnTo>
                  <a:lnTo>
                    <a:pt x="2167482" y="1311893"/>
                  </a:lnTo>
                  <a:lnTo>
                    <a:pt x="0" y="1311893"/>
                  </a:lnTo>
                  <a:close/>
                </a:path>
              </a:pathLst>
            </a:custGeom>
            <a:solidFill>
              <a:srgbClr val="F4EFEF"/>
            </a:solidFill>
          </p:spPr>
          <p:txBody>
            <a:bodyPr/>
            <a:lstStyle/>
            <a:p>
              <a:endParaRPr lang="en-CA"/>
            </a:p>
          </p:txBody>
        </p:sp>
        <p:sp>
          <p:nvSpPr>
            <p:cNvPr id="22" name="TextBox 22"/>
            <p:cNvSpPr txBox="1"/>
            <p:nvPr/>
          </p:nvSpPr>
          <p:spPr>
            <a:xfrm>
              <a:off x="0" y="9525"/>
              <a:ext cx="2167482" cy="1302368"/>
            </a:xfrm>
            <a:prstGeom prst="rect">
              <a:avLst/>
            </a:prstGeom>
          </p:spPr>
          <p:txBody>
            <a:bodyPr lIns="50800" tIns="50800" rIns="50800" bIns="50800" rtlCol="0" anchor="ctr"/>
            <a:lstStyle/>
            <a:p>
              <a:pPr algn="ctr">
                <a:lnSpc>
                  <a:spcPts val="2420"/>
                </a:lnSpc>
              </a:pPr>
              <a:endParaRPr/>
            </a:p>
          </p:txBody>
        </p:sp>
      </p:grpSp>
      <p:sp>
        <p:nvSpPr>
          <p:cNvPr id="23" name="Freeform 23">
            <a:hlinkClick r:id="rId6" tooltip="https://www.uwindsor.ca/studentawards/"/>
          </p:cNvPr>
          <p:cNvSpPr/>
          <p:nvPr/>
        </p:nvSpPr>
        <p:spPr>
          <a:xfrm>
            <a:off x="8248548" y="2630383"/>
            <a:ext cx="7204256" cy="4092872"/>
          </a:xfrm>
          <a:custGeom>
            <a:avLst/>
            <a:gdLst/>
            <a:ahLst/>
            <a:cxnLst/>
            <a:rect l="l" t="t" r="r" b="b"/>
            <a:pathLst>
              <a:path w="7204256" h="4092872">
                <a:moveTo>
                  <a:pt x="0" y="0"/>
                </a:moveTo>
                <a:lnTo>
                  <a:pt x="7204256" y="0"/>
                </a:lnTo>
                <a:lnTo>
                  <a:pt x="7204256" y="4092872"/>
                </a:lnTo>
                <a:lnTo>
                  <a:pt x="0" y="4092872"/>
                </a:lnTo>
                <a:lnTo>
                  <a:pt x="0" y="0"/>
                </a:lnTo>
                <a:close/>
              </a:path>
            </a:pathLst>
          </a:custGeom>
          <a:blipFill>
            <a:blip r:embed="rId7"/>
            <a:stretch>
              <a:fillRect/>
            </a:stretch>
          </a:blipFill>
        </p:spPr>
        <p:txBody>
          <a:bodyPr/>
          <a:lstStyle/>
          <a:p>
            <a:endParaRPr lang="en-CA"/>
          </a:p>
        </p:txBody>
      </p:sp>
      <p:sp>
        <p:nvSpPr>
          <p:cNvPr id="24" name="TextBox 24"/>
          <p:cNvSpPr txBox="1"/>
          <p:nvPr/>
        </p:nvSpPr>
        <p:spPr>
          <a:xfrm>
            <a:off x="503660" y="346933"/>
            <a:ext cx="9466476" cy="612220"/>
          </a:xfrm>
          <a:prstGeom prst="rect">
            <a:avLst/>
          </a:prstGeom>
        </p:spPr>
        <p:txBody>
          <a:bodyPr lIns="0" tIns="0" rIns="0" bIns="0" rtlCol="0" anchor="t">
            <a:spAutoFit/>
          </a:bodyPr>
          <a:lstStyle/>
          <a:p>
            <a:pPr algn="l">
              <a:lnSpc>
                <a:spcPts val="5099"/>
              </a:lnSpc>
              <a:spcBef>
                <a:spcPct val="0"/>
              </a:spcBef>
            </a:pPr>
            <a:r>
              <a:rPr lang="en-US" sz="3642" b="1">
                <a:solidFill>
                  <a:srgbClr val="005596"/>
                </a:solidFill>
                <a:latin typeface="Open Sans Bold"/>
                <a:ea typeface="Open Sans Bold"/>
                <a:cs typeface="Open Sans Bold"/>
                <a:sym typeface="Open Sans Bold"/>
              </a:rPr>
              <a:t>UWinAward Profile/Application</a:t>
            </a:r>
          </a:p>
        </p:txBody>
      </p:sp>
      <p:sp>
        <p:nvSpPr>
          <p:cNvPr id="25" name="TextBox 25"/>
          <p:cNvSpPr txBox="1"/>
          <p:nvPr/>
        </p:nvSpPr>
        <p:spPr>
          <a:xfrm>
            <a:off x="503660" y="4619669"/>
            <a:ext cx="4088175" cy="941578"/>
          </a:xfrm>
          <a:prstGeom prst="rect">
            <a:avLst/>
          </a:prstGeom>
        </p:spPr>
        <p:txBody>
          <a:bodyPr lIns="0" tIns="0" rIns="0" bIns="0" rtlCol="0" anchor="t">
            <a:spAutoFit/>
          </a:bodyPr>
          <a:lstStyle/>
          <a:p>
            <a:pPr algn="l">
              <a:lnSpc>
                <a:spcPts val="3752"/>
              </a:lnSpc>
              <a:spcBef>
                <a:spcPct val="0"/>
              </a:spcBef>
            </a:pPr>
            <a:r>
              <a:rPr lang="en-US" sz="2680" b="1">
                <a:solidFill>
                  <a:srgbClr val="FFCE08"/>
                </a:solidFill>
                <a:latin typeface="Open Sans Bold"/>
                <a:ea typeface="Open Sans Bold"/>
                <a:cs typeface="Open Sans Bold"/>
                <a:sym typeface="Open Sans Bold"/>
              </a:rPr>
              <a:t>Let’s take a quick look at our website!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25196"/>
            <a:ext cx="18288000" cy="5568696"/>
          </a:xfrm>
          <a:custGeom>
            <a:avLst/>
            <a:gdLst/>
            <a:ahLst/>
            <a:cxnLst/>
            <a:rect l="l" t="t" r="r" b="b"/>
            <a:pathLst>
              <a:path w="18288000" h="5568696">
                <a:moveTo>
                  <a:pt x="0" y="0"/>
                </a:moveTo>
                <a:lnTo>
                  <a:pt x="18288000" y="0"/>
                </a:lnTo>
                <a:lnTo>
                  <a:pt x="18288000" y="5568696"/>
                </a:lnTo>
                <a:lnTo>
                  <a:pt x="0" y="5568696"/>
                </a:lnTo>
                <a:lnTo>
                  <a:pt x="0" y="0"/>
                </a:lnTo>
                <a:close/>
              </a:path>
            </a:pathLst>
          </a:custGeom>
          <a:blipFill>
            <a:blip r:embed="rId2"/>
            <a:stretch>
              <a:fillRect/>
            </a:stretch>
          </a:blipFill>
        </p:spPr>
        <p:txBody>
          <a:bodyPr/>
          <a:lstStyle/>
          <a:p>
            <a:endParaRPr lang="en-CA"/>
          </a:p>
        </p:txBody>
      </p:sp>
      <p:sp>
        <p:nvSpPr>
          <p:cNvPr id="3" name="Freeform 3"/>
          <p:cNvSpPr/>
          <p:nvPr/>
        </p:nvSpPr>
        <p:spPr>
          <a:xfrm>
            <a:off x="14158777" y="5419296"/>
            <a:ext cx="2817280" cy="2817280"/>
          </a:xfrm>
          <a:custGeom>
            <a:avLst/>
            <a:gdLst/>
            <a:ahLst/>
            <a:cxnLst/>
            <a:rect l="l" t="t" r="r" b="b"/>
            <a:pathLst>
              <a:path w="2817280" h="2817280">
                <a:moveTo>
                  <a:pt x="0" y="0"/>
                </a:moveTo>
                <a:lnTo>
                  <a:pt x="2817281" y="0"/>
                </a:lnTo>
                <a:lnTo>
                  <a:pt x="2817281" y="2817280"/>
                </a:lnTo>
                <a:lnTo>
                  <a:pt x="0" y="2817280"/>
                </a:lnTo>
                <a:lnTo>
                  <a:pt x="0" y="0"/>
                </a:lnTo>
                <a:close/>
              </a:path>
            </a:pathLst>
          </a:custGeom>
          <a:blipFill>
            <a:blip r:embed="rId3"/>
            <a:stretch>
              <a:fillRect/>
            </a:stretch>
          </a:blipFill>
        </p:spPr>
        <p:txBody>
          <a:bodyPr/>
          <a:lstStyle/>
          <a:p>
            <a:endParaRPr lang="en-CA"/>
          </a:p>
        </p:txBody>
      </p:sp>
      <p:sp>
        <p:nvSpPr>
          <p:cNvPr id="4" name="TextBox 4"/>
          <p:cNvSpPr txBox="1"/>
          <p:nvPr/>
        </p:nvSpPr>
        <p:spPr>
          <a:xfrm>
            <a:off x="4649728" y="5733166"/>
            <a:ext cx="8115598" cy="2733502"/>
          </a:xfrm>
          <a:prstGeom prst="rect">
            <a:avLst/>
          </a:prstGeom>
        </p:spPr>
        <p:txBody>
          <a:bodyPr lIns="0" tIns="0" rIns="0" bIns="0" rtlCol="0" anchor="t">
            <a:spAutoFit/>
          </a:bodyPr>
          <a:lstStyle/>
          <a:p>
            <a:pPr algn="just">
              <a:lnSpc>
                <a:spcPts val="3122"/>
              </a:lnSpc>
              <a:spcBef>
                <a:spcPct val="0"/>
              </a:spcBef>
            </a:pPr>
            <a:r>
              <a:rPr lang="en-US" sz="2668">
                <a:solidFill>
                  <a:srgbClr val="000000"/>
                </a:solidFill>
                <a:latin typeface="Montserrat"/>
                <a:ea typeface="Montserrat"/>
                <a:cs typeface="Montserrat"/>
                <a:sym typeface="Montserrat"/>
              </a:rPr>
              <a:t>The main objective of Ignite is for students to:</a:t>
            </a:r>
          </a:p>
          <a:p>
            <a:pPr algn="just">
              <a:lnSpc>
                <a:spcPts val="2654"/>
              </a:lnSpc>
              <a:spcBef>
                <a:spcPct val="0"/>
              </a:spcBef>
            </a:pPr>
            <a:endParaRPr lang="en-US" sz="2668">
              <a:solidFill>
                <a:srgbClr val="000000"/>
              </a:solidFill>
              <a:latin typeface="Montserrat"/>
              <a:ea typeface="Montserrat"/>
              <a:cs typeface="Montserrat"/>
              <a:sym typeface="Montserrat"/>
            </a:endParaRPr>
          </a:p>
          <a:p>
            <a:pPr marL="489836" lvl="1" indent="-244918" algn="just">
              <a:lnSpc>
                <a:spcPts val="2654"/>
              </a:lnSpc>
              <a:buFont typeface="Arial"/>
              <a:buChar char="•"/>
            </a:pPr>
            <a:r>
              <a:rPr lang="en-US" sz="2268">
                <a:solidFill>
                  <a:srgbClr val="000000"/>
                </a:solidFill>
                <a:latin typeface="Montserrat"/>
                <a:ea typeface="Montserrat"/>
                <a:cs typeface="Montserrat"/>
                <a:sym typeface="Montserrat"/>
              </a:rPr>
              <a:t>Gain career ready skills through experiential learning</a:t>
            </a:r>
          </a:p>
          <a:p>
            <a:pPr marL="489836" lvl="1" indent="-244918" algn="just">
              <a:lnSpc>
                <a:spcPts val="2654"/>
              </a:lnSpc>
              <a:spcBef>
                <a:spcPct val="0"/>
              </a:spcBef>
              <a:buFont typeface="Arial"/>
              <a:buChar char="•"/>
            </a:pPr>
            <a:r>
              <a:rPr lang="en-US" sz="2268">
                <a:solidFill>
                  <a:srgbClr val="000000"/>
                </a:solidFill>
                <a:latin typeface="Montserrat"/>
                <a:ea typeface="Montserrat"/>
                <a:cs typeface="Montserrat"/>
                <a:sym typeface="Montserrat"/>
              </a:rPr>
              <a:t>Find jobs related to their curricular studies</a:t>
            </a:r>
          </a:p>
          <a:p>
            <a:pPr marL="489836" lvl="1" indent="-244918" algn="just">
              <a:lnSpc>
                <a:spcPts val="2654"/>
              </a:lnSpc>
              <a:buFont typeface="Arial"/>
              <a:buChar char="•"/>
            </a:pPr>
            <a:r>
              <a:rPr lang="en-US" sz="2268">
                <a:solidFill>
                  <a:srgbClr val="000000"/>
                </a:solidFill>
                <a:latin typeface="Montserrat"/>
                <a:ea typeface="Montserrat"/>
                <a:cs typeface="Montserrat"/>
                <a:sym typeface="Montserrat"/>
              </a:rPr>
              <a:t>Explore other interests and career paths​</a:t>
            </a:r>
          </a:p>
          <a:p>
            <a:pPr marL="489836" lvl="1" indent="-244918" algn="just">
              <a:lnSpc>
                <a:spcPts val="2654"/>
              </a:lnSpc>
              <a:buFont typeface="Arial"/>
              <a:buChar char="•"/>
            </a:pPr>
            <a:r>
              <a:rPr lang="en-US" sz="2268">
                <a:solidFill>
                  <a:srgbClr val="000000"/>
                </a:solidFill>
                <a:latin typeface="Montserrat"/>
                <a:ea typeface="Montserrat"/>
                <a:cs typeface="Montserrat"/>
                <a:sym typeface="Montserrat"/>
              </a:rPr>
              <a:t>Stay involved with on-campus activities​</a:t>
            </a:r>
          </a:p>
          <a:p>
            <a:pPr marL="489836" lvl="1" indent="-244918" algn="just">
              <a:lnSpc>
                <a:spcPts val="2654"/>
              </a:lnSpc>
              <a:buFont typeface="Arial"/>
              <a:buChar char="•"/>
            </a:pPr>
            <a:r>
              <a:rPr lang="en-US" sz="2268">
                <a:solidFill>
                  <a:srgbClr val="000000"/>
                </a:solidFill>
                <a:latin typeface="Montserrat"/>
                <a:ea typeface="Montserrat"/>
                <a:cs typeface="Montserrat"/>
                <a:sym typeface="Montserrat"/>
              </a:rPr>
              <a:t>Practice job search and interview skills​</a:t>
            </a:r>
          </a:p>
          <a:p>
            <a:pPr marL="489836" lvl="1" indent="-244918" algn="just">
              <a:lnSpc>
                <a:spcPts val="2654"/>
              </a:lnSpc>
              <a:buFont typeface="Arial"/>
              <a:buChar char="•"/>
            </a:pPr>
            <a:r>
              <a:rPr lang="en-US" sz="2268">
                <a:solidFill>
                  <a:srgbClr val="000000"/>
                </a:solidFill>
                <a:latin typeface="Montserrat"/>
                <a:ea typeface="Montserrat"/>
                <a:cs typeface="Montserrat"/>
                <a:sym typeface="Montserrat"/>
              </a:rPr>
              <a:t>Build their resume with a new experience​</a:t>
            </a:r>
          </a:p>
        </p:txBody>
      </p:sp>
      <p:sp>
        <p:nvSpPr>
          <p:cNvPr id="5" name="TextBox 5"/>
          <p:cNvSpPr txBox="1"/>
          <p:nvPr/>
        </p:nvSpPr>
        <p:spPr>
          <a:xfrm>
            <a:off x="667327" y="6239657"/>
            <a:ext cx="3399234" cy="1051822"/>
          </a:xfrm>
          <a:prstGeom prst="rect">
            <a:avLst/>
          </a:prstGeom>
        </p:spPr>
        <p:txBody>
          <a:bodyPr lIns="0" tIns="0" rIns="0" bIns="0" rtlCol="0" anchor="t">
            <a:spAutoFit/>
          </a:bodyPr>
          <a:lstStyle/>
          <a:p>
            <a:pPr algn="ctr">
              <a:lnSpc>
                <a:spcPts val="4175"/>
              </a:lnSpc>
              <a:spcBef>
                <a:spcPct val="0"/>
              </a:spcBef>
            </a:pPr>
            <a:r>
              <a:rPr lang="en-US" sz="3568" b="1">
                <a:solidFill>
                  <a:srgbClr val="000000"/>
                </a:solidFill>
                <a:latin typeface="Montserrat Bold"/>
                <a:ea typeface="Montserrat Bold"/>
                <a:cs typeface="Montserrat Bold"/>
                <a:sym typeface="Montserrat Bold"/>
              </a:rPr>
              <a:t>Career &amp; Skills</a:t>
            </a:r>
          </a:p>
          <a:p>
            <a:pPr algn="ctr">
              <a:lnSpc>
                <a:spcPts val="4175"/>
              </a:lnSpc>
              <a:spcBef>
                <a:spcPct val="0"/>
              </a:spcBef>
            </a:pPr>
            <a:r>
              <a:rPr lang="en-US" sz="3568" b="1">
                <a:solidFill>
                  <a:srgbClr val="000000"/>
                </a:solidFill>
                <a:latin typeface="Montserrat Bold"/>
                <a:ea typeface="Montserrat Bold"/>
                <a:cs typeface="Montserrat Bold"/>
                <a:sym typeface="Montserrat Bold"/>
              </a:rPr>
              <a:t>Development</a:t>
            </a:r>
            <a:r>
              <a:rPr lang="en-US" sz="3568">
                <a:solidFill>
                  <a:srgbClr val="000000"/>
                </a:solidFill>
                <a:latin typeface="Montserrat"/>
                <a:ea typeface="Montserrat"/>
                <a:cs typeface="Montserrat"/>
                <a:sym typeface="Montserrat"/>
              </a:rPr>
              <a:t> </a:t>
            </a:r>
          </a:p>
        </p:txBody>
      </p:sp>
      <p:grpSp>
        <p:nvGrpSpPr>
          <p:cNvPr id="6" name="Group 6"/>
          <p:cNvGrpSpPr/>
          <p:nvPr/>
        </p:nvGrpSpPr>
        <p:grpSpPr>
          <a:xfrm>
            <a:off x="-459199" y="8378112"/>
            <a:ext cx="18747199" cy="2302964"/>
            <a:chOff x="0" y="0"/>
            <a:chExt cx="24996265" cy="3070619"/>
          </a:xfrm>
        </p:grpSpPr>
        <p:grpSp>
          <p:nvGrpSpPr>
            <p:cNvPr id="7" name="Group 7"/>
            <p:cNvGrpSpPr/>
            <p:nvPr/>
          </p:nvGrpSpPr>
          <p:grpSpPr>
            <a:xfrm>
              <a:off x="0" y="1200140"/>
              <a:ext cx="22626454" cy="1309194"/>
              <a:chOff x="0" y="0"/>
              <a:chExt cx="4469423" cy="258606"/>
            </a:xfrm>
          </p:grpSpPr>
          <p:sp>
            <p:nvSpPr>
              <p:cNvPr id="8" name="Freeform 8"/>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9" name="TextBox 9"/>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10" name="Group 10"/>
            <p:cNvGrpSpPr/>
            <p:nvPr/>
          </p:nvGrpSpPr>
          <p:grpSpPr>
            <a:xfrm>
              <a:off x="21752014" y="0"/>
              <a:ext cx="3070619" cy="307061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12" name="TextBox 12"/>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13" name="Freeform 13"/>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4"/>
              <a:stretch>
                <a:fillRect r="-6321"/>
              </a:stretch>
            </a:blipFill>
          </p:spPr>
          <p:txBody>
            <a:bodyPr/>
            <a:lstStyle/>
            <a:p>
              <a:endParaRPr lang="en-CA"/>
            </a:p>
          </p:txBody>
        </p:sp>
        <p:sp>
          <p:nvSpPr>
            <p:cNvPr id="14" name="AutoShape 14"/>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5" name="TextBox 15"/>
          <p:cNvSpPr txBox="1"/>
          <p:nvPr/>
        </p:nvSpPr>
        <p:spPr>
          <a:xfrm>
            <a:off x="13466336" y="8246101"/>
            <a:ext cx="4202162" cy="607741"/>
          </a:xfrm>
          <a:prstGeom prst="rect">
            <a:avLst/>
          </a:prstGeom>
        </p:spPr>
        <p:txBody>
          <a:bodyPr lIns="0" tIns="0" rIns="0" bIns="0" rtlCol="0" anchor="t">
            <a:spAutoFit/>
          </a:bodyPr>
          <a:lstStyle/>
          <a:p>
            <a:pPr algn="ctr">
              <a:lnSpc>
                <a:spcPts val="2420"/>
              </a:lnSpc>
              <a:spcBef>
                <a:spcPct val="0"/>
              </a:spcBef>
            </a:pPr>
            <a:r>
              <a:rPr lang="en-US" sz="2068">
                <a:solidFill>
                  <a:srgbClr val="000000"/>
                </a:solidFill>
                <a:latin typeface="Montserrat"/>
                <a:ea typeface="Montserrat"/>
                <a:cs typeface="Montserrat"/>
                <a:sym typeface="Montserrat"/>
              </a:rPr>
              <a:t>All students can view the jobs in Ignite on mySuccess.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80279" y="6797414"/>
            <a:ext cx="507721" cy="2460886"/>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FFCE00"/>
            </a:solidFill>
          </p:spPr>
          <p:txBody>
            <a:bodyPr/>
            <a:lstStyle/>
            <a:p>
              <a:endParaRPr lang="en-CA"/>
            </a:p>
          </p:txBody>
        </p:sp>
      </p:grpSp>
      <p:grpSp>
        <p:nvGrpSpPr>
          <p:cNvPr id="4" name="Group 4"/>
          <p:cNvGrpSpPr/>
          <p:nvPr/>
        </p:nvGrpSpPr>
        <p:grpSpPr>
          <a:xfrm>
            <a:off x="0" y="1602583"/>
            <a:ext cx="4968240" cy="8684417"/>
            <a:chOff x="0" y="0"/>
            <a:chExt cx="2590958" cy="4528959"/>
          </a:xfrm>
        </p:grpSpPr>
        <p:sp>
          <p:nvSpPr>
            <p:cNvPr id="5" name="Freeform 5"/>
            <p:cNvSpPr/>
            <p:nvPr/>
          </p:nvSpPr>
          <p:spPr>
            <a:xfrm>
              <a:off x="0" y="0"/>
              <a:ext cx="2590958" cy="4528959"/>
            </a:xfrm>
            <a:custGeom>
              <a:avLst/>
              <a:gdLst/>
              <a:ahLst/>
              <a:cxnLst/>
              <a:rect l="l" t="t" r="r" b="b"/>
              <a:pathLst>
                <a:path w="2590958" h="4528959">
                  <a:moveTo>
                    <a:pt x="0" y="0"/>
                  </a:moveTo>
                  <a:lnTo>
                    <a:pt x="2590958" y="0"/>
                  </a:lnTo>
                  <a:lnTo>
                    <a:pt x="2590958" y="4528959"/>
                  </a:lnTo>
                  <a:lnTo>
                    <a:pt x="0" y="4528959"/>
                  </a:lnTo>
                  <a:close/>
                </a:path>
              </a:pathLst>
            </a:custGeom>
            <a:solidFill>
              <a:srgbClr val="005596"/>
            </a:solidFill>
          </p:spPr>
          <p:txBody>
            <a:bodyPr/>
            <a:lstStyle/>
            <a:p>
              <a:endParaRPr lang="en-CA"/>
            </a:p>
          </p:txBody>
        </p:sp>
      </p:grpSp>
      <p:sp>
        <p:nvSpPr>
          <p:cNvPr id="6" name="Freeform 6"/>
          <p:cNvSpPr/>
          <p:nvPr/>
        </p:nvSpPr>
        <p:spPr>
          <a:xfrm>
            <a:off x="6205947" y="496202"/>
            <a:ext cx="11301259" cy="2825315"/>
          </a:xfrm>
          <a:custGeom>
            <a:avLst/>
            <a:gdLst/>
            <a:ahLst/>
            <a:cxnLst/>
            <a:rect l="l" t="t" r="r" b="b"/>
            <a:pathLst>
              <a:path w="11301259" h="2825315">
                <a:moveTo>
                  <a:pt x="0" y="0"/>
                </a:moveTo>
                <a:lnTo>
                  <a:pt x="11301259" y="0"/>
                </a:lnTo>
                <a:lnTo>
                  <a:pt x="11301259" y="2825315"/>
                </a:lnTo>
                <a:lnTo>
                  <a:pt x="0" y="2825315"/>
                </a:lnTo>
                <a:lnTo>
                  <a:pt x="0" y="0"/>
                </a:lnTo>
                <a:close/>
              </a:path>
            </a:pathLst>
          </a:custGeom>
          <a:blipFill>
            <a:blip r:embed="rId2"/>
            <a:stretch>
              <a:fillRect/>
            </a:stretch>
          </a:blipFill>
        </p:spPr>
        <p:txBody>
          <a:bodyPr/>
          <a:lstStyle/>
          <a:p>
            <a:endParaRPr lang="en-CA"/>
          </a:p>
        </p:txBody>
      </p:sp>
      <p:grpSp>
        <p:nvGrpSpPr>
          <p:cNvPr id="7" name="Group 7"/>
          <p:cNvGrpSpPr/>
          <p:nvPr/>
        </p:nvGrpSpPr>
        <p:grpSpPr>
          <a:xfrm>
            <a:off x="510137" y="4019908"/>
            <a:ext cx="6644640" cy="5555012"/>
            <a:chOff x="0" y="0"/>
            <a:chExt cx="8859520" cy="7406683"/>
          </a:xfrm>
        </p:grpSpPr>
        <p:pic>
          <p:nvPicPr>
            <p:cNvPr id="8" name="Picture 8"/>
            <p:cNvPicPr>
              <a:picLocks noChangeAspect="1"/>
            </p:cNvPicPr>
            <p:nvPr/>
          </p:nvPicPr>
          <p:blipFill>
            <a:blip r:embed="rId3"/>
            <a:srcRect l="10128" r="10128"/>
            <a:stretch>
              <a:fillRect/>
            </a:stretch>
          </p:blipFill>
          <p:spPr>
            <a:xfrm>
              <a:off x="0" y="0"/>
              <a:ext cx="8859520" cy="7406683"/>
            </a:xfrm>
            <a:prstGeom prst="rect">
              <a:avLst/>
            </a:prstGeom>
          </p:spPr>
        </p:pic>
      </p:grpSp>
      <p:sp>
        <p:nvSpPr>
          <p:cNvPr id="9" name="TextBox 9"/>
          <p:cNvSpPr txBox="1"/>
          <p:nvPr/>
        </p:nvSpPr>
        <p:spPr>
          <a:xfrm>
            <a:off x="7527812" y="4539411"/>
            <a:ext cx="9534647" cy="5956744"/>
          </a:xfrm>
          <a:prstGeom prst="rect">
            <a:avLst/>
          </a:prstGeom>
        </p:spPr>
        <p:txBody>
          <a:bodyPr lIns="0" tIns="0" rIns="0" bIns="0" rtlCol="0" anchor="t">
            <a:spAutoFit/>
          </a:bodyPr>
          <a:lstStyle/>
          <a:p>
            <a:pPr algn="l">
              <a:lnSpc>
                <a:spcPts val="2939"/>
              </a:lnSpc>
            </a:pPr>
            <a:r>
              <a:rPr lang="en-US" sz="2099">
                <a:solidFill>
                  <a:srgbClr val="414144"/>
                </a:solidFill>
                <a:latin typeface="Open Sans"/>
                <a:ea typeface="Open Sans"/>
                <a:cs typeface="Open Sans"/>
                <a:sym typeface="Open Sans"/>
              </a:rPr>
              <a:t>Set yourself up for financial success with </a:t>
            </a:r>
            <a:r>
              <a:rPr lang="en-US" sz="2099" b="1">
                <a:solidFill>
                  <a:srgbClr val="414144"/>
                </a:solidFill>
                <a:latin typeface="Open Sans Bold"/>
                <a:ea typeface="Open Sans Bold"/>
                <a:cs typeface="Open Sans Bold"/>
                <a:sym typeface="Open Sans Bold"/>
                <a:hlinkClick r:id="rId4" tooltip="https://www.enrichedacademy.com/aboutUs"/>
              </a:rPr>
              <a:t>Enriched Academy</a:t>
            </a:r>
            <a:r>
              <a:rPr lang="en-US" sz="2099">
                <a:solidFill>
                  <a:srgbClr val="414144"/>
                </a:solidFill>
                <a:latin typeface="Open Sans"/>
                <a:ea typeface="Open Sans"/>
                <a:cs typeface="Open Sans"/>
                <a:sym typeface="Open Sans"/>
              </a:rPr>
              <a:t> a </a:t>
            </a:r>
            <a:r>
              <a:rPr lang="en-US" sz="2099" b="1">
                <a:solidFill>
                  <a:srgbClr val="000000"/>
                </a:solidFill>
                <a:latin typeface="Open Sans Bold"/>
                <a:ea typeface="Open Sans Bold"/>
                <a:cs typeface="Open Sans Bold"/>
                <a:sym typeface="Open Sans Bold"/>
              </a:rPr>
              <a:t>free</a:t>
            </a:r>
            <a:r>
              <a:rPr lang="en-US" sz="2099" b="1">
                <a:solidFill>
                  <a:srgbClr val="414144"/>
                </a:solidFill>
                <a:latin typeface="Open Sans Bold"/>
                <a:ea typeface="Open Sans Bold"/>
                <a:cs typeface="Open Sans Bold"/>
                <a:sym typeface="Open Sans Bold"/>
              </a:rPr>
              <a:t> program</a:t>
            </a:r>
            <a:r>
              <a:rPr lang="en-US" sz="2099">
                <a:solidFill>
                  <a:srgbClr val="414144"/>
                </a:solidFill>
                <a:latin typeface="Open Sans"/>
                <a:ea typeface="Open Sans"/>
                <a:cs typeface="Open Sans"/>
                <a:sym typeface="Open Sans"/>
              </a:rPr>
              <a:t> for UWindsor Students!</a:t>
            </a:r>
          </a:p>
          <a:p>
            <a:pPr algn="l">
              <a:lnSpc>
                <a:spcPts val="1680"/>
              </a:lnSpc>
            </a:pPr>
            <a:endParaRPr lang="en-US" sz="2099">
              <a:solidFill>
                <a:srgbClr val="414144"/>
              </a:solidFill>
              <a:latin typeface="Open Sans"/>
              <a:ea typeface="Open Sans"/>
              <a:cs typeface="Open Sans"/>
              <a:sym typeface="Open Sans"/>
            </a:endParaRPr>
          </a:p>
          <a:p>
            <a:pPr marL="453388" lvl="1" indent="-226694" algn="l">
              <a:lnSpc>
                <a:spcPts val="2939"/>
              </a:lnSpc>
              <a:buFont typeface="Arial"/>
              <a:buChar char="•"/>
            </a:pPr>
            <a:r>
              <a:rPr lang="en-US" sz="2099">
                <a:solidFill>
                  <a:srgbClr val="414144"/>
                </a:solidFill>
                <a:latin typeface="Open Sans"/>
                <a:ea typeface="Open Sans"/>
                <a:cs typeface="Open Sans"/>
                <a:sym typeface="Open Sans"/>
              </a:rPr>
              <a:t>Are you concerned about managing your own budget for the first time?</a:t>
            </a:r>
          </a:p>
          <a:p>
            <a:pPr marL="453388" lvl="1" indent="-226694" algn="l">
              <a:lnSpc>
                <a:spcPts val="2939"/>
              </a:lnSpc>
              <a:buFont typeface="Arial"/>
              <a:buChar char="•"/>
            </a:pPr>
            <a:r>
              <a:rPr lang="en-US" sz="2099">
                <a:solidFill>
                  <a:srgbClr val="414144"/>
                </a:solidFill>
                <a:latin typeface="Open Sans"/>
                <a:ea typeface="Open Sans"/>
                <a:cs typeface="Open Sans"/>
                <a:sym typeface="Open Sans"/>
              </a:rPr>
              <a:t>Are you concerned about repaying your student loan upon graduation?</a:t>
            </a:r>
          </a:p>
          <a:p>
            <a:pPr marL="453388" lvl="1" indent="-226694" algn="l">
              <a:lnSpc>
                <a:spcPts val="2939"/>
              </a:lnSpc>
              <a:buFont typeface="Arial"/>
              <a:buChar char="•"/>
            </a:pPr>
            <a:r>
              <a:rPr lang="en-US" sz="2099">
                <a:solidFill>
                  <a:srgbClr val="414144"/>
                </a:solidFill>
                <a:latin typeface="Open Sans"/>
                <a:ea typeface="Open Sans"/>
                <a:cs typeface="Open Sans"/>
                <a:sym typeface="Open Sans"/>
              </a:rPr>
              <a:t>Are you thinking about saving for your future?</a:t>
            </a:r>
          </a:p>
          <a:p>
            <a:pPr algn="l">
              <a:lnSpc>
                <a:spcPts val="2939"/>
              </a:lnSpc>
            </a:pPr>
            <a:endParaRPr lang="en-US" sz="2099">
              <a:solidFill>
                <a:srgbClr val="414144"/>
              </a:solidFill>
              <a:latin typeface="Open Sans"/>
              <a:ea typeface="Open Sans"/>
              <a:cs typeface="Open Sans"/>
              <a:sym typeface="Open Sans"/>
            </a:endParaRPr>
          </a:p>
          <a:p>
            <a:pPr algn="l">
              <a:lnSpc>
                <a:spcPts val="2939"/>
              </a:lnSpc>
            </a:pPr>
            <a:r>
              <a:rPr lang="en-US" sz="2099">
                <a:solidFill>
                  <a:srgbClr val="414144"/>
                </a:solidFill>
                <a:latin typeface="Open Sans"/>
                <a:ea typeface="Open Sans"/>
                <a:cs typeface="Open Sans"/>
                <a:sym typeface="Open Sans"/>
              </a:rPr>
              <a:t>Through a series of fun, insightful </a:t>
            </a:r>
            <a:r>
              <a:rPr lang="en-US" sz="2099">
                <a:solidFill>
                  <a:srgbClr val="000000"/>
                </a:solidFill>
                <a:latin typeface="Open Sans"/>
                <a:ea typeface="Open Sans"/>
                <a:cs typeface="Open Sans"/>
                <a:sym typeface="Open Sans"/>
              </a:rPr>
              <a:t>videos</a:t>
            </a:r>
            <a:r>
              <a:rPr lang="en-US" sz="2099">
                <a:solidFill>
                  <a:srgbClr val="414144"/>
                </a:solidFill>
                <a:latin typeface="Open Sans"/>
                <a:ea typeface="Open Sans"/>
                <a:cs typeface="Open Sans"/>
                <a:sym typeface="Open Sans"/>
              </a:rPr>
              <a:t>, Enriched Academy will help you:</a:t>
            </a:r>
          </a:p>
          <a:p>
            <a:pPr algn="l">
              <a:lnSpc>
                <a:spcPts val="1679"/>
              </a:lnSpc>
            </a:pPr>
            <a:endParaRPr lang="en-US" sz="2099">
              <a:solidFill>
                <a:srgbClr val="414144"/>
              </a:solidFill>
              <a:latin typeface="Open Sans"/>
              <a:ea typeface="Open Sans"/>
              <a:cs typeface="Open Sans"/>
              <a:sym typeface="Open Sans"/>
            </a:endParaRPr>
          </a:p>
          <a:p>
            <a:pPr marL="453388" lvl="1" indent="-226694" algn="l">
              <a:lnSpc>
                <a:spcPts val="2939"/>
              </a:lnSpc>
              <a:buFont typeface="Arial"/>
              <a:buChar char="•"/>
            </a:pPr>
            <a:r>
              <a:rPr lang="en-US" sz="2099">
                <a:solidFill>
                  <a:srgbClr val="414144"/>
                </a:solidFill>
                <a:latin typeface="Open Sans"/>
                <a:ea typeface="Open Sans"/>
                <a:cs typeface="Open Sans"/>
                <a:sym typeface="Open Sans"/>
              </a:rPr>
              <a:t>steer away from poor money management traps</a:t>
            </a:r>
          </a:p>
          <a:p>
            <a:pPr marL="453388" lvl="1" indent="-226694" algn="l">
              <a:lnSpc>
                <a:spcPts val="2939"/>
              </a:lnSpc>
              <a:buFont typeface="Arial"/>
              <a:buChar char="•"/>
            </a:pPr>
            <a:r>
              <a:rPr lang="en-US" sz="2099">
                <a:solidFill>
                  <a:srgbClr val="414144"/>
                </a:solidFill>
                <a:latin typeface="Open Sans"/>
                <a:ea typeface="Open Sans"/>
                <a:cs typeface="Open Sans"/>
                <a:sym typeface="Open Sans"/>
              </a:rPr>
              <a:t>avoid credit card traps that can bury you in debt</a:t>
            </a:r>
          </a:p>
          <a:p>
            <a:pPr marL="453388" lvl="1" indent="-226694" algn="l">
              <a:lnSpc>
                <a:spcPts val="2939"/>
              </a:lnSpc>
              <a:buFont typeface="Arial"/>
              <a:buChar char="•"/>
            </a:pPr>
            <a:r>
              <a:rPr lang="en-US" sz="2099">
                <a:solidFill>
                  <a:srgbClr val="414144"/>
                </a:solidFill>
                <a:latin typeface="Open Sans"/>
                <a:ea typeface="Open Sans"/>
                <a:cs typeface="Open Sans"/>
                <a:sym typeface="Open Sans"/>
              </a:rPr>
              <a:t>understand the fundamentals of saving and investing early</a:t>
            </a:r>
          </a:p>
          <a:p>
            <a:pPr algn="l">
              <a:lnSpc>
                <a:spcPts val="2939"/>
              </a:lnSpc>
            </a:pPr>
            <a:endParaRPr lang="en-US" sz="2099">
              <a:solidFill>
                <a:srgbClr val="414144"/>
              </a:solidFill>
              <a:latin typeface="Open Sans"/>
              <a:ea typeface="Open Sans"/>
              <a:cs typeface="Open Sans"/>
              <a:sym typeface="Open Sans"/>
            </a:endParaRPr>
          </a:p>
          <a:p>
            <a:pPr algn="l">
              <a:lnSpc>
                <a:spcPts val="2939"/>
              </a:lnSpc>
            </a:pPr>
            <a:r>
              <a:rPr lang="en-US" sz="2099">
                <a:solidFill>
                  <a:srgbClr val="414144"/>
                </a:solidFill>
                <a:latin typeface="Open Sans"/>
                <a:ea typeface="Open Sans"/>
                <a:cs typeface="Open Sans"/>
                <a:sym typeface="Open Sans"/>
              </a:rPr>
              <a:t>There are also </a:t>
            </a:r>
            <a:r>
              <a:rPr lang="en-US" sz="2099" b="1">
                <a:solidFill>
                  <a:srgbClr val="414144"/>
                </a:solidFill>
                <a:latin typeface="Open Sans Bold"/>
                <a:ea typeface="Open Sans Bold"/>
                <a:cs typeface="Open Sans Bold"/>
                <a:sym typeface="Open Sans Bold"/>
              </a:rPr>
              <a:t>several scholarships</a:t>
            </a:r>
            <a:r>
              <a:rPr lang="en-US" sz="2099">
                <a:solidFill>
                  <a:srgbClr val="414144"/>
                </a:solidFill>
                <a:latin typeface="Open Sans"/>
                <a:ea typeface="Open Sans"/>
                <a:cs typeface="Open Sans"/>
                <a:sym typeface="Open Sans"/>
              </a:rPr>
              <a:t> that are awarded to students who have completed the program and enter to win!</a:t>
            </a:r>
          </a:p>
          <a:p>
            <a:pPr algn="l">
              <a:lnSpc>
                <a:spcPts val="2939"/>
              </a:lnSpc>
            </a:pPr>
            <a:endParaRPr lang="en-US" sz="2099">
              <a:solidFill>
                <a:srgbClr val="414144"/>
              </a:solidFill>
              <a:latin typeface="Open Sans"/>
              <a:ea typeface="Open Sans"/>
              <a:cs typeface="Open Sans"/>
              <a:sym typeface="Open Sans"/>
            </a:endParaRPr>
          </a:p>
          <a:p>
            <a:pPr algn="l">
              <a:lnSpc>
                <a:spcPts val="2799"/>
              </a:lnSpc>
              <a:spcBef>
                <a:spcPct val="0"/>
              </a:spcBef>
            </a:pPr>
            <a:endParaRPr lang="en-US" sz="2099">
              <a:solidFill>
                <a:srgbClr val="414144"/>
              </a:solidFill>
              <a:latin typeface="Open Sans"/>
              <a:ea typeface="Open Sans"/>
              <a:cs typeface="Open Sans"/>
              <a:sym typeface="Open Sans"/>
            </a:endParaRPr>
          </a:p>
        </p:txBody>
      </p:sp>
      <p:sp>
        <p:nvSpPr>
          <p:cNvPr id="10" name="Freeform 10"/>
          <p:cNvSpPr/>
          <p:nvPr/>
        </p:nvSpPr>
        <p:spPr>
          <a:xfrm>
            <a:off x="1496104" y="920843"/>
            <a:ext cx="1976032" cy="1976032"/>
          </a:xfrm>
          <a:custGeom>
            <a:avLst/>
            <a:gdLst/>
            <a:ahLst/>
            <a:cxnLst/>
            <a:rect l="l" t="t" r="r" b="b"/>
            <a:pathLst>
              <a:path w="1976032" h="1976032">
                <a:moveTo>
                  <a:pt x="0" y="0"/>
                </a:moveTo>
                <a:lnTo>
                  <a:pt x="1976032" y="0"/>
                </a:lnTo>
                <a:lnTo>
                  <a:pt x="1976032" y="1976032"/>
                </a:lnTo>
                <a:lnTo>
                  <a:pt x="0" y="1976032"/>
                </a:lnTo>
                <a:lnTo>
                  <a:pt x="0" y="0"/>
                </a:lnTo>
                <a:close/>
              </a:path>
            </a:pathLst>
          </a:custGeom>
          <a:blipFill>
            <a:blip r:embed="rId5"/>
            <a:stretch>
              <a:fillRect/>
            </a:stretch>
          </a:blipFill>
          <a:ln w="38100" cap="sq">
            <a:solidFill>
              <a:srgbClr val="000000"/>
            </a:solidFill>
            <a:prstDash val="solid"/>
            <a:miter/>
          </a:ln>
        </p:spPr>
        <p:txBody>
          <a:bodyPr/>
          <a:lstStyle/>
          <a:p>
            <a:endParaRPr lang="en-CA"/>
          </a:p>
        </p:txBody>
      </p:sp>
      <p:sp>
        <p:nvSpPr>
          <p:cNvPr id="11" name="TextBox 11"/>
          <p:cNvSpPr txBox="1"/>
          <p:nvPr/>
        </p:nvSpPr>
        <p:spPr>
          <a:xfrm>
            <a:off x="7527812" y="3813801"/>
            <a:ext cx="9731488" cy="635634"/>
          </a:xfrm>
          <a:prstGeom prst="rect">
            <a:avLst/>
          </a:prstGeom>
        </p:spPr>
        <p:txBody>
          <a:bodyPr lIns="0" tIns="0" rIns="0" bIns="0" rtlCol="0" anchor="t">
            <a:spAutoFit/>
          </a:bodyPr>
          <a:lstStyle/>
          <a:p>
            <a:pPr algn="l">
              <a:lnSpc>
                <a:spcPts val="5120"/>
              </a:lnSpc>
            </a:pPr>
            <a:r>
              <a:rPr lang="en-US" sz="4000" b="1">
                <a:solidFill>
                  <a:srgbClr val="005596"/>
                </a:solidFill>
                <a:latin typeface="Montserrat Ultra-Bold"/>
                <a:ea typeface="Montserrat Ultra-Bold"/>
                <a:cs typeface="Montserrat Ultra-Bold"/>
                <a:sym typeface="Montserrat Ultra-Bold"/>
              </a:rPr>
              <a:t>FINANCIAL LITERACY PROGRAM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479685" y="162074"/>
            <a:ext cx="15430157" cy="10545890"/>
            <a:chOff x="0" y="0"/>
            <a:chExt cx="5508856" cy="3765081"/>
          </a:xfrm>
        </p:grpSpPr>
        <p:sp>
          <p:nvSpPr>
            <p:cNvPr id="3" name="Freeform 3"/>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solidFill>
          </p:spPr>
          <p:txBody>
            <a:bodyPr/>
            <a:lstStyle/>
            <a:p>
              <a:endParaRPr lang="en-CA"/>
            </a:p>
          </p:txBody>
        </p:sp>
        <p:sp>
          <p:nvSpPr>
            <p:cNvPr id="4" name="Freeform 4"/>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2"/>
              <a:stretch>
                <a:fillRect l="-1195" r="-1195"/>
              </a:stretch>
            </a:blipFill>
          </p:spPr>
          <p:txBody>
            <a:bodyPr/>
            <a:lstStyle/>
            <a:p>
              <a:endParaRPr lang="en-CA"/>
            </a:p>
          </p:txBody>
        </p:sp>
      </p:grpSp>
      <p:sp>
        <p:nvSpPr>
          <p:cNvPr id="5" name="Freeform 5"/>
          <p:cNvSpPr/>
          <p:nvPr/>
        </p:nvSpPr>
        <p:spPr>
          <a:xfrm>
            <a:off x="-2622339" y="7919689"/>
            <a:ext cx="6452848" cy="5596379"/>
          </a:xfrm>
          <a:custGeom>
            <a:avLst/>
            <a:gdLst/>
            <a:ahLst/>
            <a:cxnLst/>
            <a:rect l="l" t="t" r="r" b="b"/>
            <a:pathLst>
              <a:path w="6452848" h="5596379">
                <a:moveTo>
                  <a:pt x="0" y="0"/>
                </a:moveTo>
                <a:lnTo>
                  <a:pt x="6452849" y="0"/>
                </a:lnTo>
                <a:lnTo>
                  <a:pt x="6452849" y="5596379"/>
                </a:lnTo>
                <a:lnTo>
                  <a:pt x="0" y="55963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10800000">
            <a:off x="13367400" y="-2798190"/>
            <a:ext cx="6452848" cy="5596379"/>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7" name="Group 7"/>
          <p:cNvGrpSpPr/>
          <p:nvPr/>
        </p:nvGrpSpPr>
        <p:grpSpPr>
          <a:xfrm>
            <a:off x="-594596" y="8404999"/>
            <a:ext cx="18747199" cy="2302964"/>
            <a:chOff x="0" y="0"/>
            <a:chExt cx="24996265" cy="3070619"/>
          </a:xfrm>
        </p:grpSpPr>
        <p:grpSp>
          <p:nvGrpSpPr>
            <p:cNvPr id="8" name="Group 8"/>
            <p:cNvGrpSpPr/>
            <p:nvPr/>
          </p:nvGrpSpPr>
          <p:grpSpPr>
            <a:xfrm>
              <a:off x="0" y="1200140"/>
              <a:ext cx="23287323" cy="1309194"/>
              <a:chOff x="0" y="0"/>
              <a:chExt cx="4599965" cy="258606"/>
            </a:xfrm>
          </p:grpSpPr>
          <p:sp>
            <p:nvSpPr>
              <p:cNvPr id="9" name="Freeform 9"/>
              <p:cNvSpPr/>
              <p:nvPr/>
            </p:nvSpPr>
            <p:spPr>
              <a:xfrm>
                <a:off x="0" y="0"/>
                <a:ext cx="4599965" cy="258606"/>
              </a:xfrm>
              <a:custGeom>
                <a:avLst/>
                <a:gdLst/>
                <a:ahLst/>
                <a:cxnLst/>
                <a:rect l="l" t="t" r="r" b="b"/>
                <a:pathLst>
                  <a:path w="4599965" h="258606">
                    <a:moveTo>
                      <a:pt x="4396765" y="0"/>
                    </a:moveTo>
                    <a:cubicBezTo>
                      <a:pt x="4508989" y="0"/>
                      <a:pt x="4599965" y="57891"/>
                      <a:pt x="4599965" y="129303"/>
                    </a:cubicBezTo>
                    <a:cubicBezTo>
                      <a:pt x="4599965" y="200715"/>
                      <a:pt x="4508989" y="258606"/>
                      <a:pt x="4396765"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10" name="TextBox 10"/>
              <p:cNvSpPr txBox="1"/>
              <p:nvPr/>
            </p:nvSpPr>
            <p:spPr>
              <a:xfrm>
                <a:off x="0" y="9525"/>
                <a:ext cx="4599965" cy="249081"/>
              </a:xfrm>
              <a:prstGeom prst="rect">
                <a:avLst/>
              </a:prstGeom>
            </p:spPr>
            <p:txBody>
              <a:bodyPr lIns="50800" tIns="50800" rIns="50800" bIns="50800" rtlCol="0" anchor="ctr"/>
              <a:lstStyle/>
              <a:p>
                <a:pPr algn="ctr">
                  <a:lnSpc>
                    <a:spcPts val="2420"/>
                  </a:lnSpc>
                </a:pPr>
                <a:endParaRPr/>
              </a:p>
            </p:txBody>
          </p:sp>
        </p:grpSp>
        <p:grpSp>
          <p:nvGrpSpPr>
            <p:cNvPr id="11" name="Group 11"/>
            <p:cNvGrpSpPr/>
            <p:nvPr/>
          </p:nvGrpSpPr>
          <p:grpSpPr>
            <a:xfrm>
              <a:off x="21752014" y="0"/>
              <a:ext cx="3070619" cy="307061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13" name="TextBox 13"/>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14" name="Freeform 14"/>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5"/>
              <a:stretch>
                <a:fillRect r="-6321"/>
              </a:stretch>
            </a:blipFill>
          </p:spPr>
          <p:txBody>
            <a:bodyPr/>
            <a:lstStyle/>
            <a:p>
              <a:endParaRPr lang="en-CA"/>
            </a:p>
          </p:txBody>
        </p:sp>
        <p:sp>
          <p:nvSpPr>
            <p:cNvPr id="15" name="AutoShape 15"/>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6" name="TextBox 16"/>
          <p:cNvSpPr txBox="1"/>
          <p:nvPr/>
        </p:nvSpPr>
        <p:spPr>
          <a:xfrm>
            <a:off x="5880431" y="3023718"/>
            <a:ext cx="12139557" cy="4898457"/>
          </a:xfrm>
          <a:prstGeom prst="rect">
            <a:avLst/>
          </a:prstGeom>
        </p:spPr>
        <p:txBody>
          <a:bodyPr lIns="0" tIns="0" rIns="0" bIns="0" rtlCol="0" anchor="t">
            <a:spAutoFit/>
          </a:bodyPr>
          <a:lstStyle/>
          <a:p>
            <a:pPr algn="l">
              <a:lnSpc>
                <a:spcPts val="3193"/>
              </a:lnSpc>
            </a:pPr>
            <a:r>
              <a:rPr lang="en-US" sz="2314" spc="226" dirty="0">
                <a:solidFill>
                  <a:srgbClr val="000000"/>
                </a:solidFill>
                <a:latin typeface="Open Sans"/>
                <a:ea typeface="Open Sans"/>
                <a:cs typeface="Open Sans"/>
                <a:sym typeface="Open Sans"/>
              </a:rPr>
              <a:t>This proof may be required by financial institutions, government agencies, insurance companies or employers. </a:t>
            </a:r>
          </a:p>
          <a:p>
            <a:pPr algn="l">
              <a:lnSpc>
                <a:spcPts val="3193"/>
              </a:lnSpc>
            </a:pPr>
            <a:endParaRPr lang="en-US" sz="2314" spc="226" dirty="0">
              <a:solidFill>
                <a:srgbClr val="000000"/>
              </a:solidFill>
              <a:latin typeface="Open Sans"/>
              <a:ea typeface="Open Sans"/>
              <a:cs typeface="Open Sans"/>
              <a:sym typeface="Open Sans"/>
            </a:endParaRPr>
          </a:p>
          <a:p>
            <a:pPr marL="499620" lvl="1" indent="-249810" algn="l">
              <a:lnSpc>
                <a:spcPts val="3193"/>
              </a:lnSpc>
              <a:buFont typeface="Arial"/>
              <a:buChar char="•"/>
            </a:pPr>
            <a:r>
              <a:rPr lang="en-US" sz="2314" spc="226" dirty="0">
                <a:solidFill>
                  <a:srgbClr val="000000"/>
                </a:solidFill>
                <a:latin typeface="Open Sans"/>
                <a:ea typeface="Open Sans"/>
                <a:cs typeface="Open Sans"/>
                <a:sym typeface="Open Sans"/>
              </a:rPr>
              <a:t>Students can generate their own Enrolment Verification Letter in </a:t>
            </a:r>
            <a:r>
              <a:rPr lang="en-US" sz="2314" spc="226" dirty="0" err="1">
                <a:solidFill>
                  <a:srgbClr val="000000"/>
                </a:solidFill>
                <a:latin typeface="Open Sans"/>
                <a:ea typeface="Open Sans"/>
                <a:cs typeface="Open Sans"/>
                <a:sym typeface="Open Sans"/>
              </a:rPr>
              <a:t>UWinsite</a:t>
            </a:r>
            <a:r>
              <a:rPr lang="en-US" sz="2314" spc="226" dirty="0">
                <a:solidFill>
                  <a:srgbClr val="000000"/>
                </a:solidFill>
                <a:latin typeface="Open Sans"/>
                <a:ea typeface="Open Sans"/>
                <a:cs typeface="Open Sans"/>
                <a:sym typeface="Open Sans"/>
              </a:rPr>
              <a:t> Student free of charge if they are registered in classes. </a:t>
            </a:r>
          </a:p>
          <a:p>
            <a:pPr algn="l">
              <a:lnSpc>
                <a:spcPts val="3193"/>
              </a:lnSpc>
            </a:pPr>
            <a:endParaRPr lang="en-US" sz="2314" spc="226" dirty="0">
              <a:solidFill>
                <a:srgbClr val="000000"/>
              </a:solidFill>
              <a:latin typeface="Open Sans"/>
              <a:ea typeface="Open Sans"/>
              <a:cs typeface="Open Sans"/>
              <a:sym typeface="Open Sans"/>
            </a:endParaRPr>
          </a:p>
          <a:p>
            <a:pPr marL="499620" lvl="1" indent="-249810" algn="l">
              <a:lnSpc>
                <a:spcPts val="3193"/>
              </a:lnSpc>
              <a:buFont typeface="Arial"/>
              <a:buChar char="•"/>
            </a:pPr>
            <a:r>
              <a:rPr lang="en-US" sz="2314" spc="226" dirty="0">
                <a:solidFill>
                  <a:srgbClr val="000000"/>
                </a:solidFill>
                <a:latin typeface="Open Sans"/>
                <a:ea typeface="Open Sans"/>
                <a:cs typeface="Open Sans"/>
                <a:sym typeface="Open Sans"/>
              </a:rPr>
              <a:t>These letters confirm: Current registration Year and program of study Full- or Part-time status  </a:t>
            </a:r>
          </a:p>
          <a:p>
            <a:pPr algn="l">
              <a:lnSpc>
                <a:spcPts val="3193"/>
              </a:lnSpc>
            </a:pPr>
            <a:endParaRPr lang="en-US" sz="2314" spc="226" dirty="0">
              <a:solidFill>
                <a:srgbClr val="000000"/>
              </a:solidFill>
              <a:latin typeface="Open Sans"/>
              <a:ea typeface="Open Sans"/>
              <a:cs typeface="Open Sans"/>
              <a:sym typeface="Open Sans"/>
            </a:endParaRPr>
          </a:p>
          <a:p>
            <a:pPr marL="499620" lvl="1" indent="-249810" algn="l">
              <a:lnSpc>
                <a:spcPts val="3193"/>
              </a:lnSpc>
              <a:buFont typeface="Arial"/>
              <a:buChar char="•"/>
            </a:pPr>
            <a:r>
              <a:rPr lang="en-US" sz="2314" spc="226" dirty="0">
                <a:solidFill>
                  <a:srgbClr val="000000"/>
                </a:solidFill>
                <a:latin typeface="Open Sans"/>
                <a:ea typeface="Open Sans"/>
                <a:cs typeface="Open Sans"/>
                <a:sym typeface="Open Sans"/>
              </a:rPr>
              <a:t>For step-by-step instructions on generating an Enrolment Verification Letter in </a:t>
            </a:r>
            <a:r>
              <a:rPr lang="en-US" sz="2314" spc="226" dirty="0" err="1">
                <a:solidFill>
                  <a:srgbClr val="000000"/>
                </a:solidFill>
                <a:latin typeface="Open Sans"/>
                <a:ea typeface="Open Sans"/>
                <a:cs typeface="Open Sans"/>
                <a:sym typeface="Open Sans"/>
              </a:rPr>
              <a:t>UWinsite</a:t>
            </a:r>
            <a:r>
              <a:rPr lang="en-US" sz="2314" spc="226" dirty="0">
                <a:solidFill>
                  <a:srgbClr val="000000"/>
                </a:solidFill>
                <a:latin typeface="Open Sans"/>
                <a:ea typeface="Open Sans"/>
                <a:cs typeface="Open Sans"/>
                <a:sym typeface="Open Sans"/>
              </a:rPr>
              <a:t> Student, please read this </a:t>
            </a:r>
            <a:r>
              <a:rPr lang="en-US" sz="2314" spc="226" dirty="0" err="1">
                <a:solidFill>
                  <a:srgbClr val="000000"/>
                </a:solidFill>
                <a:latin typeface="Open Sans"/>
                <a:ea typeface="Open Sans"/>
                <a:cs typeface="Open Sans"/>
                <a:sym typeface="Open Sans"/>
              </a:rPr>
              <a:t>ask.UWindsor</a:t>
            </a:r>
            <a:r>
              <a:rPr lang="en-US" sz="2314" spc="226" dirty="0">
                <a:solidFill>
                  <a:srgbClr val="000000"/>
                </a:solidFill>
                <a:latin typeface="Open Sans"/>
                <a:ea typeface="Open Sans"/>
                <a:cs typeface="Open Sans"/>
                <a:sym typeface="Open Sans"/>
              </a:rPr>
              <a:t> article.</a:t>
            </a:r>
          </a:p>
          <a:p>
            <a:pPr algn="ctr">
              <a:lnSpc>
                <a:spcPts val="3193"/>
              </a:lnSpc>
            </a:pPr>
            <a:endParaRPr lang="en-US" sz="2314" spc="226" dirty="0">
              <a:solidFill>
                <a:srgbClr val="000000"/>
              </a:solidFill>
              <a:latin typeface="Open Sans"/>
              <a:ea typeface="Open Sans"/>
              <a:cs typeface="Open Sans"/>
              <a:sym typeface="Open Sans"/>
            </a:endParaRPr>
          </a:p>
        </p:txBody>
      </p:sp>
      <p:sp>
        <p:nvSpPr>
          <p:cNvPr id="17" name="TextBox 17"/>
          <p:cNvSpPr txBox="1"/>
          <p:nvPr/>
        </p:nvSpPr>
        <p:spPr>
          <a:xfrm>
            <a:off x="2894947" y="774445"/>
            <a:ext cx="16925302" cy="1553655"/>
          </a:xfrm>
          <a:prstGeom prst="rect">
            <a:avLst/>
          </a:prstGeom>
        </p:spPr>
        <p:txBody>
          <a:bodyPr lIns="0" tIns="0" rIns="0" bIns="0" rtlCol="0" anchor="t">
            <a:spAutoFit/>
          </a:bodyPr>
          <a:lstStyle/>
          <a:p>
            <a:pPr algn="l">
              <a:lnSpc>
                <a:spcPts val="7280"/>
              </a:lnSpc>
            </a:pPr>
            <a:r>
              <a:rPr lang="en-US" sz="5200" b="1">
                <a:solidFill>
                  <a:srgbClr val="005596"/>
                </a:solidFill>
                <a:latin typeface="Montserrat Bold"/>
                <a:ea typeface="Montserrat Bold"/>
                <a:cs typeface="Montserrat Bold"/>
                <a:sym typeface="Montserrat Bold"/>
              </a:rPr>
              <a:t>PROOF OF ENROLMENT </a:t>
            </a:r>
          </a:p>
          <a:p>
            <a:pPr algn="l">
              <a:lnSpc>
                <a:spcPts val="5180"/>
              </a:lnSpc>
              <a:spcBef>
                <a:spcPct val="0"/>
              </a:spcBef>
            </a:pPr>
            <a:r>
              <a:rPr lang="en-US" sz="3700" b="1">
                <a:solidFill>
                  <a:srgbClr val="005596"/>
                </a:solidFill>
                <a:latin typeface="Montserrat Bold"/>
                <a:ea typeface="Montserrat Bold"/>
                <a:cs typeface="Montserrat Bold"/>
                <a:sym typeface="Montserrat Bold"/>
              </a:rPr>
              <a:t>                         OFFICE OF THE REGISTRAR</a:t>
            </a:r>
          </a:p>
        </p:txBody>
      </p:sp>
      <p:sp>
        <p:nvSpPr>
          <p:cNvPr id="18" name="TextBox 18"/>
          <p:cNvSpPr txBox="1"/>
          <p:nvPr/>
        </p:nvSpPr>
        <p:spPr>
          <a:xfrm rot="1381927">
            <a:off x="2321393" y="3781520"/>
            <a:ext cx="1980564" cy="877462"/>
          </a:xfrm>
          <a:prstGeom prst="rect">
            <a:avLst/>
          </a:prstGeom>
        </p:spPr>
        <p:txBody>
          <a:bodyPr lIns="0" tIns="0" rIns="0" bIns="0" rtlCol="0" anchor="t">
            <a:spAutoFit/>
          </a:bodyPr>
          <a:lstStyle/>
          <a:p>
            <a:pPr algn="l">
              <a:lnSpc>
                <a:spcPts val="7280"/>
              </a:lnSpc>
              <a:spcBef>
                <a:spcPct val="0"/>
              </a:spcBef>
            </a:pPr>
            <a:r>
              <a:rPr lang="en-US" sz="5200" b="1">
                <a:solidFill>
                  <a:srgbClr val="005596"/>
                </a:solidFill>
                <a:latin typeface="Montserrat Bold"/>
                <a:ea typeface="Montserrat Bold"/>
                <a:cs typeface="Montserrat Bold"/>
                <a:sym typeface="Montserrat Bold"/>
              </a:rPr>
              <a:t>RESP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801" y="4892880"/>
            <a:ext cx="9144000" cy="3588356"/>
            <a:chOff x="0" y="0"/>
            <a:chExt cx="4768634" cy="1871342"/>
          </a:xfrm>
        </p:grpSpPr>
        <p:sp>
          <p:nvSpPr>
            <p:cNvPr id="3" name="Freeform 3"/>
            <p:cNvSpPr/>
            <p:nvPr/>
          </p:nvSpPr>
          <p:spPr>
            <a:xfrm>
              <a:off x="0" y="0"/>
              <a:ext cx="4768634" cy="1871342"/>
            </a:xfrm>
            <a:custGeom>
              <a:avLst/>
              <a:gdLst/>
              <a:ahLst/>
              <a:cxnLst/>
              <a:rect l="l" t="t" r="r" b="b"/>
              <a:pathLst>
                <a:path w="4768634" h="1871342">
                  <a:moveTo>
                    <a:pt x="0" y="0"/>
                  </a:moveTo>
                  <a:lnTo>
                    <a:pt x="4768634" y="0"/>
                  </a:lnTo>
                  <a:lnTo>
                    <a:pt x="4768634" y="1871342"/>
                  </a:lnTo>
                  <a:lnTo>
                    <a:pt x="0" y="1871342"/>
                  </a:lnTo>
                  <a:close/>
                </a:path>
              </a:pathLst>
            </a:custGeom>
            <a:solidFill>
              <a:srgbClr val="005596"/>
            </a:solidFill>
          </p:spPr>
          <p:txBody>
            <a:bodyPr/>
            <a:lstStyle/>
            <a:p>
              <a:endParaRPr lang="en-CA"/>
            </a:p>
          </p:txBody>
        </p:sp>
      </p:grpSp>
      <p:grpSp>
        <p:nvGrpSpPr>
          <p:cNvPr id="4" name="Group 4"/>
          <p:cNvGrpSpPr>
            <a:grpSpLocks noChangeAspect="1"/>
          </p:cNvGrpSpPr>
          <p:nvPr/>
        </p:nvGrpSpPr>
        <p:grpSpPr>
          <a:xfrm>
            <a:off x="7634992" y="2296366"/>
            <a:ext cx="12773006" cy="7326442"/>
            <a:chOff x="0" y="0"/>
            <a:chExt cx="7981950" cy="4578350"/>
          </a:xfrm>
        </p:grpSpPr>
        <p:sp>
          <p:nvSpPr>
            <p:cNvPr id="5" name="Freeform 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707074"/>
            </a:solidFill>
          </p:spPr>
          <p:txBody>
            <a:bodyPr/>
            <a:lstStyle/>
            <a:p>
              <a:endParaRPr lang="en-CA"/>
            </a:p>
          </p:txBody>
        </p:sp>
        <p:sp>
          <p:nvSpPr>
            <p:cNvPr id="6" name="Freeform 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414144"/>
            </a:solidFill>
          </p:spPr>
          <p:txBody>
            <a:bodyPr/>
            <a:lstStyle/>
            <a:p>
              <a:endParaRPr lang="en-CA"/>
            </a:p>
          </p:txBody>
        </p:sp>
        <p:sp>
          <p:nvSpPr>
            <p:cNvPr id="7" name="Freeform 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FFCE00"/>
            </a:solidFill>
          </p:spPr>
          <p:txBody>
            <a:bodyPr/>
            <a:lstStyle/>
            <a:p>
              <a:endParaRPr lang="en-CA"/>
            </a:p>
          </p:txBody>
        </p:sp>
        <p:sp>
          <p:nvSpPr>
            <p:cNvPr id="8" name="Freeform 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FFCE00"/>
            </a:solidFill>
          </p:spPr>
          <p:txBody>
            <a:bodyPr/>
            <a:lstStyle/>
            <a:p>
              <a:endParaRPr lang="en-CA"/>
            </a:p>
          </p:txBody>
        </p:sp>
        <p:sp>
          <p:nvSpPr>
            <p:cNvPr id="9" name="Freeform 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t="-9919" b="-9919"/>
              </a:stretch>
            </a:blipFill>
          </p:spPr>
          <p:txBody>
            <a:bodyPr/>
            <a:lstStyle/>
            <a:p>
              <a:endParaRPr lang="en-CA"/>
            </a:p>
          </p:txBody>
        </p:sp>
      </p:grpSp>
      <p:grpSp>
        <p:nvGrpSpPr>
          <p:cNvPr id="10" name="Group 10"/>
          <p:cNvGrpSpPr/>
          <p:nvPr/>
        </p:nvGrpSpPr>
        <p:grpSpPr>
          <a:xfrm>
            <a:off x="17835213" y="7063676"/>
            <a:ext cx="452787" cy="2194624"/>
            <a:chOff x="0" y="0"/>
            <a:chExt cx="293277" cy="1421492"/>
          </a:xfrm>
        </p:grpSpPr>
        <p:sp>
          <p:nvSpPr>
            <p:cNvPr id="11" name="Freeform 11"/>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sp>
        <p:nvSpPr>
          <p:cNvPr id="12" name="Freeform 12"/>
          <p:cNvSpPr/>
          <p:nvPr/>
        </p:nvSpPr>
        <p:spPr>
          <a:xfrm>
            <a:off x="16367698" y="7322426"/>
            <a:ext cx="1788528" cy="1788528"/>
          </a:xfrm>
          <a:custGeom>
            <a:avLst/>
            <a:gdLst/>
            <a:ahLst/>
            <a:cxnLst/>
            <a:rect l="l" t="t" r="r" b="b"/>
            <a:pathLst>
              <a:path w="1788528" h="1788528">
                <a:moveTo>
                  <a:pt x="0" y="0"/>
                </a:moveTo>
                <a:lnTo>
                  <a:pt x="1788528" y="0"/>
                </a:lnTo>
                <a:lnTo>
                  <a:pt x="1788528" y="1788528"/>
                </a:lnTo>
                <a:lnTo>
                  <a:pt x="0" y="1788528"/>
                </a:lnTo>
                <a:lnTo>
                  <a:pt x="0" y="0"/>
                </a:lnTo>
                <a:close/>
              </a:path>
            </a:pathLst>
          </a:custGeom>
          <a:blipFill>
            <a:blip r:embed="rId3"/>
            <a:stretch>
              <a:fillRect/>
            </a:stretch>
          </a:blipFill>
        </p:spPr>
        <p:txBody>
          <a:bodyPr/>
          <a:lstStyle/>
          <a:p>
            <a:endParaRPr lang="en-CA"/>
          </a:p>
        </p:txBody>
      </p:sp>
      <p:sp>
        <p:nvSpPr>
          <p:cNvPr id="13" name="TextBox 13"/>
          <p:cNvSpPr txBox="1"/>
          <p:nvPr/>
        </p:nvSpPr>
        <p:spPr>
          <a:xfrm>
            <a:off x="2201918" y="1247346"/>
            <a:ext cx="6125985" cy="877570"/>
          </a:xfrm>
          <a:prstGeom prst="rect">
            <a:avLst/>
          </a:prstGeom>
        </p:spPr>
        <p:txBody>
          <a:bodyPr lIns="0" tIns="0" rIns="0" bIns="0" rtlCol="0" anchor="t">
            <a:spAutoFit/>
          </a:bodyPr>
          <a:lstStyle/>
          <a:p>
            <a:pPr algn="l">
              <a:lnSpc>
                <a:spcPts val="7040"/>
              </a:lnSpc>
            </a:pPr>
            <a:r>
              <a:rPr lang="en-US" sz="5500" b="1">
                <a:solidFill>
                  <a:srgbClr val="005596"/>
                </a:solidFill>
                <a:latin typeface="Montserrat Ultra-Bold"/>
                <a:ea typeface="Montserrat Ultra-Bold"/>
                <a:cs typeface="Montserrat Ultra-Bold"/>
                <a:sym typeface="Montserrat Ultra-Bold"/>
              </a:rPr>
              <a:t>QUESTIONS?</a:t>
            </a:r>
          </a:p>
        </p:txBody>
      </p:sp>
      <p:sp>
        <p:nvSpPr>
          <p:cNvPr id="14" name="TextBox 14"/>
          <p:cNvSpPr txBox="1"/>
          <p:nvPr/>
        </p:nvSpPr>
        <p:spPr>
          <a:xfrm>
            <a:off x="456970" y="5796804"/>
            <a:ext cx="6696194" cy="464821"/>
          </a:xfrm>
          <a:prstGeom prst="rect">
            <a:avLst/>
          </a:prstGeom>
        </p:spPr>
        <p:txBody>
          <a:bodyPr lIns="0" tIns="0" rIns="0" bIns="0" rtlCol="0" anchor="t">
            <a:spAutoFit/>
          </a:bodyPr>
          <a:lstStyle/>
          <a:p>
            <a:pPr algn="l">
              <a:lnSpc>
                <a:spcPts val="3779"/>
              </a:lnSpc>
              <a:spcBef>
                <a:spcPct val="0"/>
              </a:spcBef>
            </a:pPr>
            <a:r>
              <a:rPr lang="en-US" sz="2699" b="1">
                <a:solidFill>
                  <a:srgbClr val="FFFFFF"/>
                </a:solidFill>
                <a:latin typeface="Open Sans Bold"/>
                <a:ea typeface="Open Sans Bold"/>
                <a:cs typeface="Open Sans Bold"/>
                <a:sym typeface="Open Sans Bold"/>
              </a:rPr>
              <a:t>Phone</a:t>
            </a:r>
            <a:r>
              <a:rPr lang="en-US" sz="2699">
                <a:solidFill>
                  <a:srgbClr val="FFCE00"/>
                </a:solidFill>
                <a:latin typeface="Open Sans"/>
                <a:ea typeface="Open Sans"/>
                <a:cs typeface="Open Sans"/>
                <a:sym typeface="Open Sans"/>
              </a:rPr>
              <a:t>:</a:t>
            </a:r>
            <a:r>
              <a:rPr lang="en-US" sz="2699" b="1">
                <a:solidFill>
                  <a:srgbClr val="FFFFFF"/>
                </a:solidFill>
                <a:latin typeface="Open Sans Bold"/>
                <a:ea typeface="Open Sans Bold"/>
                <a:cs typeface="Open Sans Bold"/>
                <a:sym typeface="Open Sans Bold"/>
              </a:rPr>
              <a:t> </a:t>
            </a:r>
            <a:r>
              <a:rPr lang="en-US" sz="2699">
                <a:solidFill>
                  <a:srgbClr val="FFCE00"/>
                </a:solidFill>
                <a:latin typeface="Open Sans"/>
                <a:ea typeface="Open Sans"/>
                <a:cs typeface="Open Sans"/>
                <a:sym typeface="Open Sans"/>
              </a:rPr>
              <a:t>519-253-3000 Ext. 3300</a:t>
            </a:r>
          </a:p>
        </p:txBody>
      </p:sp>
      <p:sp>
        <p:nvSpPr>
          <p:cNvPr id="15" name="TextBox 15"/>
          <p:cNvSpPr txBox="1"/>
          <p:nvPr/>
        </p:nvSpPr>
        <p:spPr>
          <a:xfrm>
            <a:off x="456970" y="5247929"/>
            <a:ext cx="7423900" cy="464821"/>
          </a:xfrm>
          <a:prstGeom prst="rect">
            <a:avLst/>
          </a:prstGeom>
        </p:spPr>
        <p:txBody>
          <a:bodyPr lIns="0" tIns="0" rIns="0" bIns="0" rtlCol="0" anchor="t">
            <a:spAutoFit/>
          </a:bodyPr>
          <a:lstStyle/>
          <a:p>
            <a:pPr algn="l">
              <a:lnSpc>
                <a:spcPts val="3779"/>
              </a:lnSpc>
              <a:spcBef>
                <a:spcPct val="0"/>
              </a:spcBef>
            </a:pPr>
            <a:r>
              <a:rPr lang="en-US" sz="2699" b="1" dirty="0">
                <a:solidFill>
                  <a:srgbClr val="FFFFFF"/>
                </a:solidFill>
                <a:latin typeface="Open Sans Bold"/>
                <a:ea typeface="Open Sans Bold"/>
                <a:cs typeface="Open Sans Bold"/>
                <a:sym typeface="Open Sans Bold"/>
              </a:rPr>
              <a:t>Website</a:t>
            </a:r>
            <a:r>
              <a:rPr lang="en-US" sz="2699" dirty="0">
                <a:solidFill>
                  <a:srgbClr val="FFCE00"/>
                </a:solidFill>
                <a:latin typeface="Open Sans"/>
                <a:ea typeface="Open Sans"/>
                <a:cs typeface="Open Sans"/>
                <a:sym typeface="Open Sans"/>
              </a:rPr>
              <a:t>: </a:t>
            </a:r>
            <a:r>
              <a:rPr lang="en-US" sz="2699" dirty="0">
                <a:solidFill>
                  <a:srgbClr val="FFC000"/>
                </a:solidFill>
                <a:latin typeface="Open Sans"/>
                <a:ea typeface="Open Sans"/>
                <a:cs typeface="Open Sans"/>
                <a:sym typeface="Open Sans"/>
              </a:rPr>
              <a:t>www.uwindsor.ca/studentawards </a:t>
            </a:r>
          </a:p>
        </p:txBody>
      </p:sp>
      <p:sp>
        <p:nvSpPr>
          <p:cNvPr id="16" name="TextBox 16"/>
          <p:cNvSpPr txBox="1"/>
          <p:nvPr/>
        </p:nvSpPr>
        <p:spPr>
          <a:xfrm>
            <a:off x="456970" y="6372288"/>
            <a:ext cx="6696194" cy="464821"/>
          </a:xfrm>
          <a:prstGeom prst="rect">
            <a:avLst/>
          </a:prstGeom>
        </p:spPr>
        <p:txBody>
          <a:bodyPr lIns="0" tIns="0" rIns="0" bIns="0" rtlCol="0" anchor="t">
            <a:spAutoFit/>
          </a:bodyPr>
          <a:lstStyle/>
          <a:p>
            <a:pPr algn="l">
              <a:lnSpc>
                <a:spcPts val="3779"/>
              </a:lnSpc>
              <a:spcBef>
                <a:spcPct val="0"/>
              </a:spcBef>
            </a:pPr>
            <a:r>
              <a:rPr lang="en-US" sz="2699" b="1">
                <a:solidFill>
                  <a:srgbClr val="FFFFFF"/>
                </a:solidFill>
                <a:latin typeface="Open Sans Bold"/>
                <a:ea typeface="Open Sans Bold"/>
                <a:cs typeface="Open Sans Bold"/>
                <a:sym typeface="Open Sans Bold"/>
              </a:rPr>
              <a:t>Email</a:t>
            </a:r>
            <a:r>
              <a:rPr lang="en-US" sz="2699">
                <a:solidFill>
                  <a:srgbClr val="FFCE00"/>
                </a:solidFill>
                <a:latin typeface="Open Sans"/>
                <a:ea typeface="Open Sans"/>
                <a:cs typeface="Open Sans"/>
                <a:sym typeface="Open Sans"/>
              </a:rPr>
              <a:t>: award1@uwindsor.ca</a:t>
            </a:r>
          </a:p>
        </p:txBody>
      </p:sp>
      <p:sp>
        <p:nvSpPr>
          <p:cNvPr id="17" name="TextBox 17"/>
          <p:cNvSpPr txBox="1"/>
          <p:nvPr/>
        </p:nvSpPr>
        <p:spPr>
          <a:xfrm>
            <a:off x="456970" y="6951408"/>
            <a:ext cx="6333530" cy="464821"/>
          </a:xfrm>
          <a:prstGeom prst="rect">
            <a:avLst/>
          </a:prstGeom>
        </p:spPr>
        <p:txBody>
          <a:bodyPr lIns="0" tIns="0" rIns="0" bIns="0" rtlCol="0" anchor="t">
            <a:spAutoFit/>
          </a:bodyPr>
          <a:lstStyle/>
          <a:p>
            <a:pPr algn="l">
              <a:lnSpc>
                <a:spcPts val="3779"/>
              </a:lnSpc>
              <a:spcBef>
                <a:spcPct val="0"/>
              </a:spcBef>
            </a:pPr>
            <a:r>
              <a:rPr lang="en-US" sz="2699" b="1">
                <a:solidFill>
                  <a:srgbClr val="FFFFFF"/>
                </a:solidFill>
                <a:latin typeface="Open Sans Bold"/>
                <a:ea typeface="Open Sans Bold"/>
                <a:cs typeface="Open Sans Bold"/>
                <a:sym typeface="Open Sans Bold"/>
              </a:rPr>
              <a:t>Location</a:t>
            </a:r>
            <a:r>
              <a:rPr lang="en-US" sz="2699">
                <a:solidFill>
                  <a:srgbClr val="FFCE00"/>
                </a:solidFill>
                <a:latin typeface="Open Sans"/>
                <a:ea typeface="Open Sans"/>
                <a:cs typeface="Open Sans"/>
                <a:sym typeface="Open Sans"/>
              </a:rPr>
              <a:t>: Chrysler Hall Tower, 1st Floor</a:t>
            </a:r>
          </a:p>
        </p:txBody>
      </p:sp>
      <p:sp>
        <p:nvSpPr>
          <p:cNvPr id="18" name="TextBox 18"/>
          <p:cNvSpPr txBox="1"/>
          <p:nvPr/>
        </p:nvSpPr>
        <p:spPr>
          <a:xfrm>
            <a:off x="456970" y="7501954"/>
            <a:ext cx="8283915" cy="464821"/>
          </a:xfrm>
          <a:prstGeom prst="rect">
            <a:avLst/>
          </a:prstGeom>
        </p:spPr>
        <p:txBody>
          <a:bodyPr lIns="0" tIns="0" rIns="0" bIns="0" rtlCol="0" anchor="t">
            <a:spAutoFit/>
          </a:bodyPr>
          <a:lstStyle/>
          <a:p>
            <a:pPr algn="l">
              <a:lnSpc>
                <a:spcPts val="3779"/>
              </a:lnSpc>
              <a:spcBef>
                <a:spcPct val="0"/>
              </a:spcBef>
            </a:pPr>
            <a:r>
              <a:rPr lang="en-US" sz="2699" b="1">
                <a:solidFill>
                  <a:srgbClr val="FFFFFF"/>
                </a:solidFill>
                <a:latin typeface="Open Sans Bold"/>
                <a:ea typeface="Open Sans Bold"/>
                <a:cs typeface="Open Sans Bold"/>
                <a:sym typeface="Open Sans Bold"/>
              </a:rPr>
              <a:t>Online Support</a:t>
            </a:r>
            <a:r>
              <a:rPr lang="en-US" sz="2699">
                <a:solidFill>
                  <a:srgbClr val="FFCE00"/>
                </a:solidFill>
                <a:latin typeface="Open Sans"/>
                <a:ea typeface="Open Sans"/>
                <a:cs typeface="Open Sans"/>
                <a:sym typeface="Open Sans"/>
              </a:rPr>
              <a:t>: Weekly Microsoft Teams Sessions</a:t>
            </a:r>
          </a:p>
        </p:txBody>
      </p:sp>
      <p:sp>
        <p:nvSpPr>
          <p:cNvPr id="19" name="TextBox 19"/>
          <p:cNvSpPr txBox="1"/>
          <p:nvPr/>
        </p:nvSpPr>
        <p:spPr>
          <a:xfrm>
            <a:off x="346865" y="2844627"/>
            <a:ext cx="8215491" cy="1502018"/>
          </a:xfrm>
          <a:prstGeom prst="rect">
            <a:avLst/>
          </a:prstGeom>
        </p:spPr>
        <p:txBody>
          <a:bodyPr lIns="0" tIns="0" rIns="0" bIns="0" rtlCol="0" anchor="t">
            <a:spAutoFit/>
          </a:bodyPr>
          <a:lstStyle/>
          <a:p>
            <a:pPr algn="l">
              <a:lnSpc>
                <a:spcPts val="3779"/>
              </a:lnSpc>
              <a:spcBef>
                <a:spcPct val="0"/>
              </a:spcBef>
            </a:pPr>
            <a:r>
              <a:rPr lang="en-US" sz="2699" b="1">
                <a:solidFill>
                  <a:srgbClr val="005596"/>
                </a:solidFill>
                <a:latin typeface="Open Sans Bold"/>
                <a:ea typeface="Open Sans Bold"/>
                <a:cs typeface="Open Sans Bold"/>
                <a:sym typeface="Open Sans Bold"/>
              </a:rPr>
              <a:t>Do you have questions regarding your application or eligibility?</a:t>
            </a:r>
          </a:p>
          <a:p>
            <a:pPr algn="l">
              <a:lnSpc>
                <a:spcPts val="700"/>
              </a:lnSpc>
              <a:spcBef>
                <a:spcPct val="0"/>
              </a:spcBef>
            </a:pPr>
            <a:endParaRPr lang="en-US" sz="2699" b="1">
              <a:solidFill>
                <a:srgbClr val="005596"/>
              </a:solidFill>
              <a:latin typeface="Open Sans Bold"/>
              <a:ea typeface="Open Sans Bold"/>
              <a:cs typeface="Open Sans Bold"/>
              <a:sym typeface="Open Sans Bold"/>
            </a:endParaRPr>
          </a:p>
          <a:p>
            <a:pPr algn="l">
              <a:lnSpc>
                <a:spcPts val="3779"/>
              </a:lnSpc>
              <a:spcBef>
                <a:spcPct val="0"/>
              </a:spcBef>
            </a:pPr>
            <a:r>
              <a:rPr lang="en-US" sz="2699">
                <a:solidFill>
                  <a:srgbClr val="005596"/>
                </a:solidFill>
                <a:latin typeface="Open Sans"/>
                <a:ea typeface="Open Sans"/>
                <a:cs typeface="Open Sans"/>
                <a:sym typeface="Open Sans"/>
              </a:rPr>
              <a:t>Please contact our office.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3203027" y="2518113"/>
            <a:ext cx="1400485" cy="6759237"/>
            <a:chOff x="0" y="0"/>
            <a:chExt cx="368852" cy="1780211"/>
          </a:xfrm>
        </p:grpSpPr>
        <p:sp>
          <p:nvSpPr>
            <p:cNvPr id="3" name="Freeform 3"/>
            <p:cNvSpPr/>
            <p:nvPr/>
          </p:nvSpPr>
          <p:spPr>
            <a:xfrm>
              <a:off x="0" y="0"/>
              <a:ext cx="368852" cy="1780211"/>
            </a:xfrm>
            <a:custGeom>
              <a:avLst/>
              <a:gdLst/>
              <a:ahLst/>
              <a:cxnLst/>
              <a:rect l="l" t="t" r="r" b="b"/>
              <a:pathLst>
                <a:path w="368852" h="1780211">
                  <a:moveTo>
                    <a:pt x="0" y="0"/>
                  </a:moveTo>
                  <a:lnTo>
                    <a:pt x="368852" y="0"/>
                  </a:lnTo>
                  <a:lnTo>
                    <a:pt x="368852" y="1780211"/>
                  </a:lnTo>
                  <a:lnTo>
                    <a:pt x="0" y="1780211"/>
                  </a:lnTo>
                  <a:close/>
                </a:path>
              </a:pathLst>
            </a:custGeom>
            <a:solidFill>
              <a:srgbClr val="005596"/>
            </a:solidFill>
            <a:ln cap="sq">
              <a:noFill/>
              <a:prstDash val="solid"/>
              <a:miter/>
            </a:ln>
          </p:spPr>
          <p:txBody>
            <a:bodyPr/>
            <a:lstStyle/>
            <a:p>
              <a:endParaRPr lang="en-CA"/>
            </a:p>
          </p:txBody>
        </p:sp>
        <p:sp>
          <p:nvSpPr>
            <p:cNvPr id="4" name="TextBox 4"/>
            <p:cNvSpPr txBox="1"/>
            <p:nvPr/>
          </p:nvSpPr>
          <p:spPr>
            <a:xfrm>
              <a:off x="0" y="-19050"/>
              <a:ext cx="368852" cy="1799261"/>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05596"/>
            </a:solidFill>
          </p:spPr>
          <p:txBody>
            <a:bodyPr/>
            <a:lstStyle/>
            <a:p>
              <a:endParaRPr lang="en-CA"/>
            </a:p>
          </p:txBody>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2193216" y="845201"/>
            <a:ext cx="5408984" cy="7979428"/>
            <a:chOff x="0" y="0"/>
            <a:chExt cx="1424588" cy="2101578"/>
          </a:xfrm>
        </p:grpSpPr>
        <p:sp>
          <p:nvSpPr>
            <p:cNvPr id="9" name="Freeform 9"/>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005596"/>
            </a:solidFill>
          </p:spPr>
          <p:txBody>
            <a:bodyPr/>
            <a:lstStyle/>
            <a:p>
              <a:endParaRPr lang="en-CA"/>
            </a:p>
          </p:txBody>
        </p:sp>
        <p:sp>
          <p:nvSpPr>
            <p:cNvPr id="10" name="TextBox 10"/>
            <p:cNvSpPr txBox="1"/>
            <p:nvPr/>
          </p:nvSpPr>
          <p:spPr>
            <a:xfrm>
              <a:off x="0" y="-19050"/>
              <a:ext cx="1424588" cy="2120628"/>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15698915" y="8127568"/>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12" name="Freeform 12"/>
          <p:cNvSpPr/>
          <p:nvPr/>
        </p:nvSpPr>
        <p:spPr>
          <a:xfrm>
            <a:off x="11725016" y="658807"/>
            <a:ext cx="5150240" cy="7725360"/>
          </a:xfrm>
          <a:custGeom>
            <a:avLst/>
            <a:gdLst/>
            <a:ahLst/>
            <a:cxnLst/>
            <a:rect l="l" t="t" r="r" b="b"/>
            <a:pathLst>
              <a:path w="5150240" h="7725360">
                <a:moveTo>
                  <a:pt x="0" y="0"/>
                </a:moveTo>
                <a:lnTo>
                  <a:pt x="5150240" y="0"/>
                </a:lnTo>
                <a:lnTo>
                  <a:pt x="5150240" y="7725360"/>
                </a:lnTo>
                <a:lnTo>
                  <a:pt x="0" y="7725360"/>
                </a:lnTo>
                <a:lnTo>
                  <a:pt x="0" y="0"/>
                </a:lnTo>
                <a:close/>
              </a:path>
            </a:pathLst>
          </a:custGeom>
          <a:blipFill>
            <a:blip r:embed="rId4"/>
            <a:stretch>
              <a:fillRect/>
            </a:stretch>
          </a:blipFill>
        </p:spPr>
        <p:txBody>
          <a:bodyPr/>
          <a:lstStyle/>
          <a:p>
            <a:endParaRPr lang="en-CA"/>
          </a:p>
        </p:txBody>
      </p:sp>
      <p:sp>
        <p:nvSpPr>
          <p:cNvPr id="13" name="TextBox 13"/>
          <p:cNvSpPr txBox="1"/>
          <p:nvPr/>
        </p:nvSpPr>
        <p:spPr>
          <a:xfrm>
            <a:off x="4603512" y="746720"/>
            <a:ext cx="5661991" cy="1439372"/>
          </a:xfrm>
          <a:prstGeom prst="rect">
            <a:avLst/>
          </a:prstGeom>
        </p:spPr>
        <p:txBody>
          <a:bodyPr lIns="0" tIns="0" rIns="0" bIns="0" rtlCol="0" anchor="t">
            <a:spAutoFit/>
          </a:bodyPr>
          <a:lstStyle/>
          <a:p>
            <a:pPr algn="l">
              <a:lnSpc>
                <a:spcPts val="10858"/>
              </a:lnSpc>
            </a:pPr>
            <a:r>
              <a:rPr lang="en-US" sz="7868" spc="771">
                <a:solidFill>
                  <a:srgbClr val="231F20"/>
                </a:solidFill>
                <a:latin typeface="Codec Pro ExtraBold"/>
                <a:ea typeface="Codec Pro ExtraBold"/>
                <a:cs typeface="Codec Pro ExtraBold"/>
                <a:sym typeface="Codec Pro ExtraBold"/>
              </a:rPr>
              <a:t>Content</a:t>
            </a:r>
          </a:p>
        </p:txBody>
      </p:sp>
      <p:sp>
        <p:nvSpPr>
          <p:cNvPr id="14" name="TextBox 14"/>
          <p:cNvSpPr txBox="1"/>
          <p:nvPr/>
        </p:nvSpPr>
        <p:spPr>
          <a:xfrm>
            <a:off x="3415059" y="2649311"/>
            <a:ext cx="937219" cy="714348"/>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1</a:t>
            </a:r>
          </a:p>
        </p:txBody>
      </p:sp>
      <p:sp>
        <p:nvSpPr>
          <p:cNvPr id="15" name="TextBox 15"/>
          <p:cNvSpPr txBox="1"/>
          <p:nvPr/>
        </p:nvSpPr>
        <p:spPr>
          <a:xfrm>
            <a:off x="3415059" y="3306509"/>
            <a:ext cx="937219" cy="714348"/>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2</a:t>
            </a:r>
          </a:p>
        </p:txBody>
      </p:sp>
      <p:sp>
        <p:nvSpPr>
          <p:cNvPr id="16" name="TextBox 16"/>
          <p:cNvSpPr txBox="1"/>
          <p:nvPr/>
        </p:nvSpPr>
        <p:spPr>
          <a:xfrm>
            <a:off x="3415059" y="3990299"/>
            <a:ext cx="937219" cy="714348"/>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3</a:t>
            </a:r>
          </a:p>
        </p:txBody>
      </p:sp>
      <p:sp>
        <p:nvSpPr>
          <p:cNvPr id="17" name="TextBox 17"/>
          <p:cNvSpPr txBox="1"/>
          <p:nvPr/>
        </p:nvSpPr>
        <p:spPr>
          <a:xfrm>
            <a:off x="3415059" y="4674089"/>
            <a:ext cx="937219" cy="714348"/>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4</a:t>
            </a:r>
          </a:p>
        </p:txBody>
      </p:sp>
      <p:sp>
        <p:nvSpPr>
          <p:cNvPr id="18" name="TextBox 18"/>
          <p:cNvSpPr txBox="1"/>
          <p:nvPr/>
        </p:nvSpPr>
        <p:spPr>
          <a:xfrm>
            <a:off x="3434660" y="5488170"/>
            <a:ext cx="937219" cy="714348"/>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5</a:t>
            </a:r>
          </a:p>
        </p:txBody>
      </p:sp>
      <p:sp>
        <p:nvSpPr>
          <p:cNvPr id="19" name="TextBox 19"/>
          <p:cNvSpPr txBox="1"/>
          <p:nvPr/>
        </p:nvSpPr>
        <p:spPr>
          <a:xfrm>
            <a:off x="3434660" y="6572298"/>
            <a:ext cx="937219" cy="714348"/>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6</a:t>
            </a:r>
          </a:p>
        </p:txBody>
      </p:sp>
      <p:sp>
        <p:nvSpPr>
          <p:cNvPr id="20" name="TextBox 20"/>
          <p:cNvSpPr txBox="1"/>
          <p:nvPr/>
        </p:nvSpPr>
        <p:spPr>
          <a:xfrm>
            <a:off x="3434660" y="7477146"/>
            <a:ext cx="937219" cy="714348"/>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7</a:t>
            </a:r>
          </a:p>
        </p:txBody>
      </p:sp>
      <p:sp>
        <p:nvSpPr>
          <p:cNvPr id="21" name="TextBox 21"/>
          <p:cNvSpPr txBox="1"/>
          <p:nvPr/>
        </p:nvSpPr>
        <p:spPr>
          <a:xfrm>
            <a:off x="4791137" y="2795312"/>
            <a:ext cx="6076629" cy="418494"/>
          </a:xfrm>
          <a:prstGeom prst="rect">
            <a:avLst/>
          </a:prstGeom>
        </p:spPr>
        <p:txBody>
          <a:bodyPr lIns="0" tIns="0" rIns="0" bIns="0" rtlCol="0" anchor="t">
            <a:spAutoFit/>
          </a:bodyPr>
          <a:lstStyle/>
          <a:p>
            <a:pPr algn="l">
              <a:lnSpc>
                <a:spcPts val="3483"/>
              </a:lnSpc>
            </a:pPr>
            <a:r>
              <a:rPr lang="en-US" sz="2524" spc="247">
                <a:solidFill>
                  <a:srgbClr val="231F20"/>
                </a:solidFill>
                <a:latin typeface="Open Sauce"/>
                <a:ea typeface="Open Sauce"/>
                <a:cs typeface="Open Sauce"/>
                <a:sym typeface="Open Sauce"/>
              </a:rPr>
              <a:t>Budgeting for University</a:t>
            </a:r>
          </a:p>
        </p:txBody>
      </p:sp>
      <p:sp>
        <p:nvSpPr>
          <p:cNvPr id="22" name="TextBox 22"/>
          <p:cNvSpPr txBox="1"/>
          <p:nvPr/>
        </p:nvSpPr>
        <p:spPr>
          <a:xfrm>
            <a:off x="4791137" y="3442985"/>
            <a:ext cx="5790503" cy="418494"/>
          </a:xfrm>
          <a:prstGeom prst="rect">
            <a:avLst/>
          </a:prstGeom>
        </p:spPr>
        <p:txBody>
          <a:bodyPr lIns="0" tIns="0" rIns="0" bIns="0" rtlCol="0" anchor="t">
            <a:spAutoFit/>
          </a:bodyPr>
          <a:lstStyle/>
          <a:p>
            <a:pPr marL="0" lvl="0" indent="0" algn="l">
              <a:lnSpc>
                <a:spcPts val="3483"/>
              </a:lnSpc>
              <a:spcBef>
                <a:spcPct val="0"/>
              </a:spcBef>
            </a:pPr>
            <a:r>
              <a:rPr lang="en-US" sz="2524" spc="247">
                <a:solidFill>
                  <a:srgbClr val="231F20"/>
                </a:solidFill>
                <a:latin typeface="Open Sauce"/>
                <a:ea typeface="Open Sauce"/>
                <a:cs typeface="Open Sauce"/>
                <a:sym typeface="Open Sauce"/>
              </a:rPr>
              <a:t>Types of Loans</a:t>
            </a:r>
          </a:p>
        </p:txBody>
      </p:sp>
      <p:sp>
        <p:nvSpPr>
          <p:cNvPr id="23" name="TextBox 23"/>
          <p:cNvSpPr txBox="1"/>
          <p:nvPr/>
        </p:nvSpPr>
        <p:spPr>
          <a:xfrm>
            <a:off x="4781612" y="4788991"/>
            <a:ext cx="6076629" cy="418494"/>
          </a:xfrm>
          <a:prstGeom prst="rect">
            <a:avLst/>
          </a:prstGeom>
        </p:spPr>
        <p:txBody>
          <a:bodyPr lIns="0" tIns="0" rIns="0" bIns="0" rtlCol="0" anchor="t">
            <a:spAutoFit/>
          </a:bodyPr>
          <a:lstStyle/>
          <a:p>
            <a:pPr marL="0" lvl="0" indent="0" algn="l">
              <a:lnSpc>
                <a:spcPts val="3483"/>
              </a:lnSpc>
              <a:spcBef>
                <a:spcPct val="0"/>
              </a:spcBef>
            </a:pPr>
            <a:r>
              <a:rPr lang="en-US" sz="2524" spc="247">
                <a:solidFill>
                  <a:srgbClr val="231F20"/>
                </a:solidFill>
                <a:latin typeface="Open Sauce"/>
                <a:ea typeface="Open Sauce"/>
                <a:cs typeface="Open Sauce"/>
                <a:sym typeface="Open Sauce"/>
              </a:rPr>
              <a:t>Types of Scholarships</a:t>
            </a:r>
          </a:p>
        </p:txBody>
      </p:sp>
      <p:sp>
        <p:nvSpPr>
          <p:cNvPr id="24" name="TextBox 24"/>
          <p:cNvSpPr txBox="1"/>
          <p:nvPr/>
        </p:nvSpPr>
        <p:spPr>
          <a:xfrm>
            <a:off x="4791137" y="5486217"/>
            <a:ext cx="6076629" cy="856590"/>
          </a:xfrm>
          <a:prstGeom prst="rect">
            <a:avLst/>
          </a:prstGeom>
        </p:spPr>
        <p:txBody>
          <a:bodyPr lIns="0" tIns="0" rIns="0" bIns="0" rtlCol="0" anchor="t">
            <a:spAutoFit/>
          </a:bodyPr>
          <a:lstStyle/>
          <a:p>
            <a:pPr marL="0" lvl="0" indent="0" algn="l">
              <a:lnSpc>
                <a:spcPts val="3483"/>
              </a:lnSpc>
              <a:spcBef>
                <a:spcPct val="0"/>
              </a:spcBef>
            </a:pPr>
            <a:r>
              <a:rPr lang="en-US" sz="2524" spc="247">
                <a:solidFill>
                  <a:srgbClr val="231F20"/>
                </a:solidFill>
                <a:latin typeface="Open Sauce"/>
                <a:ea typeface="Open Sauce"/>
                <a:cs typeface="Open Sauce"/>
                <a:sym typeface="Open Sauce"/>
              </a:rPr>
              <a:t>How to apply for UWindsor Scholarships </a:t>
            </a:r>
          </a:p>
        </p:txBody>
      </p:sp>
      <p:sp>
        <p:nvSpPr>
          <p:cNvPr id="25" name="TextBox 25"/>
          <p:cNvSpPr txBox="1"/>
          <p:nvPr/>
        </p:nvSpPr>
        <p:spPr>
          <a:xfrm>
            <a:off x="4772087" y="6687741"/>
            <a:ext cx="6076629" cy="418494"/>
          </a:xfrm>
          <a:prstGeom prst="rect">
            <a:avLst/>
          </a:prstGeom>
        </p:spPr>
        <p:txBody>
          <a:bodyPr lIns="0" tIns="0" rIns="0" bIns="0" rtlCol="0" anchor="t">
            <a:spAutoFit/>
          </a:bodyPr>
          <a:lstStyle/>
          <a:p>
            <a:pPr marL="0" lvl="0" indent="0" algn="l">
              <a:lnSpc>
                <a:spcPts val="3483"/>
              </a:lnSpc>
              <a:spcBef>
                <a:spcPct val="0"/>
              </a:spcBef>
            </a:pPr>
            <a:r>
              <a:rPr lang="en-US" sz="2524" spc="247">
                <a:solidFill>
                  <a:srgbClr val="231F20"/>
                </a:solidFill>
                <a:latin typeface="Open Sauce"/>
                <a:ea typeface="Open Sauce"/>
                <a:cs typeface="Open Sauce"/>
                <a:sym typeface="Open Sauce"/>
              </a:rPr>
              <a:t>Working on Campus -Ignite</a:t>
            </a:r>
          </a:p>
        </p:txBody>
      </p:sp>
      <p:sp>
        <p:nvSpPr>
          <p:cNvPr id="26" name="TextBox 26"/>
          <p:cNvSpPr txBox="1"/>
          <p:nvPr/>
        </p:nvSpPr>
        <p:spPr>
          <a:xfrm>
            <a:off x="4781612" y="8491268"/>
            <a:ext cx="6076629" cy="418494"/>
          </a:xfrm>
          <a:prstGeom prst="rect">
            <a:avLst/>
          </a:prstGeom>
        </p:spPr>
        <p:txBody>
          <a:bodyPr lIns="0" tIns="0" rIns="0" bIns="0" rtlCol="0" anchor="t">
            <a:spAutoFit/>
          </a:bodyPr>
          <a:lstStyle/>
          <a:p>
            <a:pPr marL="0" lvl="0" indent="0" algn="l">
              <a:lnSpc>
                <a:spcPts val="3483"/>
              </a:lnSpc>
              <a:spcBef>
                <a:spcPct val="0"/>
              </a:spcBef>
            </a:pPr>
            <a:r>
              <a:rPr lang="en-US" sz="2524" spc="247">
                <a:solidFill>
                  <a:srgbClr val="231F20"/>
                </a:solidFill>
                <a:latin typeface="Open Sauce"/>
                <a:ea typeface="Open Sauce"/>
                <a:cs typeface="Open Sauce"/>
                <a:sym typeface="Open Sauce"/>
              </a:rPr>
              <a:t>Questions &amp; Contact Information </a:t>
            </a:r>
          </a:p>
        </p:txBody>
      </p:sp>
      <p:sp>
        <p:nvSpPr>
          <p:cNvPr id="27" name="TextBox 27"/>
          <p:cNvSpPr txBox="1"/>
          <p:nvPr/>
        </p:nvSpPr>
        <p:spPr>
          <a:xfrm>
            <a:off x="3415059" y="8422843"/>
            <a:ext cx="937219" cy="714348"/>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8</a:t>
            </a:r>
          </a:p>
        </p:txBody>
      </p:sp>
      <p:sp>
        <p:nvSpPr>
          <p:cNvPr id="28" name="TextBox 28"/>
          <p:cNvSpPr txBox="1"/>
          <p:nvPr/>
        </p:nvSpPr>
        <p:spPr>
          <a:xfrm>
            <a:off x="4791137" y="7455980"/>
            <a:ext cx="6076629" cy="856590"/>
          </a:xfrm>
          <a:prstGeom prst="rect">
            <a:avLst/>
          </a:prstGeom>
        </p:spPr>
        <p:txBody>
          <a:bodyPr lIns="0" tIns="0" rIns="0" bIns="0" rtlCol="0" anchor="t">
            <a:spAutoFit/>
          </a:bodyPr>
          <a:lstStyle/>
          <a:p>
            <a:pPr marL="0" lvl="0" indent="0" algn="l">
              <a:lnSpc>
                <a:spcPts val="3483"/>
              </a:lnSpc>
              <a:spcBef>
                <a:spcPct val="0"/>
              </a:spcBef>
            </a:pPr>
            <a:r>
              <a:rPr lang="en-US" sz="2524" spc="247">
                <a:solidFill>
                  <a:srgbClr val="231F20"/>
                </a:solidFill>
                <a:latin typeface="Open Sauce"/>
                <a:ea typeface="Open Sauce"/>
                <a:cs typeface="Open Sauce"/>
                <a:sym typeface="Open Sauce"/>
              </a:rPr>
              <a:t>Financial Literacy Program -Enriched Academy</a:t>
            </a:r>
          </a:p>
        </p:txBody>
      </p:sp>
      <p:sp>
        <p:nvSpPr>
          <p:cNvPr id="29" name="TextBox 29"/>
          <p:cNvSpPr txBox="1"/>
          <p:nvPr/>
        </p:nvSpPr>
        <p:spPr>
          <a:xfrm>
            <a:off x="4781612" y="4151422"/>
            <a:ext cx="6076629" cy="418494"/>
          </a:xfrm>
          <a:prstGeom prst="rect">
            <a:avLst/>
          </a:prstGeom>
        </p:spPr>
        <p:txBody>
          <a:bodyPr lIns="0" tIns="0" rIns="0" bIns="0" rtlCol="0" anchor="t">
            <a:spAutoFit/>
          </a:bodyPr>
          <a:lstStyle/>
          <a:p>
            <a:pPr marL="0" lvl="0" indent="0" algn="l">
              <a:lnSpc>
                <a:spcPts val="3483"/>
              </a:lnSpc>
              <a:spcBef>
                <a:spcPct val="0"/>
              </a:spcBef>
            </a:pPr>
            <a:r>
              <a:rPr lang="en-US" sz="2524" spc="247">
                <a:solidFill>
                  <a:srgbClr val="231F20"/>
                </a:solidFill>
                <a:latin typeface="Open Sauce"/>
                <a:ea typeface="Open Sauce"/>
                <a:cs typeface="Open Sauce"/>
                <a:sym typeface="Open Sauce"/>
              </a:rPr>
              <a:t>OSAP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919355">
            <a:off x="-1703375" y="-97326"/>
            <a:ext cx="6447620" cy="13984122"/>
            <a:chOff x="0" y="0"/>
            <a:chExt cx="684486" cy="1484569"/>
          </a:xfrm>
        </p:grpSpPr>
        <p:sp>
          <p:nvSpPr>
            <p:cNvPr id="3" name="Freeform 3"/>
            <p:cNvSpPr/>
            <p:nvPr/>
          </p:nvSpPr>
          <p:spPr>
            <a:xfrm>
              <a:off x="0" y="0"/>
              <a:ext cx="684486" cy="1484569"/>
            </a:xfrm>
            <a:custGeom>
              <a:avLst/>
              <a:gdLst/>
              <a:ahLst/>
              <a:cxnLst/>
              <a:rect l="l" t="t" r="r" b="b"/>
              <a:pathLst>
                <a:path w="684486" h="1484569">
                  <a:moveTo>
                    <a:pt x="0" y="0"/>
                  </a:moveTo>
                  <a:lnTo>
                    <a:pt x="684486" y="0"/>
                  </a:lnTo>
                  <a:lnTo>
                    <a:pt x="684486" y="1484569"/>
                  </a:lnTo>
                  <a:lnTo>
                    <a:pt x="0" y="1484569"/>
                  </a:lnTo>
                  <a:close/>
                </a:path>
              </a:pathLst>
            </a:custGeom>
            <a:solidFill>
              <a:srgbClr val="FFCE08"/>
            </a:solidFill>
          </p:spPr>
          <p:txBody>
            <a:bodyPr/>
            <a:lstStyle/>
            <a:p>
              <a:endParaRPr lang="en-CA"/>
            </a:p>
          </p:txBody>
        </p:sp>
        <p:sp>
          <p:nvSpPr>
            <p:cNvPr id="4" name="TextBox 4"/>
            <p:cNvSpPr txBox="1"/>
            <p:nvPr/>
          </p:nvSpPr>
          <p:spPr>
            <a:xfrm>
              <a:off x="0" y="-38100"/>
              <a:ext cx="684486" cy="152266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36358" y="800268"/>
            <a:ext cx="10438621" cy="8241720"/>
            <a:chOff x="0" y="0"/>
            <a:chExt cx="13918161" cy="10988961"/>
          </a:xfrm>
        </p:grpSpPr>
        <p:pic>
          <p:nvPicPr>
            <p:cNvPr id="6" name="Picture 6"/>
            <p:cNvPicPr>
              <a:picLocks noChangeAspect="1"/>
            </p:cNvPicPr>
            <p:nvPr/>
          </p:nvPicPr>
          <p:blipFill>
            <a:blip r:embed="rId2"/>
            <a:srcRect t="6828" b="6828"/>
            <a:stretch>
              <a:fillRect/>
            </a:stretch>
          </p:blipFill>
          <p:spPr>
            <a:xfrm>
              <a:off x="0" y="0"/>
              <a:ext cx="13918161" cy="10988961"/>
            </a:xfrm>
            <a:prstGeom prst="rect">
              <a:avLst/>
            </a:prstGeom>
          </p:spPr>
        </p:pic>
      </p:grpSp>
      <p:grpSp>
        <p:nvGrpSpPr>
          <p:cNvPr id="7" name="Group 7"/>
          <p:cNvGrpSpPr/>
          <p:nvPr/>
        </p:nvGrpSpPr>
        <p:grpSpPr>
          <a:xfrm>
            <a:off x="-459199" y="8553707"/>
            <a:ext cx="18747199" cy="2302964"/>
            <a:chOff x="0" y="0"/>
            <a:chExt cx="24996265" cy="3070619"/>
          </a:xfrm>
        </p:grpSpPr>
        <p:grpSp>
          <p:nvGrpSpPr>
            <p:cNvPr id="8" name="Group 8"/>
            <p:cNvGrpSpPr/>
            <p:nvPr/>
          </p:nvGrpSpPr>
          <p:grpSpPr>
            <a:xfrm>
              <a:off x="0" y="1200140"/>
              <a:ext cx="22626454" cy="1309194"/>
              <a:chOff x="0" y="0"/>
              <a:chExt cx="4469423" cy="258606"/>
            </a:xfrm>
          </p:grpSpPr>
          <p:sp>
            <p:nvSpPr>
              <p:cNvPr id="9" name="Freeform 9"/>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10" name="TextBox 10"/>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11" name="Group 11"/>
            <p:cNvGrpSpPr/>
            <p:nvPr/>
          </p:nvGrpSpPr>
          <p:grpSpPr>
            <a:xfrm>
              <a:off x="21752014" y="0"/>
              <a:ext cx="3070619" cy="307061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13" name="TextBox 13"/>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14" name="Freeform 14"/>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3"/>
              <a:stretch>
                <a:fillRect r="-6321"/>
              </a:stretch>
            </a:blipFill>
          </p:spPr>
          <p:txBody>
            <a:bodyPr/>
            <a:lstStyle/>
            <a:p>
              <a:endParaRPr lang="en-CA"/>
            </a:p>
          </p:txBody>
        </p:sp>
        <p:sp>
          <p:nvSpPr>
            <p:cNvPr id="15" name="AutoShape 15"/>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6" name="Freeform 16"/>
          <p:cNvSpPr/>
          <p:nvPr/>
        </p:nvSpPr>
        <p:spPr>
          <a:xfrm>
            <a:off x="6200804" y="-1028700"/>
            <a:ext cx="5427194" cy="4114800"/>
          </a:xfrm>
          <a:custGeom>
            <a:avLst/>
            <a:gdLst/>
            <a:ahLst/>
            <a:cxnLst/>
            <a:rect l="l" t="t" r="r" b="b"/>
            <a:pathLst>
              <a:path w="5427194" h="4114800">
                <a:moveTo>
                  <a:pt x="0" y="0"/>
                </a:moveTo>
                <a:lnTo>
                  <a:pt x="5427194" y="0"/>
                </a:lnTo>
                <a:lnTo>
                  <a:pt x="54271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7" name="TextBox 17"/>
          <p:cNvSpPr txBox="1"/>
          <p:nvPr/>
        </p:nvSpPr>
        <p:spPr>
          <a:xfrm>
            <a:off x="8734636" y="3269177"/>
            <a:ext cx="8795377" cy="3990434"/>
          </a:xfrm>
          <a:prstGeom prst="rect">
            <a:avLst/>
          </a:prstGeom>
        </p:spPr>
        <p:txBody>
          <a:bodyPr lIns="0" tIns="0" rIns="0" bIns="0" rtlCol="0" anchor="t">
            <a:spAutoFit/>
          </a:bodyPr>
          <a:lstStyle/>
          <a:p>
            <a:pPr algn="ctr">
              <a:lnSpc>
                <a:spcPts val="6206"/>
              </a:lnSpc>
              <a:spcBef>
                <a:spcPct val="0"/>
              </a:spcBef>
            </a:pPr>
            <a:r>
              <a:rPr lang="en-US" sz="5171" b="1" i="1" spc="424" dirty="0">
                <a:solidFill>
                  <a:srgbClr val="000000"/>
                </a:solidFill>
                <a:latin typeface="Codec Pro ExtraBold"/>
                <a:ea typeface="Codec Pro ExtraBold"/>
                <a:cs typeface="Codec Pro ExtraBold"/>
                <a:sym typeface="Codec Pro ExtraBold"/>
              </a:rPr>
              <a:t>DIMENSIONS </a:t>
            </a:r>
          </a:p>
          <a:p>
            <a:pPr algn="ctr">
              <a:lnSpc>
                <a:spcPts val="6206"/>
              </a:lnSpc>
              <a:spcBef>
                <a:spcPct val="0"/>
              </a:spcBef>
            </a:pPr>
            <a:r>
              <a:rPr lang="en-US" sz="5171" b="1" i="1" spc="424" dirty="0">
                <a:solidFill>
                  <a:srgbClr val="000000"/>
                </a:solidFill>
                <a:latin typeface="Codec Pro ExtraBold"/>
                <a:ea typeface="Codec Pro ExtraBold"/>
                <a:cs typeface="Codec Pro ExtraBold"/>
                <a:sym typeface="Codec Pro ExtraBold"/>
              </a:rPr>
              <a:t>OF </a:t>
            </a:r>
          </a:p>
          <a:p>
            <a:pPr algn="ctr">
              <a:lnSpc>
                <a:spcPts val="6206"/>
              </a:lnSpc>
              <a:spcBef>
                <a:spcPct val="0"/>
              </a:spcBef>
            </a:pPr>
            <a:r>
              <a:rPr lang="en-US" sz="5171" b="1" i="1" spc="424" dirty="0">
                <a:solidFill>
                  <a:srgbClr val="000000"/>
                </a:solidFill>
                <a:latin typeface="Codec Pro ExtraBold"/>
                <a:ea typeface="Codec Pro ExtraBold"/>
                <a:cs typeface="Codec Pro ExtraBold"/>
                <a:sym typeface="Codec Pro ExtraBold"/>
              </a:rPr>
              <a:t>WELLNESS</a:t>
            </a:r>
          </a:p>
          <a:p>
            <a:pPr algn="ctr">
              <a:lnSpc>
                <a:spcPts val="6206"/>
              </a:lnSpc>
              <a:spcBef>
                <a:spcPct val="0"/>
              </a:spcBef>
            </a:pPr>
            <a:endParaRPr lang="en-US" sz="5171" b="1" i="1" spc="424" dirty="0">
              <a:solidFill>
                <a:srgbClr val="000000"/>
              </a:solidFill>
              <a:latin typeface="Codec Pro ExtraBold"/>
              <a:ea typeface="Codec Pro ExtraBold"/>
              <a:cs typeface="Codec Pro ExtraBold"/>
              <a:sym typeface="Codec Pro ExtraBold"/>
            </a:endParaRPr>
          </a:p>
          <a:p>
            <a:pPr algn="ctr">
              <a:lnSpc>
                <a:spcPts val="6206"/>
              </a:lnSpc>
              <a:spcBef>
                <a:spcPct val="0"/>
              </a:spcBef>
            </a:pPr>
            <a:r>
              <a:rPr lang="en-US" sz="5171" spc="424" dirty="0">
                <a:solidFill>
                  <a:srgbClr val="000000"/>
                </a:solidFill>
                <a:latin typeface="Poppins"/>
                <a:ea typeface="Poppins"/>
                <a:cs typeface="Poppins"/>
                <a:sym typeface="Poppins"/>
              </a:rPr>
              <a:t> </a:t>
            </a:r>
          </a:p>
        </p:txBody>
      </p:sp>
      <p:sp>
        <p:nvSpPr>
          <p:cNvPr id="18" name="TextBox 18"/>
          <p:cNvSpPr txBox="1"/>
          <p:nvPr/>
        </p:nvSpPr>
        <p:spPr>
          <a:xfrm>
            <a:off x="8734636" y="4563273"/>
            <a:ext cx="8795377" cy="866667"/>
          </a:xfrm>
          <a:prstGeom prst="rect">
            <a:avLst/>
          </a:prstGeom>
        </p:spPr>
        <p:txBody>
          <a:bodyPr lIns="0" tIns="0" rIns="0" bIns="0" rtlCol="0" anchor="t">
            <a:spAutoFit/>
          </a:bodyPr>
          <a:lstStyle/>
          <a:p>
            <a:pPr algn="ctr">
              <a:lnSpc>
                <a:spcPts val="6206"/>
              </a:lnSpc>
              <a:spcBef>
                <a:spcPct val="0"/>
              </a:spcBef>
            </a:pPr>
            <a:endParaRPr/>
          </a:p>
        </p:txBody>
      </p:sp>
      <p:sp>
        <p:nvSpPr>
          <p:cNvPr id="19" name="TextBox 19"/>
          <p:cNvSpPr txBox="1"/>
          <p:nvPr/>
        </p:nvSpPr>
        <p:spPr>
          <a:xfrm>
            <a:off x="11481049" y="6453761"/>
            <a:ext cx="5202602" cy="1085650"/>
          </a:xfrm>
          <a:prstGeom prst="rect">
            <a:avLst/>
          </a:prstGeom>
        </p:spPr>
        <p:txBody>
          <a:bodyPr lIns="0" tIns="0" rIns="0" bIns="0" rtlCol="0" anchor="t">
            <a:spAutoFit/>
          </a:bodyPr>
          <a:lstStyle/>
          <a:p>
            <a:pPr algn="l">
              <a:lnSpc>
                <a:spcPts val="2888"/>
              </a:lnSpc>
              <a:spcBef>
                <a:spcPct val="0"/>
              </a:spcBef>
            </a:pPr>
            <a:r>
              <a:rPr lang="en-US" sz="2468">
                <a:solidFill>
                  <a:srgbClr val="000000"/>
                </a:solidFill>
                <a:latin typeface="Montserrat"/>
                <a:ea typeface="Montserrat"/>
                <a:cs typeface="Montserrat"/>
                <a:sym typeface="Montserrat"/>
              </a:rPr>
              <a:t>Many factors that affect your wellness directly correlate with your finances.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594596" y="9305104"/>
            <a:ext cx="17465492" cy="981896"/>
            <a:chOff x="0" y="0"/>
            <a:chExt cx="4599965" cy="258606"/>
          </a:xfrm>
        </p:grpSpPr>
        <p:sp>
          <p:nvSpPr>
            <p:cNvPr id="3" name="Freeform 3"/>
            <p:cNvSpPr/>
            <p:nvPr/>
          </p:nvSpPr>
          <p:spPr>
            <a:xfrm>
              <a:off x="0" y="0"/>
              <a:ext cx="4599965" cy="258606"/>
            </a:xfrm>
            <a:custGeom>
              <a:avLst/>
              <a:gdLst/>
              <a:ahLst/>
              <a:cxnLst/>
              <a:rect l="l" t="t" r="r" b="b"/>
              <a:pathLst>
                <a:path w="4599965" h="258606">
                  <a:moveTo>
                    <a:pt x="4396765" y="0"/>
                  </a:moveTo>
                  <a:cubicBezTo>
                    <a:pt x="4508989" y="0"/>
                    <a:pt x="4599965" y="57891"/>
                    <a:pt x="4599965" y="129303"/>
                  </a:cubicBezTo>
                  <a:cubicBezTo>
                    <a:pt x="4599965" y="200715"/>
                    <a:pt x="4508989" y="258606"/>
                    <a:pt x="4396765"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4" name="TextBox 4"/>
            <p:cNvSpPr txBox="1"/>
            <p:nvPr/>
          </p:nvSpPr>
          <p:spPr>
            <a:xfrm>
              <a:off x="0" y="9525"/>
              <a:ext cx="4599965" cy="249081"/>
            </a:xfrm>
            <a:prstGeom prst="rect">
              <a:avLst/>
            </a:prstGeom>
          </p:spPr>
          <p:txBody>
            <a:bodyPr lIns="50800" tIns="50800" rIns="50800" bIns="50800" rtlCol="0" anchor="ctr"/>
            <a:lstStyle/>
            <a:p>
              <a:pPr algn="ctr">
                <a:lnSpc>
                  <a:spcPts val="2420"/>
                </a:lnSpc>
              </a:pPr>
              <a:endParaRPr/>
            </a:p>
          </p:txBody>
        </p:sp>
      </p:grpSp>
      <p:grpSp>
        <p:nvGrpSpPr>
          <p:cNvPr id="5" name="Group 5"/>
          <p:cNvGrpSpPr/>
          <p:nvPr/>
        </p:nvGrpSpPr>
        <p:grpSpPr>
          <a:xfrm>
            <a:off x="15719414" y="8404999"/>
            <a:ext cx="2302964" cy="230296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7" name="TextBox 7"/>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8" name="Freeform 8"/>
          <p:cNvSpPr/>
          <p:nvPr/>
        </p:nvSpPr>
        <p:spPr>
          <a:xfrm>
            <a:off x="15719414" y="9168373"/>
            <a:ext cx="2433188" cy="1118627"/>
          </a:xfrm>
          <a:custGeom>
            <a:avLst/>
            <a:gdLst/>
            <a:ahLst/>
            <a:cxnLst/>
            <a:rect l="l" t="t" r="r" b="b"/>
            <a:pathLst>
              <a:path w="2433188" h="1118627">
                <a:moveTo>
                  <a:pt x="0" y="0"/>
                </a:moveTo>
                <a:lnTo>
                  <a:pt x="2433188" y="0"/>
                </a:lnTo>
                <a:lnTo>
                  <a:pt x="2433188" y="1118627"/>
                </a:lnTo>
                <a:lnTo>
                  <a:pt x="0" y="1118627"/>
                </a:lnTo>
                <a:lnTo>
                  <a:pt x="0" y="0"/>
                </a:lnTo>
                <a:close/>
              </a:path>
            </a:pathLst>
          </a:custGeom>
          <a:blipFill>
            <a:blip r:embed="rId2"/>
            <a:stretch>
              <a:fillRect r="-6321"/>
            </a:stretch>
          </a:blipFill>
        </p:spPr>
        <p:txBody>
          <a:bodyPr/>
          <a:lstStyle/>
          <a:p>
            <a:endParaRPr lang="en-CA"/>
          </a:p>
        </p:txBody>
      </p:sp>
      <p:sp>
        <p:nvSpPr>
          <p:cNvPr id="9" name="AutoShape 9"/>
          <p:cNvSpPr/>
          <p:nvPr/>
        </p:nvSpPr>
        <p:spPr>
          <a:xfrm>
            <a:off x="-210080" y="9239250"/>
            <a:ext cx="15929493" cy="0"/>
          </a:xfrm>
          <a:prstGeom prst="line">
            <a:avLst/>
          </a:prstGeom>
          <a:ln w="38100" cap="flat">
            <a:solidFill>
              <a:srgbClr val="005596"/>
            </a:solidFill>
            <a:prstDash val="solid"/>
            <a:headEnd type="none" w="sm" len="sm"/>
            <a:tailEnd type="none" w="sm" len="sm"/>
          </a:ln>
        </p:spPr>
        <p:txBody>
          <a:bodyPr/>
          <a:lstStyle/>
          <a:p>
            <a:endParaRPr lang="en-CA"/>
          </a:p>
        </p:txBody>
      </p:sp>
      <p:grpSp>
        <p:nvGrpSpPr>
          <p:cNvPr id="10" name="Group 10"/>
          <p:cNvGrpSpPr/>
          <p:nvPr/>
        </p:nvGrpSpPr>
        <p:grpSpPr>
          <a:xfrm>
            <a:off x="12470815" y="1324155"/>
            <a:ext cx="1443936" cy="1878072"/>
            <a:chOff x="0" y="0"/>
            <a:chExt cx="380296" cy="494636"/>
          </a:xfrm>
        </p:grpSpPr>
        <p:sp>
          <p:nvSpPr>
            <p:cNvPr id="11" name="Freeform 11"/>
            <p:cNvSpPr/>
            <p:nvPr/>
          </p:nvSpPr>
          <p:spPr>
            <a:xfrm>
              <a:off x="0" y="0"/>
              <a:ext cx="380296" cy="494636"/>
            </a:xfrm>
            <a:custGeom>
              <a:avLst/>
              <a:gdLst/>
              <a:ahLst/>
              <a:cxnLst/>
              <a:rect l="l" t="t" r="r" b="b"/>
              <a:pathLst>
                <a:path w="380296" h="494636">
                  <a:moveTo>
                    <a:pt x="0" y="0"/>
                  </a:moveTo>
                  <a:lnTo>
                    <a:pt x="380296" y="0"/>
                  </a:lnTo>
                  <a:lnTo>
                    <a:pt x="380296" y="494636"/>
                  </a:lnTo>
                  <a:lnTo>
                    <a:pt x="0" y="494636"/>
                  </a:lnTo>
                  <a:close/>
                </a:path>
              </a:pathLst>
            </a:custGeom>
            <a:solidFill>
              <a:srgbClr val="F9FAFC"/>
            </a:solidFill>
          </p:spPr>
          <p:txBody>
            <a:bodyPr/>
            <a:lstStyle/>
            <a:p>
              <a:endParaRPr lang="en-CA"/>
            </a:p>
          </p:txBody>
        </p:sp>
        <p:sp>
          <p:nvSpPr>
            <p:cNvPr id="12" name="TextBox 12"/>
            <p:cNvSpPr txBox="1"/>
            <p:nvPr/>
          </p:nvSpPr>
          <p:spPr>
            <a:xfrm>
              <a:off x="0" y="9525"/>
              <a:ext cx="380296" cy="485111"/>
            </a:xfrm>
            <a:prstGeom prst="rect">
              <a:avLst/>
            </a:prstGeom>
          </p:spPr>
          <p:txBody>
            <a:bodyPr lIns="50800" tIns="50800" rIns="50800" bIns="50800" rtlCol="0" anchor="ctr"/>
            <a:lstStyle/>
            <a:p>
              <a:pPr algn="ctr">
                <a:lnSpc>
                  <a:spcPts val="2420"/>
                </a:lnSpc>
              </a:pPr>
              <a:endParaRPr/>
            </a:p>
          </p:txBody>
        </p:sp>
      </p:grpSp>
      <p:sp>
        <p:nvSpPr>
          <p:cNvPr id="13" name="Freeform 13"/>
          <p:cNvSpPr/>
          <p:nvPr/>
        </p:nvSpPr>
        <p:spPr>
          <a:xfrm>
            <a:off x="804833" y="1623542"/>
            <a:ext cx="16454467" cy="7416892"/>
          </a:xfrm>
          <a:custGeom>
            <a:avLst/>
            <a:gdLst/>
            <a:ahLst/>
            <a:cxnLst/>
            <a:rect l="l" t="t" r="r" b="b"/>
            <a:pathLst>
              <a:path w="16454467" h="7416892">
                <a:moveTo>
                  <a:pt x="0" y="0"/>
                </a:moveTo>
                <a:lnTo>
                  <a:pt x="16454467" y="0"/>
                </a:lnTo>
                <a:lnTo>
                  <a:pt x="16454467" y="7416892"/>
                </a:lnTo>
                <a:lnTo>
                  <a:pt x="0" y="7416892"/>
                </a:lnTo>
                <a:lnTo>
                  <a:pt x="0" y="0"/>
                </a:lnTo>
                <a:close/>
              </a:path>
            </a:pathLst>
          </a:custGeom>
          <a:blipFill>
            <a:blip r:embed="rId3"/>
            <a:stretch>
              <a:fillRect l="-6986" r="-6986" b="-12378"/>
            </a:stretch>
          </a:blipFill>
        </p:spPr>
        <p:txBody>
          <a:bodyPr/>
          <a:lstStyle/>
          <a:p>
            <a:endParaRPr lang="en-CA"/>
          </a:p>
        </p:txBody>
      </p:sp>
      <p:sp>
        <p:nvSpPr>
          <p:cNvPr id="14" name="TextBox 14"/>
          <p:cNvSpPr txBox="1"/>
          <p:nvPr/>
        </p:nvSpPr>
        <p:spPr>
          <a:xfrm>
            <a:off x="13704295" y="1755169"/>
            <a:ext cx="6025219" cy="3638969"/>
          </a:xfrm>
          <a:prstGeom prst="rect">
            <a:avLst/>
          </a:prstGeom>
        </p:spPr>
        <p:txBody>
          <a:bodyPr lIns="0" tIns="0" rIns="0" bIns="0" rtlCol="0" anchor="t">
            <a:spAutoFit/>
          </a:bodyPr>
          <a:lstStyle/>
          <a:p>
            <a:pPr algn="l">
              <a:lnSpc>
                <a:spcPts val="3639"/>
              </a:lnSpc>
            </a:pPr>
            <a:endParaRPr/>
          </a:p>
          <a:p>
            <a:pPr algn="l">
              <a:lnSpc>
                <a:spcPts val="3639"/>
              </a:lnSpc>
            </a:pPr>
            <a:r>
              <a:rPr lang="en-US" sz="2599" b="1">
                <a:solidFill>
                  <a:srgbClr val="FFFFFF"/>
                </a:solidFill>
                <a:latin typeface="Montserrat Bold"/>
                <a:ea typeface="Montserrat Bold"/>
                <a:cs typeface="Montserrat Bold"/>
                <a:sym typeface="Montserrat Bold"/>
              </a:rPr>
              <a:t>LOANS</a:t>
            </a:r>
          </a:p>
          <a:p>
            <a:pPr algn="l">
              <a:lnSpc>
                <a:spcPts val="3639"/>
              </a:lnSpc>
            </a:pPr>
            <a:r>
              <a:rPr lang="en-US" sz="2599" b="1">
                <a:solidFill>
                  <a:srgbClr val="FFFFFF"/>
                </a:solidFill>
                <a:latin typeface="Montserrat Bold"/>
                <a:ea typeface="Montserrat Bold"/>
                <a:cs typeface="Montserrat Bold"/>
                <a:sym typeface="Montserrat Bold"/>
              </a:rPr>
              <a:t>SCHOLARSHIPS</a:t>
            </a:r>
          </a:p>
          <a:p>
            <a:pPr algn="l">
              <a:lnSpc>
                <a:spcPts val="3639"/>
              </a:lnSpc>
            </a:pPr>
            <a:r>
              <a:rPr lang="en-US" sz="2599" b="1">
                <a:solidFill>
                  <a:srgbClr val="FFFFFF"/>
                </a:solidFill>
                <a:latin typeface="Montserrat Bold"/>
                <a:ea typeface="Montserrat Bold"/>
                <a:cs typeface="Montserrat Bold"/>
                <a:sym typeface="Montserrat Bold"/>
              </a:rPr>
              <a:t>EMPLOYMENT</a:t>
            </a:r>
          </a:p>
          <a:p>
            <a:pPr algn="l">
              <a:lnSpc>
                <a:spcPts val="3639"/>
              </a:lnSpc>
            </a:pPr>
            <a:r>
              <a:rPr lang="en-US" sz="2599" b="1">
                <a:solidFill>
                  <a:srgbClr val="FFFFFF"/>
                </a:solidFill>
                <a:latin typeface="Montserrat Bold"/>
                <a:ea typeface="Montserrat Bold"/>
                <a:cs typeface="Montserrat Bold"/>
                <a:sym typeface="Montserrat Bold"/>
              </a:rPr>
              <a:t>SAVINGS</a:t>
            </a:r>
          </a:p>
          <a:p>
            <a:pPr algn="l">
              <a:lnSpc>
                <a:spcPts val="3639"/>
              </a:lnSpc>
            </a:pPr>
            <a:endParaRPr lang="en-US" sz="2599" b="1">
              <a:solidFill>
                <a:srgbClr val="FFFFFF"/>
              </a:solidFill>
              <a:latin typeface="Montserrat Bold"/>
              <a:ea typeface="Montserrat Bold"/>
              <a:cs typeface="Montserrat Bold"/>
              <a:sym typeface="Montserrat Bold"/>
            </a:endParaRPr>
          </a:p>
          <a:p>
            <a:pPr algn="l">
              <a:lnSpc>
                <a:spcPts val="3639"/>
              </a:lnSpc>
            </a:pPr>
            <a:endParaRPr lang="en-US" sz="2599" b="1">
              <a:solidFill>
                <a:srgbClr val="FFFFFF"/>
              </a:solidFill>
              <a:latin typeface="Montserrat Bold"/>
              <a:ea typeface="Montserrat Bold"/>
              <a:cs typeface="Montserrat Bold"/>
              <a:sym typeface="Montserrat Bold"/>
            </a:endParaRPr>
          </a:p>
          <a:p>
            <a:pPr algn="l">
              <a:lnSpc>
                <a:spcPts val="3639"/>
              </a:lnSpc>
              <a:spcBef>
                <a:spcPct val="0"/>
              </a:spcBef>
            </a:pPr>
            <a:endParaRPr lang="en-US" sz="2599" b="1">
              <a:solidFill>
                <a:srgbClr val="FFFFFF"/>
              </a:solidFill>
              <a:latin typeface="Montserrat Bold"/>
              <a:ea typeface="Montserrat Bold"/>
              <a:cs typeface="Montserrat Bold"/>
              <a:sym typeface="Montserrat Bold"/>
            </a:endParaRPr>
          </a:p>
        </p:txBody>
      </p:sp>
      <p:sp>
        <p:nvSpPr>
          <p:cNvPr id="15" name="TextBox 15"/>
          <p:cNvSpPr txBox="1"/>
          <p:nvPr/>
        </p:nvSpPr>
        <p:spPr>
          <a:xfrm>
            <a:off x="-1623957" y="2066665"/>
            <a:ext cx="6025219" cy="2724623"/>
          </a:xfrm>
          <a:prstGeom prst="rect">
            <a:avLst/>
          </a:prstGeom>
        </p:spPr>
        <p:txBody>
          <a:bodyPr lIns="0" tIns="0" rIns="0" bIns="0" rtlCol="0" anchor="t">
            <a:spAutoFit/>
          </a:bodyPr>
          <a:lstStyle/>
          <a:p>
            <a:pPr algn="r">
              <a:lnSpc>
                <a:spcPts val="3639"/>
              </a:lnSpc>
            </a:pPr>
            <a:r>
              <a:rPr lang="en-US" sz="2599" b="1">
                <a:solidFill>
                  <a:srgbClr val="FFFFFF"/>
                </a:solidFill>
                <a:latin typeface="Montserrat Bold"/>
                <a:ea typeface="Montserrat Bold"/>
                <a:cs typeface="Montserrat Bold"/>
                <a:sym typeface="Montserrat Bold"/>
              </a:rPr>
              <a:t>HOUSING, FOOD</a:t>
            </a:r>
          </a:p>
          <a:p>
            <a:pPr algn="r">
              <a:lnSpc>
                <a:spcPts val="3639"/>
              </a:lnSpc>
            </a:pPr>
            <a:r>
              <a:rPr lang="en-US" sz="2599" b="1">
                <a:solidFill>
                  <a:srgbClr val="FFFFFF"/>
                </a:solidFill>
                <a:latin typeface="Montserrat Bold"/>
                <a:ea typeface="Montserrat Bold"/>
                <a:cs typeface="Montserrat Bold"/>
                <a:sym typeface="Montserrat Bold"/>
              </a:rPr>
              <a:t>TUITION, BOOKS</a:t>
            </a:r>
          </a:p>
          <a:p>
            <a:pPr algn="r">
              <a:lnSpc>
                <a:spcPts val="3639"/>
              </a:lnSpc>
            </a:pPr>
            <a:r>
              <a:rPr lang="en-US" sz="2599" b="1">
                <a:solidFill>
                  <a:srgbClr val="FFFFFF"/>
                </a:solidFill>
                <a:latin typeface="Montserrat Bold"/>
                <a:ea typeface="Montserrat Bold"/>
                <a:cs typeface="Montserrat Bold"/>
                <a:sym typeface="Montserrat Bold"/>
              </a:rPr>
              <a:t>TRANSPORATION</a:t>
            </a:r>
          </a:p>
          <a:p>
            <a:pPr algn="r">
              <a:lnSpc>
                <a:spcPts val="3639"/>
              </a:lnSpc>
            </a:pPr>
            <a:r>
              <a:rPr lang="en-US" sz="2599" b="1">
                <a:solidFill>
                  <a:srgbClr val="FFFFFF"/>
                </a:solidFill>
                <a:latin typeface="Montserrat Bold"/>
                <a:ea typeface="Montserrat Bold"/>
                <a:cs typeface="Montserrat Bold"/>
                <a:sym typeface="Montserrat Bold"/>
              </a:rPr>
              <a:t>CHILDCARE, </a:t>
            </a:r>
          </a:p>
          <a:p>
            <a:pPr algn="r">
              <a:lnSpc>
                <a:spcPts val="3639"/>
              </a:lnSpc>
            </a:pPr>
            <a:r>
              <a:rPr lang="en-US" sz="2599" b="1">
                <a:solidFill>
                  <a:srgbClr val="FFFFFF"/>
                </a:solidFill>
                <a:latin typeface="Montserrat Bold"/>
                <a:ea typeface="Montserrat Bold"/>
                <a:cs typeface="Montserrat Bold"/>
                <a:sym typeface="Montserrat Bold"/>
              </a:rPr>
              <a:t>ENTERTAINMENT</a:t>
            </a:r>
          </a:p>
          <a:p>
            <a:pPr algn="r">
              <a:lnSpc>
                <a:spcPts val="3639"/>
              </a:lnSpc>
              <a:spcBef>
                <a:spcPct val="0"/>
              </a:spcBef>
            </a:pPr>
            <a:endParaRPr lang="en-US" sz="2599" b="1">
              <a:solidFill>
                <a:srgbClr val="FFFFFF"/>
              </a:solidFill>
              <a:latin typeface="Montserrat Bold"/>
              <a:ea typeface="Montserrat Bold"/>
              <a:cs typeface="Montserrat Bold"/>
              <a:sym typeface="Montserrat Bold"/>
            </a:endParaRPr>
          </a:p>
        </p:txBody>
      </p:sp>
      <p:grpSp>
        <p:nvGrpSpPr>
          <p:cNvPr id="16" name="Group 16"/>
          <p:cNvGrpSpPr/>
          <p:nvPr/>
        </p:nvGrpSpPr>
        <p:grpSpPr>
          <a:xfrm rot="-269216">
            <a:off x="11401245" y="5406027"/>
            <a:ext cx="6243462" cy="3613592"/>
            <a:chOff x="0" y="0"/>
            <a:chExt cx="8324616" cy="4818122"/>
          </a:xfrm>
        </p:grpSpPr>
        <p:sp>
          <p:nvSpPr>
            <p:cNvPr id="17" name="AutoShape 17"/>
            <p:cNvSpPr/>
            <p:nvPr/>
          </p:nvSpPr>
          <p:spPr>
            <a:xfrm flipV="1">
              <a:off x="3612254" y="3226011"/>
              <a:ext cx="360506" cy="1576541"/>
            </a:xfrm>
            <a:prstGeom prst="line">
              <a:avLst/>
            </a:prstGeom>
            <a:ln w="139700" cap="flat">
              <a:solidFill>
                <a:srgbClr val="231F20"/>
              </a:solidFill>
              <a:prstDash val="solid"/>
              <a:headEnd type="none" w="sm" len="sm"/>
              <a:tailEnd type="none" w="sm" len="sm"/>
            </a:ln>
          </p:spPr>
          <p:txBody>
            <a:bodyPr/>
            <a:lstStyle/>
            <a:p>
              <a:endParaRPr lang="en-CA"/>
            </a:p>
          </p:txBody>
        </p:sp>
        <p:sp>
          <p:nvSpPr>
            <p:cNvPr id="18" name="Freeform 18"/>
            <p:cNvSpPr/>
            <p:nvPr/>
          </p:nvSpPr>
          <p:spPr>
            <a:xfrm rot="862729">
              <a:off x="2514585" y="391798"/>
              <a:ext cx="3549446" cy="3123513"/>
            </a:xfrm>
            <a:custGeom>
              <a:avLst/>
              <a:gdLst/>
              <a:ahLst/>
              <a:cxnLst/>
              <a:rect l="l" t="t" r="r" b="b"/>
              <a:pathLst>
                <a:path w="3549446" h="3123513">
                  <a:moveTo>
                    <a:pt x="0" y="0"/>
                  </a:moveTo>
                  <a:lnTo>
                    <a:pt x="3549446" y="0"/>
                  </a:lnTo>
                  <a:lnTo>
                    <a:pt x="3549446" y="3123513"/>
                  </a:lnTo>
                  <a:lnTo>
                    <a:pt x="0" y="3123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9" name="TextBox 19"/>
            <p:cNvSpPr txBox="1"/>
            <p:nvPr/>
          </p:nvSpPr>
          <p:spPr>
            <a:xfrm rot="799477">
              <a:off x="137812" y="1686321"/>
              <a:ext cx="8033626" cy="2134308"/>
            </a:xfrm>
            <a:prstGeom prst="rect">
              <a:avLst/>
            </a:prstGeom>
          </p:spPr>
          <p:txBody>
            <a:bodyPr lIns="0" tIns="0" rIns="0" bIns="0" rtlCol="0" anchor="t">
              <a:spAutoFit/>
            </a:bodyPr>
            <a:lstStyle/>
            <a:p>
              <a:pPr algn="ctr">
                <a:lnSpc>
                  <a:spcPts val="2495"/>
                </a:lnSpc>
              </a:pPr>
              <a:r>
                <a:rPr lang="en-US" sz="2599" b="1">
                  <a:solidFill>
                    <a:srgbClr val="231F20"/>
                  </a:solidFill>
                  <a:latin typeface="Montserrat Bold"/>
                  <a:ea typeface="Montserrat Bold"/>
                  <a:cs typeface="Montserrat Bold"/>
                  <a:sym typeface="Montserrat Bold"/>
                </a:rPr>
                <a:t>WE </a:t>
              </a:r>
            </a:p>
            <a:p>
              <a:pPr algn="ctr">
                <a:lnSpc>
                  <a:spcPts val="2495"/>
                </a:lnSpc>
              </a:pPr>
              <a:r>
                <a:rPr lang="en-US" sz="2599" b="1">
                  <a:solidFill>
                    <a:srgbClr val="231F20"/>
                  </a:solidFill>
                  <a:latin typeface="Montserrat Bold"/>
                  <a:ea typeface="Montserrat Bold"/>
                  <a:cs typeface="Montserrat Bold"/>
                  <a:sym typeface="Montserrat Bold"/>
                </a:rPr>
                <a:t>CAN </a:t>
              </a:r>
            </a:p>
            <a:p>
              <a:pPr algn="ctr">
                <a:lnSpc>
                  <a:spcPts val="2495"/>
                </a:lnSpc>
              </a:pPr>
              <a:r>
                <a:rPr lang="en-US" sz="2599" b="1">
                  <a:solidFill>
                    <a:srgbClr val="231F20"/>
                  </a:solidFill>
                  <a:latin typeface="Montserrat Bold"/>
                  <a:ea typeface="Montserrat Bold"/>
                  <a:cs typeface="Montserrat Bold"/>
                  <a:sym typeface="Montserrat Bold"/>
                </a:rPr>
                <a:t>HELP!</a:t>
              </a:r>
            </a:p>
            <a:p>
              <a:pPr algn="l">
                <a:lnSpc>
                  <a:spcPts val="2495"/>
                </a:lnSpc>
              </a:pPr>
              <a:endParaRPr lang="en-US" sz="2599" b="1">
                <a:solidFill>
                  <a:srgbClr val="231F20"/>
                </a:solidFill>
                <a:latin typeface="Montserrat Bold"/>
                <a:ea typeface="Montserrat Bold"/>
                <a:cs typeface="Montserrat Bold"/>
                <a:sym typeface="Montserrat Bold"/>
              </a:endParaRPr>
            </a:p>
            <a:p>
              <a:pPr algn="l">
                <a:lnSpc>
                  <a:spcPts val="2495"/>
                </a:lnSpc>
              </a:pPr>
              <a:endParaRPr lang="en-US" sz="2599" b="1">
                <a:solidFill>
                  <a:srgbClr val="231F20"/>
                </a:solidFill>
                <a:latin typeface="Montserrat Bold"/>
                <a:ea typeface="Montserrat Bold"/>
                <a:cs typeface="Montserrat Bold"/>
                <a:sym typeface="Montserrat Bold"/>
              </a:endParaRPr>
            </a:p>
          </p:txBody>
        </p:sp>
      </p:grpSp>
      <p:sp>
        <p:nvSpPr>
          <p:cNvPr id="20" name="TextBox 20"/>
          <p:cNvSpPr txBox="1"/>
          <p:nvPr/>
        </p:nvSpPr>
        <p:spPr>
          <a:xfrm>
            <a:off x="2528508" y="565106"/>
            <a:ext cx="16925302" cy="877462"/>
          </a:xfrm>
          <a:prstGeom prst="rect">
            <a:avLst/>
          </a:prstGeom>
        </p:spPr>
        <p:txBody>
          <a:bodyPr lIns="0" tIns="0" rIns="0" bIns="0" rtlCol="0" anchor="t">
            <a:spAutoFit/>
          </a:bodyPr>
          <a:lstStyle/>
          <a:p>
            <a:pPr algn="l">
              <a:lnSpc>
                <a:spcPts val="7280"/>
              </a:lnSpc>
              <a:spcBef>
                <a:spcPct val="0"/>
              </a:spcBef>
            </a:pPr>
            <a:r>
              <a:rPr lang="en-US" sz="5200" b="1">
                <a:solidFill>
                  <a:srgbClr val="005596"/>
                </a:solidFill>
                <a:latin typeface="Montserrat Bold"/>
                <a:ea typeface="Montserrat Bold"/>
                <a:cs typeface="Montserrat Bold"/>
                <a:sym typeface="Montserrat Bold"/>
              </a:rPr>
              <a:t>BUDGETING</a:t>
            </a:r>
            <a:r>
              <a:rPr lang="en-US" sz="5200" b="1">
                <a:solidFill>
                  <a:srgbClr val="202B3D"/>
                </a:solidFill>
                <a:latin typeface="Montserrat Bold"/>
                <a:ea typeface="Montserrat Bold"/>
                <a:cs typeface="Montserrat Bold"/>
                <a:sym typeface="Montserrat Bold"/>
              </a:rPr>
              <a:t> FOR YOUR EDUCATION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917" y="187982"/>
            <a:ext cx="3945854" cy="39458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32531" y="9344464"/>
            <a:ext cx="16969840" cy="981896"/>
            <a:chOff x="0" y="0"/>
            <a:chExt cx="4469423" cy="258606"/>
          </a:xfrm>
        </p:grpSpPr>
        <p:sp>
          <p:nvSpPr>
            <p:cNvPr id="6" name="Freeform 6"/>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a:ln cap="sq">
              <a:noFill/>
              <a:prstDash val="solid"/>
              <a:miter/>
            </a:ln>
          </p:spPr>
          <p:txBody>
            <a:bodyPr/>
            <a:lstStyle/>
            <a:p>
              <a:endParaRPr lang="en-CA"/>
            </a:p>
          </p:txBody>
        </p:sp>
        <p:sp>
          <p:nvSpPr>
            <p:cNvPr id="7" name="TextBox 7"/>
            <p:cNvSpPr txBox="1"/>
            <p:nvPr/>
          </p:nvSpPr>
          <p:spPr>
            <a:xfrm>
              <a:off x="0" y="9525"/>
              <a:ext cx="4469423" cy="249081"/>
            </a:xfrm>
            <a:prstGeom prst="rect">
              <a:avLst/>
            </a:prstGeom>
          </p:spPr>
          <p:txBody>
            <a:bodyPr lIns="50800" tIns="50800" rIns="50800" bIns="50800" rtlCol="0" anchor="ctr"/>
            <a:lstStyle/>
            <a:p>
              <a:pPr marL="0" lvl="0" indent="0" algn="ctr">
                <a:lnSpc>
                  <a:spcPts val="2420"/>
                </a:lnSpc>
                <a:spcBef>
                  <a:spcPct val="0"/>
                </a:spcBef>
              </a:pPr>
              <a:endParaRPr/>
            </a:p>
          </p:txBody>
        </p:sp>
      </p:grpSp>
      <p:grpSp>
        <p:nvGrpSpPr>
          <p:cNvPr id="8" name="Group 8"/>
          <p:cNvGrpSpPr/>
          <p:nvPr/>
        </p:nvGrpSpPr>
        <p:grpSpPr>
          <a:xfrm>
            <a:off x="15681479" y="8444359"/>
            <a:ext cx="2302964" cy="230296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10" name="TextBox 10"/>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11" name="Freeform 11"/>
          <p:cNvSpPr/>
          <p:nvPr/>
        </p:nvSpPr>
        <p:spPr>
          <a:xfrm>
            <a:off x="15681479" y="9207733"/>
            <a:ext cx="2433188" cy="1118627"/>
          </a:xfrm>
          <a:custGeom>
            <a:avLst/>
            <a:gdLst/>
            <a:ahLst/>
            <a:cxnLst/>
            <a:rect l="l" t="t" r="r" b="b"/>
            <a:pathLst>
              <a:path w="2433188" h="1118627">
                <a:moveTo>
                  <a:pt x="0" y="0"/>
                </a:moveTo>
                <a:lnTo>
                  <a:pt x="2433188" y="0"/>
                </a:lnTo>
                <a:lnTo>
                  <a:pt x="2433188" y="1118627"/>
                </a:lnTo>
                <a:lnTo>
                  <a:pt x="0" y="1118627"/>
                </a:lnTo>
                <a:lnTo>
                  <a:pt x="0" y="0"/>
                </a:lnTo>
                <a:close/>
              </a:path>
            </a:pathLst>
          </a:custGeom>
          <a:blipFill>
            <a:blip r:embed="rId2"/>
            <a:stretch>
              <a:fillRect r="-6321"/>
            </a:stretch>
          </a:blipFill>
        </p:spPr>
        <p:txBody>
          <a:bodyPr/>
          <a:lstStyle/>
          <a:p>
            <a:endParaRPr lang="en-CA"/>
          </a:p>
        </p:txBody>
      </p:sp>
      <p:sp>
        <p:nvSpPr>
          <p:cNvPr id="12" name="AutoShape 12"/>
          <p:cNvSpPr/>
          <p:nvPr/>
        </p:nvSpPr>
        <p:spPr>
          <a:xfrm>
            <a:off x="-248015" y="9278610"/>
            <a:ext cx="15929493" cy="0"/>
          </a:xfrm>
          <a:prstGeom prst="line">
            <a:avLst/>
          </a:prstGeom>
          <a:ln w="38100" cap="flat">
            <a:solidFill>
              <a:srgbClr val="005596"/>
            </a:solidFill>
            <a:prstDash val="solid"/>
            <a:headEnd type="none" w="sm" len="sm"/>
            <a:tailEnd type="none" w="sm" len="sm"/>
          </a:ln>
        </p:spPr>
        <p:txBody>
          <a:bodyPr/>
          <a:lstStyle/>
          <a:p>
            <a:endParaRPr lang="en-CA"/>
          </a:p>
        </p:txBody>
      </p:sp>
      <p:sp>
        <p:nvSpPr>
          <p:cNvPr id="13" name="Freeform 13"/>
          <p:cNvSpPr/>
          <p:nvPr/>
        </p:nvSpPr>
        <p:spPr>
          <a:xfrm>
            <a:off x="0" y="-719906"/>
            <a:ext cx="20511258" cy="9880013"/>
          </a:xfrm>
          <a:custGeom>
            <a:avLst/>
            <a:gdLst/>
            <a:ahLst/>
            <a:cxnLst/>
            <a:rect l="l" t="t" r="r" b="b"/>
            <a:pathLst>
              <a:path w="20511258" h="9880013">
                <a:moveTo>
                  <a:pt x="0" y="0"/>
                </a:moveTo>
                <a:lnTo>
                  <a:pt x="20511258" y="0"/>
                </a:lnTo>
                <a:lnTo>
                  <a:pt x="20511258" y="9880014"/>
                </a:lnTo>
                <a:lnTo>
                  <a:pt x="0" y="9880014"/>
                </a:lnTo>
                <a:lnTo>
                  <a:pt x="0" y="0"/>
                </a:lnTo>
                <a:close/>
              </a:path>
            </a:pathLst>
          </a:custGeom>
          <a:blipFill>
            <a:blip r:embed="rId3"/>
            <a:stretch>
              <a:fillRect l="-3431" r="-12330" b="-6811"/>
            </a:stretch>
          </a:blipFill>
        </p:spPr>
        <p:txBody>
          <a:bodyPr/>
          <a:lstStyle/>
          <a:p>
            <a:endParaRPr lang="en-CA"/>
          </a:p>
        </p:txBody>
      </p:sp>
      <p:grpSp>
        <p:nvGrpSpPr>
          <p:cNvPr id="14" name="Group 14"/>
          <p:cNvGrpSpPr/>
          <p:nvPr/>
        </p:nvGrpSpPr>
        <p:grpSpPr>
          <a:xfrm>
            <a:off x="-392111" y="5712873"/>
            <a:ext cx="19072221" cy="2844718"/>
            <a:chOff x="0" y="0"/>
            <a:chExt cx="5023136" cy="749226"/>
          </a:xfrm>
        </p:grpSpPr>
        <p:sp>
          <p:nvSpPr>
            <p:cNvPr id="15" name="Freeform 15"/>
            <p:cNvSpPr/>
            <p:nvPr/>
          </p:nvSpPr>
          <p:spPr>
            <a:xfrm>
              <a:off x="0" y="0"/>
              <a:ext cx="5023136" cy="749226"/>
            </a:xfrm>
            <a:custGeom>
              <a:avLst/>
              <a:gdLst/>
              <a:ahLst/>
              <a:cxnLst/>
              <a:rect l="l" t="t" r="r" b="b"/>
              <a:pathLst>
                <a:path w="5023136" h="749226">
                  <a:moveTo>
                    <a:pt x="0" y="0"/>
                  </a:moveTo>
                  <a:lnTo>
                    <a:pt x="5023136" y="0"/>
                  </a:lnTo>
                  <a:lnTo>
                    <a:pt x="5023136" y="749226"/>
                  </a:lnTo>
                  <a:lnTo>
                    <a:pt x="0" y="749226"/>
                  </a:lnTo>
                  <a:close/>
                </a:path>
              </a:pathLst>
            </a:custGeom>
            <a:solidFill>
              <a:srgbClr val="737373">
                <a:alpha val="74902"/>
              </a:srgbClr>
            </a:solidFill>
          </p:spPr>
          <p:txBody>
            <a:bodyPr/>
            <a:lstStyle/>
            <a:p>
              <a:endParaRPr lang="en-CA"/>
            </a:p>
          </p:txBody>
        </p:sp>
        <p:sp>
          <p:nvSpPr>
            <p:cNvPr id="16" name="TextBox 16"/>
            <p:cNvSpPr txBox="1"/>
            <p:nvPr/>
          </p:nvSpPr>
          <p:spPr>
            <a:xfrm>
              <a:off x="0" y="-38100"/>
              <a:ext cx="5023136" cy="787326"/>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639448" y="609902"/>
            <a:ext cx="3102015" cy="310201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08"/>
            </a:solidFill>
          </p:spPr>
          <p:txBody>
            <a:bodyPr/>
            <a:lstStyle/>
            <a:p>
              <a:endParaRPr lang="en-CA"/>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AutoShape 20"/>
          <p:cNvSpPr/>
          <p:nvPr/>
        </p:nvSpPr>
        <p:spPr>
          <a:xfrm flipH="1" flipV="1">
            <a:off x="9185857" y="3711916"/>
            <a:ext cx="4599" cy="898183"/>
          </a:xfrm>
          <a:prstGeom prst="line">
            <a:avLst/>
          </a:prstGeom>
          <a:ln w="38100" cap="flat">
            <a:solidFill>
              <a:srgbClr val="737373"/>
            </a:solidFill>
            <a:prstDash val="solid"/>
            <a:headEnd type="none" w="sm" len="sm"/>
            <a:tailEnd type="none" w="sm" len="sm"/>
          </a:ln>
        </p:spPr>
        <p:txBody>
          <a:bodyPr/>
          <a:lstStyle/>
          <a:p>
            <a:endParaRPr lang="en-CA"/>
          </a:p>
        </p:txBody>
      </p:sp>
      <p:sp>
        <p:nvSpPr>
          <p:cNvPr id="21" name="AutoShape 21"/>
          <p:cNvSpPr/>
          <p:nvPr/>
        </p:nvSpPr>
        <p:spPr>
          <a:xfrm>
            <a:off x="3151148" y="4609222"/>
            <a:ext cx="11985704" cy="0"/>
          </a:xfrm>
          <a:prstGeom prst="line">
            <a:avLst/>
          </a:prstGeom>
          <a:ln w="38100" cap="flat">
            <a:solidFill>
              <a:srgbClr val="737373"/>
            </a:solidFill>
            <a:prstDash val="solid"/>
            <a:headEnd type="none" w="sm" len="sm"/>
            <a:tailEnd type="none" w="sm" len="sm"/>
          </a:ln>
        </p:spPr>
        <p:txBody>
          <a:bodyPr/>
          <a:lstStyle/>
          <a:p>
            <a:endParaRPr lang="en-CA"/>
          </a:p>
        </p:txBody>
      </p:sp>
      <p:sp>
        <p:nvSpPr>
          <p:cNvPr id="22" name="AutoShape 22"/>
          <p:cNvSpPr/>
          <p:nvPr/>
        </p:nvSpPr>
        <p:spPr>
          <a:xfrm>
            <a:off x="3146102" y="4590172"/>
            <a:ext cx="0" cy="1402137"/>
          </a:xfrm>
          <a:prstGeom prst="line">
            <a:avLst/>
          </a:prstGeom>
          <a:ln w="38100" cap="flat">
            <a:solidFill>
              <a:srgbClr val="737373"/>
            </a:solidFill>
            <a:prstDash val="solid"/>
            <a:headEnd type="none" w="sm" len="sm"/>
            <a:tailEnd type="none" w="sm" len="sm"/>
          </a:ln>
        </p:spPr>
        <p:txBody>
          <a:bodyPr/>
          <a:lstStyle/>
          <a:p>
            <a:endParaRPr lang="en-CA"/>
          </a:p>
        </p:txBody>
      </p:sp>
      <p:sp>
        <p:nvSpPr>
          <p:cNvPr id="23" name="AutoShape 23"/>
          <p:cNvSpPr/>
          <p:nvPr/>
        </p:nvSpPr>
        <p:spPr>
          <a:xfrm>
            <a:off x="15131806" y="4590172"/>
            <a:ext cx="0" cy="1402137"/>
          </a:xfrm>
          <a:prstGeom prst="line">
            <a:avLst/>
          </a:prstGeom>
          <a:ln w="38100" cap="flat">
            <a:solidFill>
              <a:srgbClr val="737373"/>
            </a:solidFill>
            <a:prstDash val="solid"/>
            <a:headEnd type="none" w="sm" len="sm"/>
            <a:tailEnd type="none" w="sm" len="sm"/>
          </a:ln>
        </p:spPr>
        <p:txBody>
          <a:bodyPr/>
          <a:lstStyle/>
          <a:p>
            <a:endParaRPr lang="en-CA"/>
          </a:p>
        </p:txBody>
      </p:sp>
      <p:sp>
        <p:nvSpPr>
          <p:cNvPr id="24" name="AutoShape 24"/>
          <p:cNvSpPr/>
          <p:nvPr/>
        </p:nvSpPr>
        <p:spPr>
          <a:xfrm>
            <a:off x="7620398" y="4590172"/>
            <a:ext cx="0" cy="1402137"/>
          </a:xfrm>
          <a:prstGeom prst="line">
            <a:avLst/>
          </a:prstGeom>
          <a:ln w="38100" cap="flat">
            <a:solidFill>
              <a:srgbClr val="737373"/>
            </a:solidFill>
            <a:prstDash val="solid"/>
            <a:headEnd type="none" w="sm" len="sm"/>
            <a:tailEnd type="none" w="sm" len="sm"/>
          </a:ln>
        </p:spPr>
        <p:txBody>
          <a:bodyPr/>
          <a:lstStyle/>
          <a:p>
            <a:endParaRPr lang="en-CA"/>
          </a:p>
        </p:txBody>
      </p:sp>
      <p:sp>
        <p:nvSpPr>
          <p:cNvPr id="25" name="AutoShape 25"/>
          <p:cNvSpPr/>
          <p:nvPr/>
        </p:nvSpPr>
        <p:spPr>
          <a:xfrm>
            <a:off x="11136572" y="4590172"/>
            <a:ext cx="0" cy="1402137"/>
          </a:xfrm>
          <a:prstGeom prst="line">
            <a:avLst/>
          </a:prstGeom>
          <a:ln w="38100" cap="flat">
            <a:solidFill>
              <a:srgbClr val="737373"/>
            </a:solidFill>
            <a:prstDash val="solid"/>
            <a:headEnd type="none" w="sm" len="sm"/>
            <a:tailEnd type="none" w="sm" len="sm"/>
          </a:ln>
        </p:spPr>
        <p:txBody>
          <a:bodyPr/>
          <a:lstStyle/>
          <a:p>
            <a:endParaRPr lang="en-CA"/>
          </a:p>
        </p:txBody>
      </p:sp>
      <p:grpSp>
        <p:nvGrpSpPr>
          <p:cNvPr id="26" name="Group 26"/>
          <p:cNvGrpSpPr/>
          <p:nvPr/>
        </p:nvGrpSpPr>
        <p:grpSpPr>
          <a:xfrm>
            <a:off x="6310479" y="5971475"/>
            <a:ext cx="814963" cy="81496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28" name="TextBox 28"/>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grpSp>
        <p:nvGrpSpPr>
          <p:cNvPr id="29" name="Group 29"/>
          <p:cNvGrpSpPr/>
          <p:nvPr/>
        </p:nvGrpSpPr>
        <p:grpSpPr>
          <a:xfrm>
            <a:off x="2760658" y="5971475"/>
            <a:ext cx="814963" cy="81496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31" name="TextBox 31"/>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grpSp>
        <p:nvGrpSpPr>
          <p:cNvPr id="32" name="Group 32"/>
          <p:cNvGrpSpPr/>
          <p:nvPr/>
        </p:nvGrpSpPr>
        <p:grpSpPr>
          <a:xfrm>
            <a:off x="14729371" y="6002498"/>
            <a:ext cx="814963" cy="814963"/>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F"/>
            </a:solidFill>
          </p:spPr>
          <p:txBody>
            <a:bodyPr/>
            <a:lstStyle/>
            <a:p>
              <a:endParaRPr lang="en-CA"/>
            </a:p>
          </p:txBody>
        </p:sp>
        <p:sp>
          <p:nvSpPr>
            <p:cNvPr id="34" name="TextBox 34"/>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grpSp>
        <p:nvGrpSpPr>
          <p:cNvPr id="35" name="Group 35"/>
          <p:cNvGrpSpPr/>
          <p:nvPr/>
        </p:nvGrpSpPr>
        <p:grpSpPr>
          <a:xfrm>
            <a:off x="10729090" y="5971475"/>
            <a:ext cx="814963" cy="814963"/>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37" name="TextBox 37"/>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sp>
        <p:nvSpPr>
          <p:cNvPr id="38" name="Freeform 38"/>
          <p:cNvSpPr/>
          <p:nvPr/>
        </p:nvSpPr>
        <p:spPr>
          <a:xfrm>
            <a:off x="14867369" y="6108702"/>
            <a:ext cx="602554" cy="602554"/>
          </a:xfrm>
          <a:custGeom>
            <a:avLst/>
            <a:gdLst/>
            <a:ahLst/>
            <a:cxnLst/>
            <a:rect l="l" t="t" r="r" b="b"/>
            <a:pathLst>
              <a:path w="602554" h="602554">
                <a:moveTo>
                  <a:pt x="0" y="0"/>
                </a:moveTo>
                <a:lnTo>
                  <a:pt x="602554" y="0"/>
                </a:lnTo>
                <a:lnTo>
                  <a:pt x="602554" y="602554"/>
                </a:lnTo>
                <a:lnTo>
                  <a:pt x="0" y="602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9" name="Freeform 39"/>
          <p:cNvSpPr/>
          <p:nvPr/>
        </p:nvSpPr>
        <p:spPr>
          <a:xfrm>
            <a:off x="10839395" y="6077679"/>
            <a:ext cx="602554" cy="602554"/>
          </a:xfrm>
          <a:custGeom>
            <a:avLst/>
            <a:gdLst/>
            <a:ahLst/>
            <a:cxnLst/>
            <a:rect l="l" t="t" r="r" b="b"/>
            <a:pathLst>
              <a:path w="602554" h="602554">
                <a:moveTo>
                  <a:pt x="0" y="0"/>
                </a:moveTo>
                <a:lnTo>
                  <a:pt x="602554" y="0"/>
                </a:lnTo>
                <a:lnTo>
                  <a:pt x="602554" y="602554"/>
                </a:lnTo>
                <a:lnTo>
                  <a:pt x="0" y="602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0" name="Freeform 40"/>
          <p:cNvSpPr/>
          <p:nvPr/>
        </p:nvSpPr>
        <p:spPr>
          <a:xfrm>
            <a:off x="2815887" y="6036598"/>
            <a:ext cx="684716" cy="684716"/>
          </a:xfrm>
          <a:custGeom>
            <a:avLst/>
            <a:gdLst/>
            <a:ahLst/>
            <a:cxnLst/>
            <a:rect l="l" t="t" r="r" b="b"/>
            <a:pathLst>
              <a:path w="684716" h="684716">
                <a:moveTo>
                  <a:pt x="0" y="0"/>
                </a:moveTo>
                <a:lnTo>
                  <a:pt x="684717" y="0"/>
                </a:lnTo>
                <a:lnTo>
                  <a:pt x="684717" y="684717"/>
                </a:lnTo>
                <a:lnTo>
                  <a:pt x="0" y="6847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41" name="AutoShape 41"/>
          <p:cNvSpPr/>
          <p:nvPr/>
        </p:nvSpPr>
        <p:spPr>
          <a:xfrm>
            <a:off x="6717960" y="4624403"/>
            <a:ext cx="0" cy="1402137"/>
          </a:xfrm>
          <a:prstGeom prst="line">
            <a:avLst/>
          </a:prstGeom>
          <a:ln w="38100" cap="flat">
            <a:solidFill>
              <a:srgbClr val="737373"/>
            </a:solidFill>
            <a:prstDash val="solid"/>
            <a:headEnd type="none" w="sm" len="sm"/>
            <a:tailEnd type="none" w="sm" len="sm"/>
          </a:ln>
        </p:spPr>
        <p:txBody>
          <a:bodyPr/>
          <a:lstStyle/>
          <a:p>
            <a:endParaRPr lang="en-CA"/>
          </a:p>
        </p:txBody>
      </p:sp>
      <p:grpSp>
        <p:nvGrpSpPr>
          <p:cNvPr id="42" name="Group 42"/>
          <p:cNvGrpSpPr/>
          <p:nvPr/>
        </p:nvGrpSpPr>
        <p:grpSpPr>
          <a:xfrm>
            <a:off x="6310479" y="5971475"/>
            <a:ext cx="814963" cy="81496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44" name="TextBox 44"/>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sp>
        <p:nvSpPr>
          <p:cNvPr id="45" name="Freeform 45"/>
          <p:cNvSpPr/>
          <p:nvPr/>
        </p:nvSpPr>
        <p:spPr>
          <a:xfrm>
            <a:off x="6375602" y="6039934"/>
            <a:ext cx="684716" cy="684716"/>
          </a:xfrm>
          <a:custGeom>
            <a:avLst/>
            <a:gdLst/>
            <a:ahLst/>
            <a:cxnLst/>
            <a:rect l="l" t="t" r="r" b="b"/>
            <a:pathLst>
              <a:path w="684716" h="684716">
                <a:moveTo>
                  <a:pt x="0" y="0"/>
                </a:moveTo>
                <a:lnTo>
                  <a:pt x="684716" y="0"/>
                </a:lnTo>
                <a:lnTo>
                  <a:pt x="684716" y="684716"/>
                </a:lnTo>
                <a:lnTo>
                  <a:pt x="0" y="6847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46" name="Group 46"/>
          <p:cNvGrpSpPr/>
          <p:nvPr/>
        </p:nvGrpSpPr>
        <p:grpSpPr>
          <a:xfrm>
            <a:off x="7212917" y="5971475"/>
            <a:ext cx="814963" cy="814963"/>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48" name="TextBox 48"/>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sp>
        <p:nvSpPr>
          <p:cNvPr id="49" name="Freeform 49"/>
          <p:cNvSpPr/>
          <p:nvPr/>
        </p:nvSpPr>
        <p:spPr>
          <a:xfrm>
            <a:off x="7268515" y="6039934"/>
            <a:ext cx="684716" cy="684716"/>
          </a:xfrm>
          <a:custGeom>
            <a:avLst/>
            <a:gdLst/>
            <a:ahLst/>
            <a:cxnLst/>
            <a:rect l="l" t="t" r="r" b="b"/>
            <a:pathLst>
              <a:path w="684716" h="684716">
                <a:moveTo>
                  <a:pt x="0" y="0"/>
                </a:moveTo>
                <a:lnTo>
                  <a:pt x="684716" y="0"/>
                </a:lnTo>
                <a:lnTo>
                  <a:pt x="684716" y="684716"/>
                </a:lnTo>
                <a:lnTo>
                  <a:pt x="0" y="6847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50" name="TextBox 50"/>
          <p:cNvSpPr txBox="1"/>
          <p:nvPr/>
        </p:nvSpPr>
        <p:spPr>
          <a:xfrm>
            <a:off x="1309824" y="7159512"/>
            <a:ext cx="3775847" cy="388204"/>
          </a:xfrm>
          <a:prstGeom prst="rect">
            <a:avLst/>
          </a:prstGeom>
        </p:spPr>
        <p:txBody>
          <a:bodyPr lIns="0" tIns="0" rIns="0" bIns="0" rtlCol="0" anchor="t">
            <a:spAutoFit/>
          </a:bodyPr>
          <a:lstStyle/>
          <a:p>
            <a:pPr algn="ctr">
              <a:lnSpc>
                <a:spcPts val="2843"/>
              </a:lnSpc>
            </a:pPr>
            <a:r>
              <a:rPr lang="en-US" sz="2843">
                <a:solidFill>
                  <a:srgbClr val="000000"/>
                </a:solidFill>
                <a:latin typeface="Archivo Black"/>
                <a:ea typeface="Archivo Black"/>
                <a:cs typeface="Archivo Black"/>
                <a:sym typeface="Archivo Black"/>
              </a:rPr>
              <a:t>OSAP</a:t>
            </a:r>
          </a:p>
        </p:txBody>
      </p:sp>
      <p:sp>
        <p:nvSpPr>
          <p:cNvPr id="51" name="TextBox 51"/>
          <p:cNvSpPr txBox="1"/>
          <p:nvPr/>
        </p:nvSpPr>
        <p:spPr>
          <a:xfrm>
            <a:off x="5434679" y="7159512"/>
            <a:ext cx="3510887" cy="1091073"/>
          </a:xfrm>
          <a:prstGeom prst="rect">
            <a:avLst/>
          </a:prstGeom>
        </p:spPr>
        <p:txBody>
          <a:bodyPr lIns="0" tIns="0" rIns="0" bIns="0" rtlCol="0" anchor="t">
            <a:spAutoFit/>
          </a:bodyPr>
          <a:lstStyle/>
          <a:p>
            <a:pPr algn="ctr">
              <a:lnSpc>
                <a:spcPts val="2843"/>
              </a:lnSpc>
            </a:pPr>
            <a:r>
              <a:rPr lang="en-US" sz="2843">
                <a:solidFill>
                  <a:srgbClr val="000000"/>
                </a:solidFill>
                <a:latin typeface="Archivo Black"/>
                <a:ea typeface="Archivo Black"/>
                <a:cs typeface="Archivo Black"/>
                <a:sym typeface="Archivo Black"/>
              </a:rPr>
              <a:t>Out-of-Province and U.S. Federal Aid</a:t>
            </a:r>
          </a:p>
        </p:txBody>
      </p:sp>
      <p:sp>
        <p:nvSpPr>
          <p:cNvPr id="52" name="TextBox 52"/>
          <p:cNvSpPr txBox="1"/>
          <p:nvPr/>
        </p:nvSpPr>
        <p:spPr>
          <a:xfrm>
            <a:off x="13614818" y="7159512"/>
            <a:ext cx="3107656" cy="1091073"/>
          </a:xfrm>
          <a:prstGeom prst="rect">
            <a:avLst/>
          </a:prstGeom>
        </p:spPr>
        <p:txBody>
          <a:bodyPr lIns="0" tIns="0" rIns="0" bIns="0" rtlCol="0" anchor="t">
            <a:spAutoFit/>
          </a:bodyPr>
          <a:lstStyle/>
          <a:p>
            <a:pPr algn="ctr">
              <a:lnSpc>
                <a:spcPts val="2843"/>
              </a:lnSpc>
            </a:pPr>
            <a:r>
              <a:rPr lang="en-US" sz="2843">
                <a:solidFill>
                  <a:srgbClr val="000000"/>
                </a:solidFill>
                <a:latin typeface="Archivo Black"/>
                <a:ea typeface="Archivo Black"/>
                <a:cs typeface="Archivo Black"/>
                <a:sym typeface="Archivo Black"/>
              </a:rPr>
              <a:t>Loan from your country of residence</a:t>
            </a:r>
          </a:p>
        </p:txBody>
      </p:sp>
      <p:sp>
        <p:nvSpPr>
          <p:cNvPr id="53" name="TextBox 53"/>
          <p:cNvSpPr txBox="1"/>
          <p:nvPr/>
        </p:nvSpPr>
        <p:spPr>
          <a:xfrm>
            <a:off x="9726365" y="7159512"/>
            <a:ext cx="3107656" cy="1443389"/>
          </a:xfrm>
          <a:prstGeom prst="rect">
            <a:avLst/>
          </a:prstGeom>
        </p:spPr>
        <p:txBody>
          <a:bodyPr lIns="0" tIns="0" rIns="0" bIns="0" rtlCol="0" anchor="t">
            <a:spAutoFit/>
          </a:bodyPr>
          <a:lstStyle/>
          <a:p>
            <a:pPr algn="ctr">
              <a:lnSpc>
                <a:spcPts val="2843"/>
              </a:lnSpc>
            </a:pPr>
            <a:r>
              <a:rPr lang="en-US" sz="2843">
                <a:solidFill>
                  <a:srgbClr val="000000"/>
                </a:solidFill>
                <a:latin typeface="Archivo Black"/>
                <a:ea typeface="Archivo Black"/>
                <a:cs typeface="Archivo Black"/>
                <a:sym typeface="Archivo Black"/>
              </a:rPr>
              <a:t>Bank loans, </a:t>
            </a:r>
          </a:p>
          <a:p>
            <a:pPr algn="ctr">
              <a:lnSpc>
                <a:spcPts val="2843"/>
              </a:lnSpc>
            </a:pPr>
            <a:r>
              <a:rPr lang="en-US" sz="2843">
                <a:solidFill>
                  <a:srgbClr val="000000"/>
                </a:solidFill>
                <a:latin typeface="Archivo Black"/>
                <a:ea typeface="Archivo Black"/>
                <a:cs typeface="Archivo Black"/>
                <a:sym typeface="Archivo Black"/>
              </a:rPr>
              <a:t>Professional Line of credit, Family Loans</a:t>
            </a:r>
          </a:p>
        </p:txBody>
      </p:sp>
      <p:sp>
        <p:nvSpPr>
          <p:cNvPr id="54" name="TextBox 54"/>
          <p:cNvSpPr txBox="1"/>
          <p:nvPr/>
        </p:nvSpPr>
        <p:spPr>
          <a:xfrm>
            <a:off x="1361468" y="7561246"/>
            <a:ext cx="3672557" cy="985939"/>
          </a:xfrm>
          <a:prstGeom prst="rect">
            <a:avLst/>
          </a:prstGeom>
        </p:spPr>
        <p:txBody>
          <a:bodyPr lIns="0" tIns="0" rIns="0" bIns="0" rtlCol="0" anchor="t">
            <a:spAutoFit/>
          </a:bodyPr>
          <a:lstStyle/>
          <a:p>
            <a:pPr algn="ctr">
              <a:lnSpc>
                <a:spcPts val="3919"/>
              </a:lnSpc>
            </a:pPr>
            <a:r>
              <a:rPr lang="en-US" sz="2799">
                <a:solidFill>
                  <a:srgbClr val="000000"/>
                </a:solidFill>
                <a:latin typeface="Archivo Black"/>
                <a:ea typeface="Archivo Black"/>
                <a:cs typeface="Archivo Black"/>
                <a:sym typeface="Archivo Black"/>
              </a:rPr>
              <a:t>Ontario Student Assistant Program</a:t>
            </a:r>
          </a:p>
        </p:txBody>
      </p:sp>
      <p:sp>
        <p:nvSpPr>
          <p:cNvPr id="55" name="TextBox 55"/>
          <p:cNvSpPr txBox="1"/>
          <p:nvPr/>
        </p:nvSpPr>
        <p:spPr>
          <a:xfrm>
            <a:off x="7639448" y="2355975"/>
            <a:ext cx="3129421" cy="685004"/>
          </a:xfrm>
          <a:prstGeom prst="rect">
            <a:avLst/>
          </a:prstGeom>
        </p:spPr>
        <p:txBody>
          <a:bodyPr lIns="0" tIns="0" rIns="0" bIns="0" rtlCol="0" anchor="t">
            <a:spAutoFit/>
          </a:bodyPr>
          <a:lstStyle/>
          <a:p>
            <a:pPr algn="ctr">
              <a:lnSpc>
                <a:spcPts val="2600"/>
              </a:lnSpc>
            </a:pPr>
            <a:r>
              <a:rPr lang="en-US" sz="2600" b="1">
                <a:solidFill>
                  <a:srgbClr val="000000"/>
                </a:solidFill>
                <a:latin typeface="Poppins Bold"/>
                <a:ea typeface="Poppins Bold"/>
                <a:cs typeface="Poppins Bold"/>
                <a:sym typeface="Poppins Bold"/>
              </a:rPr>
              <a:t>borrowing</a:t>
            </a:r>
          </a:p>
          <a:p>
            <a:pPr algn="ctr">
              <a:lnSpc>
                <a:spcPts val="2600"/>
              </a:lnSpc>
            </a:pPr>
            <a:r>
              <a:rPr lang="en-US" sz="2600" b="1">
                <a:solidFill>
                  <a:srgbClr val="000000"/>
                </a:solidFill>
                <a:latin typeface="Poppins Bold"/>
                <a:ea typeface="Poppins Bold"/>
                <a:cs typeface="Poppins Bold"/>
                <a:sym typeface="Poppins Bold"/>
              </a:rPr>
              <a:t>money </a:t>
            </a:r>
          </a:p>
        </p:txBody>
      </p:sp>
      <p:sp>
        <p:nvSpPr>
          <p:cNvPr id="56" name="TextBox 56"/>
          <p:cNvSpPr txBox="1"/>
          <p:nvPr/>
        </p:nvSpPr>
        <p:spPr>
          <a:xfrm>
            <a:off x="3349595" y="4047133"/>
            <a:ext cx="3775847" cy="1096367"/>
          </a:xfrm>
          <a:prstGeom prst="rect">
            <a:avLst/>
          </a:prstGeom>
        </p:spPr>
        <p:txBody>
          <a:bodyPr lIns="0" tIns="0" rIns="0" bIns="0" rtlCol="0" anchor="t">
            <a:spAutoFit/>
          </a:bodyPr>
          <a:lstStyle/>
          <a:p>
            <a:pPr algn="ctr">
              <a:lnSpc>
                <a:spcPts val="2843"/>
              </a:lnSpc>
            </a:pPr>
            <a:r>
              <a:rPr lang="en-US" sz="2843">
                <a:solidFill>
                  <a:srgbClr val="005596"/>
                </a:solidFill>
                <a:latin typeface="Archivo Black"/>
                <a:ea typeface="Archivo Black"/>
                <a:cs typeface="Archivo Black"/>
                <a:sym typeface="Archivo Black"/>
              </a:rPr>
              <a:t>UWINDSOR</a:t>
            </a:r>
          </a:p>
          <a:p>
            <a:pPr algn="ctr">
              <a:lnSpc>
                <a:spcPts val="2843"/>
              </a:lnSpc>
            </a:pPr>
            <a:endParaRPr lang="en-US" sz="2843">
              <a:solidFill>
                <a:srgbClr val="005596"/>
              </a:solidFill>
              <a:latin typeface="Archivo Black"/>
              <a:ea typeface="Archivo Black"/>
              <a:cs typeface="Archivo Black"/>
              <a:sym typeface="Archivo Black"/>
            </a:endParaRPr>
          </a:p>
          <a:p>
            <a:pPr algn="ctr">
              <a:lnSpc>
                <a:spcPts val="2843"/>
              </a:lnSpc>
            </a:pPr>
            <a:r>
              <a:rPr lang="en-US" sz="2843">
                <a:solidFill>
                  <a:srgbClr val="005596"/>
                </a:solidFill>
                <a:latin typeface="Archivo Black"/>
                <a:ea typeface="Archivo Black"/>
                <a:cs typeface="Archivo Black"/>
                <a:sym typeface="Archivo Black"/>
              </a:rPr>
              <a:t>SAFA OFFICE</a:t>
            </a:r>
          </a:p>
        </p:txBody>
      </p:sp>
      <p:sp>
        <p:nvSpPr>
          <p:cNvPr id="57" name="TextBox 57"/>
          <p:cNvSpPr txBox="1"/>
          <p:nvPr/>
        </p:nvSpPr>
        <p:spPr>
          <a:xfrm>
            <a:off x="11091523" y="4125768"/>
            <a:ext cx="3775847" cy="388204"/>
          </a:xfrm>
          <a:prstGeom prst="rect">
            <a:avLst/>
          </a:prstGeom>
        </p:spPr>
        <p:txBody>
          <a:bodyPr lIns="0" tIns="0" rIns="0" bIns="0" rtlCol="0" anchor="t">
            <a:spAutoFit/>
          </a:bodyPr>
          <a:lstStyle/>
          <a:p>
            <a:pPr algn="ctr">
              <a:lnSpc>
                <a:spcPts val="2843"/>
              </a:lnSpc>
            </a:pPr>
            <a:r>
              <a:rPr lang="en-US" sz="2843">
                <a:solidFill>
                  <a:srgbClr val="0D5798"/>
                </a:solidFill>
                <a:latin typeface="Archivo Black"/>
                <a:ea typeface="Archivo Black"/>
                <a:cs typeface="Archivo Black"/>
                <a:sym typeface="Archivo Black"/>
              </a:rPr>
              <a:t>YOU</a:t>
            </a:r>
          </a:p>
        </p:txBody>
      </p:sp>
      <p:sp>
        <p:nvSpPr>
          <p:cNvPr id="58" name="TextBox 58"/>
          <p:cNvSpPr txBox="1"/>
          <p:nvPr/>
        </p:nvSpPr>
        <p:spPr>
          <a:xfrm>
            <a:off x="7302532" y="1632960"/>
            <a:ext cx="3775847" cy="646815"/>
          </a:xfrm>
          <a:prstGeom prst="rect">
            <a:avLst/>
          </a:prstGeom>
        </p:spPr>
        <p:txBody>
          <a:bodyPr lIns="0" tIns="0" rIns="0" bIns="0" rtlCol="0" anchor="t">
            <a:spAutoFit/>
          </a:bodyPr>
          <a:lstStyle/>
          <a:p>
            <a:pPr algn="ctr">
              <a:lnSpc>
                <a:spcPts val="4843"/>
              </a:lnSpc>
            </a:pPr>
            <a:r>
              <a:rPr lang="en-US" sz="4843">
                <a:solidFill>
                  <a:srgbClr val="000000"/>
                </a:solidFill>
                <a:latin typeface="Archivo Black"/>
                <a:ea typeface="Archivo Black"/>
                <a:cs typeface="Archivo Black"/>
                <a:sym typeface="Archivo Black"/>
              </a:rPr>
              <a:t>LOANS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596"/>
        </a:solidFill>
        <a:effectLst/>
      </p:bgPr>
    </p:bg>
    <p:spTree>
      <p:nvGrpSpPr>
        <p:cNvPr id="1" name=""/>
        <p:cNvGrpSpPr/>
        <p:nvPr/>
      </p:nvGrpSpPr>
      <p:grpSpPr>
        <a:xfrm>
          <a:off x="0" y="0"/>
          <a:ext cx="0" cy="0"/>
          <a:chOff x="0" y="0"/>
          <a:chExt cx="0" cy="0"/>
        </a:xfrm>
      </p:grpSpPr>
      <p:grpSp>
        <p:nvGrpSpPr>
          <p:cNvPr id="2" name="Group 2"/>
          <p:cNvGrpSpPr/>
          <p:nvPr/>
        </p:nvGrpSpPr>
        <p:grpSpPr>
          <a:xfrm>
            <a:off x="17835213" y="5152450"/>
            <a:ext cx="452787" cy="2194624"/>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FFCE00"/>
            </a:solidFill>
          </p:spPr>
          <p:txBody>
            <a:bodyPr/>
            <a:lstStyle/>
            <a:p>
              <a:endParaRPr lang="en-CA"/>
            </a:p>
          </p:txBody>
        </p:sp>
      </p:grpSp>
      <p:grpSp>
        <p:nvGrpSpPr>
          <p:cNvPr id="4" name="Group 4"/>
          <p:cNvGrpSpPr/>
          <p:nvPr/>
        </p:nvGrpSpPr>
        <p:grpSpPr>
          <a:xfrm>
            <a:off x="11698882" y="-924967"/>
            <a:ext cx="6591166" cy="7877075"/>
            <a:chOff x="0" y="0"/>
            <a:chExt cx="8788222" cy="10502766"/>
          </a:xfrm>
        </p:grpSpPr>
        <p:pic>
          <p:nvPicPr>
            <p:cNvPr id="5" name="Picture 5"/>
            <p:cNvPicPr>
              <a:picLocks noChangeAspect="1"/>
            </p:cNvPicPr>
            <p:nvPr/>
          </p:nvPicPr>
          <p:blipFill>
            <a:blip r:embed="rId2"/>
            <a:srcRect l="22108" r="22108"/>
            <a:stretch>
              <a:fillRect/>
            </a:stretch>
          </p:blipFill>
          <p:spPr>
            <a:xfrm>
              <a:off x="0" y="0"/>
              <a:ext cx="8788222" cy="10502766"/>
            </a:xfrm>
            <a:prstGeom prst="rect">
              <a:avLst/>
            </a:prstGeom>
          </p:spPr>
        </p:pic>
      </p:grpSp>
      <p:grpSp>
        <p:nvGrpSpPr>
          <p:cNvPr id="6" name="Group 6"/>
          <p:cNvGrpSpPr/>
          <p:nvPr/>
        </p:nvGrpSpPr>
        <p:grpSpPr>
          <a:xfrm>
            <a:off x="-488402" y="9334279"/>
            <a:ext cx="16969840" cy="981896"/>
            <a:chOff x="0" y="0"/>
            <a:chExt cx="4469423" cy="258606"/>
          </a:xfrm>
        </p:grpSpPr>
        <p:sp>
          <p:nvSpPr>
            <p:cNvPr id="7" name="Freeform 7"/>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8" name="TextBox 8"/>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9" name="Group 9"/>
          <p:cNvGrpSpPr/>
          <p:nvPr/>
        </p:nvGrpSpPr>
        <p:grpSpPr>
          <a:xfrm>
            <a:off x="15808099" y="8409311"/>
            <a:ext cx="2902401" cy="2670361"/>
            <a:chOff x="0" y="0"/>
            <a:chExt cx="883428" cy="812800"/>
          </a:xfrm>
        </p:grpSpPr>
        <p:sp>
          <p:nvSpPr>
            <p:cNvPr id="10" name="Freeform 10"/>
            <p:cNvSpPr/>
            <p:nvPr/>
          </p:nvSpPr>
          <p:spPr>
            <a:xfrm>
              <a:off x="0" y="0"/>
              <a:ext cx="883428" cy="812800"/>
            </a:xfrm>
            <a:custGeom>
              <a:avLst/>
              <a:gdLst/>
              <a:ahLst/>
              <a:cxnLst/>
              <a:rect l="l" t="t" r="r" b="b"/>
              <a:pathLst>
                <a:path w="883428" h="812800">
                  <a:moveTo>
                    <a:pt x="441714" y="0"/>
                  </a:moveTo>
                  <a:cubicBezTo>
                    <a:pt x="197762" y="0"/>
                    <a:pt x="0" y="181951"/>
                    <a:pt x="0" y="406400"/>
                  </a:cubicBezTo>
                  <a:cubicBezTo>
                    <a:pt x="0" y="630849"/>
                    <a:pt x="197762" y="812800"/>
                    <a:pt x="441714" y="812800"/>
                  </a:cubicBezTo>
                  <a:cubicBezTo>
                    <a:pt x="685666" y="812800"/>
                    <a:pt x="883428" y="630849"/>
                    <a:pt x="883428" y="406400"/>
                  </a:cubicBezTo>
                  <a:cubicBezTo>
                    <a:pt x="883428" y="181951"/>
                    <a:pt x="685666" y="0"/>
                    <a:pt x="441714" y="0"/>
                  </a:cubicBezTo>
                  <a:close/>
                </a:path>
              </a:pathLst>
            </a:custGeom>
            <a:solidFill>
              <a:srgbClr val="FFFFFF"/>
            </a:solidFill>
          </p:spPr>
          <p:txBody>
            <a:bodyPr/>
            <a:lstStyle/>
            <a:p>
              <a:endParaRPr lang="en-CA"/>
            </a:p>
          </p:txBody>
        </p:sp>
        <p:sp>
          <p:nvSpPr>
            <p:cNvPr id="11" name="TextBox 11"/>
            <p:cNvSpPr txBox="1"/>
            <p:nvPr/>
          </p:nvSpPr>
          <p:spPr>
            <a:xfrm>
              <a:off x="82821" y="85725"/>
              <a:ext cx="717785" cy="650875"/>
            </a:xfrm>
            <a:prstGeom prst="rect">
              <a:avLst/>
            </a:prstGeom>
          </p:spPr>
          <p:txBody>
            <a:bodyPr lIns="50800" tIns="50800" rIns="50800" bIns="50800" rtlCol="0" anchor="ctr"/>
            <a:lstStyle/>
            <a:p>
              <a:pPr algn="ctr">
                <a:lnSpc>
                  <a:spcPts val="2420"/>
                </a:lnSpc>
              </a:pPr>
              <a:endParaRPr/>
            </a:p>
          </p:txBody>
        </p:sp>
      </p:grpSp>
      <p:sp>
        <p:nvSpPr>
          <p:cNvPr id="12" name="Freeform 12"/>
          <p:cNvSpPr/>
          <p:nvPr/>
        </p:nvSpPr>
        <p:spPr>
          <a:xfrm>
            <a:off x="15854812" y="9296179"/>
            <a:ext cx="2271263" cy="1044184"/>
          </a:xfrm>
          <a:custGeom>
            <a:avLst/>
            <a:gdLst/>
            <a:ahLst/>
            <a:cxnLst/>
            <a:rect l="l" t="t" r="r" b="b"/>
            <a:pathLst>
              <a:path w="2271263" h="1044184">
                <a:moveTo>
                  <a:pt x="0" y="0"/>
                </a:moveTo>
                <a:lnTo>
                  <a:pt x="2271263" y="0"/>
                </a:lnTo>
                <a:lnTo>
                  <a:pt x="2271263" y="1044184"/>
                </a:lnTo>
                <a:lnTo>
                  <a:pt x="0" y="1044184"/>
                </a:lnTo>
                <a:lnTo>
                  <a:pt x="0" y="0"/>
                </a:lnTo>
                <a:close/>
              </a:path>
            </a:pathLst>
          </a:custGeom>
          <a:blipFill>
            <a:blip r:embed="rId3"/>
            <a:stretch>
              <a:fillRect r="-6321"/>
            </a:stretch>
          </a:blipFill>
        </p:spPr>
        <p:txBody>
          <a:bodyPr/>
          <a:lstStyle/>
          <a:p>
            <a:endParaRPr lang="en-CA"/>
          </a:p>
        </p:txBody>
      </p:sp>
      <p:grpSp>
        <p:nvGrpSpPr>
          <p:cNvPr id="13" name="Group 13"/>
          <p:cNvGrpSpPr/>
          <p:nvPr/>
        </p:nvGrpSpPr>
        <p:grpSpPr>
          <a:xfrm>
            <a:off x="-74682" y="6952108"/>
            <a:ext cx="18364730" cy="2409925"/>
            <a:chOff x="0" y="0"/>
            <a:chExt cx="4836801" cy="634713"/>
          </a:xfrm>
        </p:grpSpPr>
        <p:sp>
          <p:nvSpPr>
            <p:cNvPr id="14" name="Freeform 14"/>
            <p:cNvSpPr/>
            <p:nvPr/>
          </p:nvSpPr>
          <p:spPr>
            <a:xfrm>
              <a:off x="0" y="0"/>
              <a:ext cx="4836801" cy="634713"/>
            </a:xfrm>
            <a:custGeom>
              <a:avLst/>
              <a:gdLst/>
              <a:ahLst/>
              <a:cxnLst/>
              <a:rect l="l" t="t" r="r" b="b"/>
              <a:pathLst>
                <a:path w="4836801" h="634713">
                  <a:moveTo>
                    <a:pt x="0" y="0"/>
                  </a:moveTo>
                  <a:lnTo>
                    <a:pt x="4836801" y="0"/>
                  </a:lnTo>
                  <a:lnTo>
                    <a:pt x="4836801" y="634713"/>
                  </a:lnTo>
                  <a:lnTo>
                    <a:pt x="0" y="634713"/>
                  </a:lnTo>
                  <a:close/>
                </a:path>
              </a:pathLst>
            </a:custGeom>
            <a:solidFill>
              <a:srgbClr val="FFFFFF"/>
            </a:solidFill>
          </p:spPr>
          <p:txBody>
            <a:bodyPr/>
            <a:lstStyle/>
            <a:p>
              <a:endParaRPr lang="en-CA"/>
            </a:p>
          </p:txBody>
        </p:sp>
        <p:sp>
          <p:nvSpPr>
            <p:cNvPr id="15" name="TextBox 15"/>
            <p:cNvSpPr txBox="1"/>
            <p:nvPr/>
          </p:nvSpPr>
          <p:spPr>
            <a:xfrm>
              <a:off x="0" y="9525"/>
              <a:ext cx="4836801" cy="625188"/>
            </a:xfrm>
            <a:prstGeom prst="rect">
              <a:avLst/>
            </a:prstGeom>
          </p:spPr>
          <p:txBody>
            <a:bodyPr lIns="50800" tIns="50800" rIns="50800" bIns="50800" rtlCol="0" anchor="ctr"/>
            <a:lstStyle/>
            <a:p>
              <a:pPr algn="ctr">
                <a:lnSpc>
                  <a:spcPts val="2420"/>
                </a:lnSpc>
              </a:pPr>
              <a:endParaRPr/>
            </a:p>
          </p:txBody>
        </p:sp>
      </p:grpSp>
      <p:sp>
        <p:nvSpPr>
          <p:cNvPr id="16" name="AutoShape 16"/>
          <p:cNvSpPr/>
          <p:nvPr/>
        </p:nvSpPr>
        <p:spPr>
          <a:xfrm>
            <a:off x="-74682" y="9296179"/>
            <a:ext cx="15929493" cy="0"/>
          </a:xfrm>
          <a:prstGeom prst="line">
            <a:avLst/>
          </a:prstGeom>
          <a:ln w="38100" cap="flat">
            <a:solidFill>
              <a:srgbClr val="005596"/>
            </a:solidFill>
            <a:prstDash val="solid"/>
            <a:headEnd type="none" w="sm" len="sm"/>
            <a:tailEnd type="none" w="sm" len="sm"/>
          </a:ln>
        </p:spPr>
        <p:txBody>
          <a:bodyPr/>
          <a:lstStyle/>
          <a:p>
            <a:endParaRPr lang="en-CA"/>
          </a:p>
        </p:txBody>
      </p:sp>
      <p:sp>
        <p:nvSpPr>
          <p:cNvPr id="17" name="TextBox 17"/>
          <p:cNvSpPr txBox="1"/>
          <p:nvPr/>
        </p:nvSpPr>
        <p:spPr>
          <a:xfrm>
            <a:off x="5419828" y="856284"/>
            <a:ext cx="7180604" cy="3534936"/>
          </a:xfrm>
          <a:prstGeom prst="rect">
            <a:avLst/>
          </a:prstGeom>
        </p:spPr>
        <p:txBody>
          <a:bodyPr lIns="0" tIns="0" rIns="0" bIns="0" rtlCol="0" anchor="t">
            <a:spAutoFit/>
          </a:bodyPr>
          <a:lstStyle/>
          <a:p>
            <a:pPr algn="l">
              <a:lnSpc>
                <a:spcPts val="7040"/>
              </a:lnSpc>
            </a:pPr>
            <a:r>
              <a:rPr lang="en-US" sz="5500" b="1">
                <a:solidFill>
                  <a:srgbClr val="FFCE00"/>
                </a:solidFill>
                <a:latin typeface="Montserrat Ultra-Bold"/>
                <a:ea typeface="Montserrat Ultra-Bold"/>
                <a:cs typeface="Montserrat Ultra-Bold"/>
                <a:sym typeface="Montserrat Ultra-Bold"/>
              </a:rPr>
              <a:t>ONTARIO STUDENT ASSISTANCE PROGRAM </a:t>
            </a:r>
          </a:p>
        </p:txBody>
      </p:sp>
      <p:sp>
        <p:nvSpPr>
          <p:cNvPr id="18" name="Freeform 18"/>
          <p:cNvSpPr/>
          <p:nvPr/>
        </p:nvSpPr>
        <p:spPr>
          <a:xfrm>
            <a:off x="1143035" y="1444779"/>
            <a:ext cx="2515078" cy="2405570"/>
          </a:xfrm>
          <a:custGeom>
            <a:avLst/>
            <a:gdLst/>
            <a:ahLst/>
            <a:cxnLst/>
            <a:rect l="l" t="t" r="r" b="b"/>
            <a:pathLst>
              <a:path w="2515078" h="2405570">
                <a:moveTo>
                  <a:pt x="0" y="0"/>
                </a:moveTo>
                <a:lnTo>
                  <a:pt x="2515078" y="0"/>
                </a:lnTo>
                <a:lnTo>
                  <a:pt x="2515078" y="2405571"/>
                </a:lnTo>
                <a:lnTo>
                  <a:pt x="0" y="2405571"/>
                </a:lnTo>
                <a:lnTo>
                  <a:pt x="0" y="0"/>
                </a:lnTo>
                <a:close/>
              </a:path>
            </a:pathLst>
          </a:custGeom>
          <a:blipFill>
            <a:blip r:embed="rId4"/>
            <a:stretch>
              <a:fillRect b="-4552"/>
            </a:stretch>
          </a:blipFill>
          <a:ln w="38100" cap="sq">
            <a:solidFill>
              <a:srgbClr val="000000"/>
            </a:solidFill>
            <a:prstDash val="solid"/>
            <a:miter/>
          </a:ln>
        </p:spPr>
        <p:txBody>
          <a:bodyPr/>
          <a:lstStyle/>
          <a:p>
            <a:endParaRPr lang="en-CA"/>
          </a:p>
        </p:txBody>
      </p:sp>
      <p:sp>
        <p:nvSpPr>
          <p:cNvPr id="19" name="Freeform 19"/>
          <p:cNvSpPr/>
          <p:nvPr/>
        </p:nvSpPr>
        <p:spPr>
          <a:xfrm>
            <a:off x="12815606" y="7251735"/>
            <a:ext cx="2499443" cy="1157576"/>
          </a:xfrm>
          <a:custGeom>
            <a:avLst/>
            <a:gdLst/>
            <a:ahLst/>
            <a:cxnLst/>
            <a:rect l="l" t="t" r="r" b="b"/>
            <a:pathLst>
              <a:path w="2499443" h="1157576">
                <a:moveTo>
                  <a:pt x="0" y="0"/>
                </a:moveTo>
                <a:lnTo>
                  <a:pt x="2499443" y="0"/>
                </a:lnTo>
                <a:lnTo>
                  <a:pt x="2499443" y="1157576"/>
                </a:lnTo>
                <a:lnTo>
                  <a:pt x="0" y="1157576"/>
                </a:lnTo>
                <a:lnTo>
                  <a:pt x="0" y="0"/>
                </a:lnTo>
                <a:close/>
              </a:path>
            </a:pathLst>
          </a:custGeom>
          <a:blipFill>
            <a:blip r:embed="rId5"/>
            <a:stretch>
              <a:fillRect/>
            </a:stretch>
          </a:blipFill>
        </p:spPr>
        <p:txBody>
          <a:bodyPr/>
          <a:lstStyle/>
          <a:p>
            <a:endParaRPr lang="en-CA"/>
          </a:p>
        </p:txBody>
      </p:sp>
      <p:grpSp>
        <p:nvGrpSpPr>
          <p:cNvPr id="20" name="Group 20"/>
          <p:cNvGrpSpPr/>
          <p:nvPr/>
        </p:nvGrpSpPr>
        <p:grpSpPr>
          <a:xfrm>
            <a:off x="2048" y="4600992"/>
            <a:ext cx="11696834" cy="4695187"/>
            <a:chOff x="0" y="0"/>
            <a:chExt cx="6099947" cy="2448559"/>
          </a:xfrm>
        </p:grpSpPr>
        <p:sp>
          <p:nvSpPr>
            <p:cNvPr id="21" name="Freeform 21"/>
            <p:cNvSpPr/>
            <p:nvPr/>
          </p:nvSpPr>
          <p:spPr>
            <a:xfrm>
              <a:off x="0" y="0"/>
              <a:ext cx="6099947" cy="2448559"/>
            </a:xfrm>
            <a:custGeom>
              <a:avLst/>
              <a:gdLst/>
              <a:ahLst/>
              <a:cxnLst/>
              <a:rect l="l" t="t" r="r" b="b"/>
              <a:pathLst>
                <a:path w="6099947" h="2448559">
                  <a:moveTo>
                    <a:pt x="0" y="0"/>
                  </a:moveTo>
                  <a:lnTo>
                    <a:pt x="6099947" y="0"/>
                  </a:lnTo>
                  <a:lnTo>
                    <a:pt x="6099947" y="2448559"/>
                  </a:lnTo>
                  <a:lnTo>
                    <a:pt x="0" y="2448559"/>
                  </a:lnTo>
                  <a:close/>
                </a:path>
              </a:pathLst>
            </a:custGeom>
            <a:solidFill>
              <a:srgbClr val="707074"/>
            </a:solidFill>
          </p:spPr>
          <p:txBody>
            <a:bodyPr/>
            <a:lstStyle/>
            <a:p>
              <a:endParaRPr lang="en-CA"/>
            </a:p>
          </p:txBody>
        </p:sp>
      </p:grpSp>
      <p:sp>
        <p:nvSpPr>
          <p:cNvPr id="22" name="Freeform 22"/>
          <p:cNvSpPr/>
          <p:nvPr/>
        </p:nvSpPr>
        <p:spPr>
          <a:xfrm>
            <a:off x="15587735" y="7010822"/>
            <a:ext cx="2247478" cy="2247478"/>
          </a:xfrm>
          <a:custGeom>
            <a:avLst/>
            <a:gdLst/>
            <a:ahLst/>
            <a:cxnLst/>
            <a:rect l="l" t="t" r="r" b="b"/>
            <a:pathLst>
              <a:path w="2247478" h="2247478">
                <a:moveTo>
                  <a:pt x="0" y="0"/>
                </a:moveTo>
                <a:lnTo>
                  <a:pt x="2247478" y="0"/>
                </a:lnTo>
                <a:lnTo>
                  <a:pt x="2247478" y="2247478"/>
                </a:lnTo>
                <a:lnTo>
                  <a:pt x="0" y="2247478"/>
                </a:lnTo>
                <a:lnTo>
                  <a:pt x="0" y="0"/>
                </a:lnTo>
                <a:close/>
              </a:path>
            </a:pathLst>
          </a:custGeom>
          <a:blipFill>
            <a:blip r:embed="rId6"/>
            <a:stretch>
              <a:fillRect/>
            </a:stretch>
          </a:blipFill>
        </p:spPr>
        <p:txBody>
          <a:bodyPr/>
          <a:lstStyle/>
          <a:p>
            <a:endParaRPr lang="en-CA"/>
          </a:p>
        </p:txBody>
      </p:sp>
      <p:sp>
        <p:nvSpPr>
          <p:cNvPr id="23" name="TextBox 23"/>
          <p:cNvSpPr txBox="1"/>
          <p:nvPr/>
        </p:nvSpPr>
        <p:spPr>
          <a:xfrm>
            <a:off x="323597" y="4830168"/>
            <a:ext cx="11222885" cy="4008012"/>
          </a:xfrm>
          <a:prstGeom prst="rect">
            <a:avLst/>
          </a:prstGeom>
        </p:spPr>
        <p:txBody>
          <a:bodyPr lIns="0" tIns="0" rIns="0" bIns="0" rtlCol="0" anchor="t">
            <a:spAutoFit/>
          </a:bodyPr>
          <a:lstStyle/>
          <a:p>
            <a:pPr algn="l">
              <a:lnSpc>
                <a:spcPts val="3779"/>
              </a:lnSpc>
            </a:pPr>
            <a:r>
              <a:rPr lang="en-US" sz="2699">
                <a:solidFill>
                  <a:srgbClr val="FEFFFF"/>
                </a:solidFill>
                <a:latin typeface="Open Sans"/>
                <a:ea typeface="Open Sans"/>
                <a:cs typeface="Open Sans"/>
                <a:sym typeface="Open Sans"/>
              </a:rPr>
              <a:t>OSAP </a:t>
            </a:r>
            <a:r>
              <a:rPr lang="en-US" sz="2699">
                <a:solidFill>
                  <a:srgbClr val="FFFFFF"/>
                </a:solidFill>
                <a:latin typeface="Open Sans"/>
                <a:ea typeface="Open Sans"/>
                <a:cs typeface="Open Sans"/>
                <a:sym typeface="Open Sans"/>
              </a:rPr>
              <a:t>is offered by the Government of Ontario to </a:t>
            </a:r>
            <a:r>
              <a:rPr lang="en-US" sz="2699">
                <a:solidFill>
                  <a:srgbClr val="FFCB13"/>
                </a:solidFill>
                <a:latin typeface="Open Sans"/>
                <a:ea typeface="Open Sans"/>
                <a:cs typeface="Open Sans"/>
                <a:sym typeface="Open Sans"/>
              </a:rPr>
              <a:t>Ontario residents</a:t>
            </a:r>
            <a:r>
              <a:rPr lang="en-US" sz="2699">
                <a:solidFill>
                  <a:srgbClr val="FFFFFF"/>
                </a:solidFill>
                <a:latin typeface="Open Sans"/>
                <a:ea typeface="Open Sans"/>
                <a:cs typeface="Open Sans"/>
                <a:sym typeface="Open Sans"/>
              </a:rPr>
              <a:t>, which provides financial assistance to students to help them attend university.   </a:t>
            </a:r>
          </a:p>
          <a:p>
            <a:pPr algn="l">
              <a:lnSpc>
                <a:spcPts val="2799"/>
              </a:lnSpc>
            </a:pPr>
            <a:endParaRPr lang="en-US" sz="2699">
              <a:solidFill>
                <a:srgbClr val="FFFFFF"/>
              </a:solidFill>
              <a:latin typeface="Open Sans"/>
              <a:ea typeface="Open Sans"/>
              <a:cs typeface="Open Sans"/>
              <a:sym typeface="Open Sans"/>
            </a:endParaRPr>
          </a:p>
          <a:p>
            <a:pPr algn="l">
              <a:lnSpc>
                <a:spcPts val="3779"/>
              </a:lnSpc>
            </a:pPr>
            <a:r>
              <a:rPr lang="en-US" sz="2699">
                <a:solidFill>
                  <a:srgbClr val="FFFFFF"/>
                </a:solidFill>
                <a:latin typeface="Open Sans"/>
                <a:ea typeface="Open Sans"/>
                <a:cs typeface="Open Sans"/>
                <a:sym typeface="Open Sans"/>
              </a:rPr>
              <a:t>OSAP offers funding through:</a:t>
            </a:r>
          </a:p>
          <a:p>
            <a:pPr marL="582924" lvl="1" indent="-291462" algn="l">
              <a:lnSpc>
                <a:spcPts val="3779"/>
              </a:lnSpc>
              <a:buFont typeface="Arial"/>
              <a:buChar char="•"/>
            </a:pPr>
            <a:r>
              <a:rPr lang="en-US" sz="2699">
                <a:solidFill>
                  <a:srgbClr val="FFCE00"/>
                </a:solidFill>
                <a:latin typeface="Open Sans"/>
                <a:ea typeface="Open Sans"/>
                <a:cs typeface="Open Sans"/>
                <a:sym typeface="Open Sans"/>
              </a:rPr>
              <a:t>grants -</a:t>
            </a:r>
            <a:r>
              <a:rPr lang="en-US" sz="2699">
                <a:solidFill>
                  <a:srgbClr val="FFFFFF"/>
                </a:solidFill>
                <a:latin typeface="Open Sans"/>
                <a:ea typeface="Open Sans"/>
                <a:cs typeface="Open Sans"/>
                <a:sym typeface="Open Sans"/>
              </a:rPr>
              <a:t> money you don’t have to pay back</a:t>
            </a:r>
          </a:p>
          <a:p>
            <a:pPr marL="582924" lvl="1" indent="-291462" algn="l">
              <a:lnSpc>
                <a:spcPts val="3779"/>
              </a:lnSpc>
              <a:buFont typeface="Arial"/>
              <a:buChar char="•"/>
            </a:pPr>
            <a:r>
              <a:rPr lang="en-US" sz="2699">
                <a:solidFill>
                  <a:srgbClr val="FFCB13"/>
                </a:solidFill>
                <a:latin typeface="Open Sans"/>
                <a:ea typeface="Open Sans"/>
                <a:cs typeface="Open Sans"/>
                <a:sym typeface="Open Sans"/>
              </a:rPr>
              <a:t>a student loan -</a:t>
            </a:r>
            <a:r>
              <a:rPr lang="en-US" sz="2699">
                <a:solidFill>
                  <a:srgbClr val="FFFFFF"/>
                </a:solidFill>
                <a:latin typeface="Open Sans"/>
                <a:ea typeface="Open Sans"/>
                <a:cs typeface="Open Sans"/>
                <a:sym typeface="Open Sans"/>
              </a:rPr>
              <a:t> money you need to repay once you’re done school</a:t>
            </a:r>
          </a:p>
          <a:p>
            <a:pPr algn="l">
              <a:lnSpc>
                <a:spcPts val="2659"/>
              </a:lnSpc>
            </a:pPr>
            <a:endParaRPr lang="en-US" sz="2699">
              <a:solidFill>
                <a:srgbClr val="FFFFFF"/>
              </a:solidFill>
              <a:latin typeface="Open Sans"/>
              <a:ea typeface="Open Sans"/>
              <a:cs typeface="Open Sans"/>
              <a:sym typeface="Open Sans"/>
            </a:endParaRPr>
          </a:p>
          <a:p>
            <a:pPr algn="l">
              <a:lnSpc>
                <a:spcPts val="3779"/>
              </a:lnSpc>
              <a:spcBef>
                <a:spcPct val="0"/>
              </a:spcBef>
            </a:pPr>
            <a:r>
              <a:rPr lang="en-US" sz="2699">
                <a:solidFill>
                  <a:srgbClr val="FFFFFF"/>
                </a:solidFill>
                <a:latin typeface="Open Sans"/>
                <a:ea typeface="Open Sans"/>
                <a:cs typeface="Open Sans"/>
                <a:sym typeface="Open Sans"/>
              </a:rPr>
              <a:t>Our office will help answer your questions regarding your application!</a:t>
            </a:r>
          </a:p>
        </p:txBody>
      </p:sp>
      <p:sp>
        <p:nvSpPr>
          <p:cNvPr id="24" name="TextBox 24"/>
          <p:cNvSpPr txBox="1"/>
          <p:nvPr/>
        </p:nvSpPr>
        <p:spPr>
          <a:xfrm rot="-5400000">
            <a:off x="2826092" y="1797924"/>
            <a:ext cx="3597959" cy="1379083"/>
          </a:xfrm>
          <a:prstGeom prst="rect">
            <a:avLst/>
          </a:prstGeom>
        </p:spPr>
        <p:txBody>
          <a:bodyPr lIns="0" tIns="0" rIns="0" bIns="0" rtlCol="0" anchor="t">
            <a:spAutoFit/>
          </a:bodyPr>
          <a:lstStyle/>
          <a:p>
            <a:pPr algn="l">
              <a:lnSpc>
                <a:spcPts val="11043"/>
              </a:lnSpc>
            </a:pPr>
            <a:r>
              <a:rPr lang="en-US" sz="8627" b="1">
                <a:solidFill>
                  <a:srgbClr val="2D90EB"/>
                </a:solidFill>
                <a:latin typeface="Montserrat Ultra-Bold"/>
                <a:ea typeface="Montserrat Ultra-Bold"/>
                <a:cs typeface="Montserrat Ultra-Bold"/>
                <a:sym typeface="Montserrat Ultra-Bold"/>
              </a:rPr>
              <a:t>OSAP</a:t>
            </a:r>
          </a:p>
        </p:txBody>
      </p:sp>
      <p:sp>
        <p:nvSpPr>
          <p:cNvPr id="25" name="TextBox 25"/>
          <p:cNvSpPr txBox="1"/>
          <p:nvPr/>
        </p:nvSpPr>
        <p:spPr>
          <a:xfrm>
            <a:off x="12069075" y="8504051"/>
            <a:ext cx="13742562" cy="488232"/>
          </a:xfrm>
          <a:prstGeom prst="rect">
            <a:avLst/>
          </a:prstGeom>
        </p:spPr>
        <p:txBody>
          <a:bodyPr lIns="0" tIns="0" rIns="0" bIns="0" rtlCol="0" anchor="t">
            <a:spAutoFit/>
          </a:bodyPr>
          <a:lstStyle/>
          <a:p>
            <a:pPr algn="l">
              <a:lnSpc>
                <a:spcPts val="4060"/>
              </a:lnSpc>
              <a:spcBef>
                <a:spcPct val="0"/>
              </a:spcBef>
            </a:pPr>
            <a:r>
              <a:rPr lang="en-US" sz="2900" b="1">
                <a:solidFill>
                  <a:srgbClr val="000000"/>
                </a:solidFill>
                <a:latin typeface="Montserrat Bold"/>
                <a:ea typeface="Montserrat Bold"/>
                <a:cs typeface="Montserrat Bold"/>
                <a:sym typeface="Montserrat Bold"/>
              </a:rPr>
              <a:t>Online Estimator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344959" y="8129324"/>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grpSp>
        <p:nvGrpSpPr>
          <p:cNvPr id="11" name="Group 11"/>
          <p:cNvGrpSpPr/>
          <p:nvPr/>
        </p:nvGrpSpPr>
        <p:grpSpPr>
          <a:xfrm>
            <a:off x="-3836594" y="224950"/>
            <a:ext cx="15859325" cy="2258023"/>
            <a:chOff x="0" y="0"/>
            <a:chExt cx="1537211" cy="218865"/>
          </a:xfrm>
        </p:grpSpPr>
        <p:sp>
          <p:nvSpPr>
            <p:cNvPr id="12" name="Freeform 12"/>
            <p:cNvSpPr/>
            <p:nvPr/>
          </p:nvSpPr>
          <p:spPr>
            <a:xfrm>
              <a:off x="0" y="0"/>
              <a:ext cx="1537211" cy="218865"/>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D8E7F4"/>
            </a:solidFill>
            <a:ln cap="sq">
              <a:noFill/>
              <a:prstDash val="solid"/>
              <a:miter/>
            </a:ln>
          </p:spPr>
          <p:txBody>
            <a:bodyPr/>
            <a:lstStyle/>
            <a:p>
              <a:endParaRPr lang="en-CA"/>
            </a:p>
          </p:txBody>
        </p:sp>
        <p:sp>
          <p:nvSpPr>
            <p:cNvPr id="13" name="TextBox 13"/>
            <p:cNvSpPr txBox="1"/>
            <p:nvPr/>
          </p:nvSpPr>
          <p:spPr>
            <a:xfrm>
              <a:off x="101600" y="-19050"/>
              <a:ext cx="1334011"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4" name="Group 14"/>
          <p:cNvGrpSpPr>
            <a:grpSpLocks noChangeAspect="1"/>
          </p:cNvGrpSpPr>
          <p:nvPr/>
        </p:nvGrpSpPr>
        <p:grpSpPr>
          <a:xfrm>
            <a:off x="9640774" y="0"/>
            <a:ext cx="9241021" cy="10396149"/>
            <a:chOff x="0" y="0"/>
            <a:chExt cx="5370413" cy="6041715"/>
          </a:xfrm>
        </p:grpSpPr>
        <p:sp>
          <p:nvSpPr>
            <p:cNvPr id="15" name="Freeform 1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00000"/>
            </a:solidFill>
          </p:spPr>
          <p:txBody>
            <a:bodyPr/>
            <a:lstStyle/>
            <a:p>
              <a:endParaRPr lang="en-CA"/>
            </a:p>
          </p:txBody>
        </p:sp>
        <p:sp>
          <p:nvSpPr>
            <p:cNvPr id="16" name="Freeform 16"/>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3"/>
              <a:stretch>
                <a:fillRect l="-34427" r="-34427"/>
              </a:stretch>
            </a:blipFill>
          </p:spPr>
          <p:txBody>
            <a:bodyPr/>
            <a:lstStyle/>
            <a:p>
              <a:endParaRPr lang="en-CA"/>
            </a:p>
          </p:txBody>
        </p:sp>
      </p:grpSp>
      <p:sp>
        <p:nvSpPr>
          <p:cNvPr id="17" name="Freeform 17"/>
          <p:cNvSpPr/>
          <p:nvPr/>
        </p:nvSpPr>
        <p:spPr>
          <a:xfrm rot="2925483">
            <a:off x="5978889" y="4633519"/>
            <a:ext cx="15026802" cy="159135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4"/>
            <a:stretch>
              <a:fillRect t="-86495"/>
            </a:stretch>
          </a:blipFill>
        </p:spPr>
        <p:txBody>
          <a:bodyPr/>
          <a:lstStyle/>
          <a:p>
            <a:endParaRPr lang="en-CA"/>
          </a:p>
        </p:txBody>
      </p:sp>
      <p:sp>
        <p:nvSpPr>
          <p:cNvPr id="18" name="Freeform 18"/>
          <p:cNvSpPr/>
          <p:nvPr/>
        </p:nvSpPr>
        <p:spPr>
          <a:xfrm>
            <a:off x="389734" y="6475828"/>
            <a:ext cx="2088343" cy="2128446"/>
          </a:xfrm>
          <a:custGeom>
            <a:avLst/>
            <a:gdLst/>
            <a:ahLst/>
            <a:cxnLst/>
            <a:rect l="l" t="t" r="r" b="b"/>
            <a:pathLst>
              <a:path w="2088343" h="2128446">
                <a:moveTo>
                  <a:pt x="0" y="0"/>
                </a:moveTo>
                <a:lnTo>
                  <a:pt x="2088343" y="0"/>
                </a:lnTo>
                <a:lnTo>
                  <a:pt x="2088343" y="2128446"/>
                </a:lnTo>
                <a:lnTo>
                  <a:pt x="0" y="2128446"/>
                </a:lnTo>
                <a:lnTo>
                  <a:pt x="0" y="0"/>
                </a:lnTo>
                <a:close/>
              </a:path>
            </a:pathLst>
          </a:custGeom>
          <a:blipFill>
            <a:blip r:embed="rId5"/>
            <a:stretch>
              <a:fillRect l="-960" r="-960"/>
            </a:stretch>
          </a:blipFill>
          <a:ln w="38100" cap="sq">
            <a:solidFill>
              <a:srgbClr val="000000"/>
            </a:solidFill>
            <a:prstDash val="solid"/>
            <a:miter/>
          </a:ln>
        </p:spPr>
        <p:txBody>
          <a:bodyPr/>
          <a:lstStyle/>
          <a:p>
            <a:endParaRPr lang="en-CA"/>
          </a:p>
        </p:txBody>
      </p:sp>
      <p:sp>
        <p:nvSpPr>
          <p:cNvPr id="19" name="TextBox 19"/>
          <p:cNvSpPr txBox="1"/>
          <p:nvPr/>
        </p:nvSpPr>
        <p:spPr>
          <a:xfrm>
            <a:off x="2695933" y="6571078"/>
            <a:ext cx="7132181" cy="603212"/>
          </a:xfrm>
          <a:prstGeom prst="rect">
            <a:avLst/>
          </a:prstGeom>
        </p:spPr>
        <p:txBody>
          <a:bodyPr lIns="0" tIns="0" rIns="0" bIns="0" rtlCol="0" anchor="t">
            <a:spAutoFit/>
          </a:bodyPr>
          <a:lstStyle/>
          <a:p>
            <a:pPr marL="0" lvl="0" indent="0" algn="l">
              <a:lnSpc>
                <a:spcPts val="4982"/>
              </a:lnSpc>
              <a:spcBef>
                <a:spcPct val="0"/>
              </a:spcBef>
            </a:pPr>
            <a:r>
              <a:rPr lang="en-US" sz="3610" b="1" spc="353">
                <a:solidFill>
                  <a:srgbClr val="231F20"/>
                </a:solidFill>
                <a:latin typeface="Montserrat Bold"/>
                <a:ea typeface="Montserrat Bold"/>
                <a:cs typeface="Montserrat Bold"/>
                <a:sym typeface="Montserrat Bold"/>
              </a:rPr>
              <a:t>External Scholarships </a:t>
            </a:r>
          </a:p>
        </p:txBody>
      </p:sp>
      <p:sp>
        <p:nvSpPr>
          <p:cNvPr id="20" name="TextBox 20"/>
          <p:cNvSpPr txBox="1"/>
          <p:nvPr/>
        </p:nvSpPr>
        <p:spPr>
          <a:xfrm>
            <a:off x="2534008" y="7220881"/>
            <a:ext cx="11948903" cy="1687648"/>
          </a:xfrm>
          <a:prstGeom prst="rect">
            <a:avLst/>
          </a:prstGeom>
        </p:spPr>
        <p:txBody>
          <a:bodyPr lIns="0" tIns="0" rIns="0" bIns="0" rtlCol="0" anchor="t">
            <a:spAutoFit/>
          </a:bodyPr>
          <a:lstStyle/>
          <a:p>
            <a:pPr marL="520409" lvl="1" indent="-260205" algn="l">
              <a:lnSpc>
                <a:spcPts val="3326"/>
              </a:lnSpc>
              <a:buFont typeface="Arial"/>
              <a:buChar char="•"/>
            </a:pPr>
            <a:r>
              <a:rPr lang="en-US" sz="2410" spc="236">
                <a:solidFill>
                  <a:srgbClr val="231F20"/>
                </a:solidFill>
                <a:latin typeface="Poppins"/>
                <a:ea typeface="Poppins"/>
                <a:cs typeface="Poppins"/>
                <a:sym typeface="Poppins"/>
              </a:rPr>
              <a:t>Awarded from a group or company such as your parent’s employer, church, or club</a:t>
            </a:r>
          </a:p>
          <a:p>
            <a:pPr marL="520409" lvl="1" indent="-260205" algn="l">
              <a:lnSpc>
                <a:spcPts val="3326"/>
              </a:lnSpc>
              <a:buFont typeface="Arial"/>
              <a:buChar char="•"/>
            </a:pPr>
            <a:r>
              <a:rPr lang="en-US" sz="2410" spc="236">
                <a:solidFill>
                  <a:srgbClr val="231F20"/>
                </a:solidFill>
                <a:latin typeface="Poppins"/>
                <a:ea typeface="Poppins"/>
                <a:cs typeface="Poppins"/>
                <a:sym typeface="Poppins"/>
              </a:rPr>
              <a:t>Visit our website to start your search</a:t>
            </a:r>
          </a:p>
          <a:p>
            <a:pPr algn="l">
              <a:lnSpc>
                <a:spcPts val="3326"/>
              </a:lnSpc>
            </a:pPr>
            <a:r>
              <a:rPr lang="en-US" sz="2410" spc="236">
                <a:solidFill>
                  <a:srgbClr val="231F20"/>
                </a:solidFill>
                <a:latin typeface="Poppins"/>
                <a:ea typeface="Poppins"/>
                <a:cs typeface="Poppins"/>
                <a:sym typeface="Poppins"/>
              </a:rPr>
              <a:t> </a:t>
            </a:r>
          </a:p>
        </p:txBody>
      </p:sp>
      <p:sp>
        <p:nvSpPr>
          <p:cNvPr id="21" name="TextBox 21"/>
          <p:cNvSpPr txBox="1"/>
          <p:nvPr/>
        </p:nvSpPr>
        <p:spPr>
          <a:xfrm>
            <a:off x="2676883" y="2918386"/>
            <a:ext cx="7132181" cy="603212"/>
          </a:xfrm>
          <a:prstGeom prst="rect">
            <a:avLst/>
          </a:prstGeom>
        </p:spPr>
        <p:txBody>
          <a:bodyPr lIns="0" tIns="0" rIns="0" bIns="0" rtlCol="0" anchor="t">
            <a:spAutoFit/>
          </a:bodyPr>
          <a:lstStyle/>
          <a:p>
            <a:pPr marL="0" lvl="0" indent="0" algn="l">
              <a:lnSpc>
                <a:spcPts val="4982"/>
              </a:lnSpc>
              <a:spcBef>
                <a:spcPct val="0"/>
              </a:spcBef>
            </a:pPr>
            <a:r>
              <a:rPr lang="en-US" sz="3610" b="1" spc="353">
                <a:solidFill>
                  <a:srgbClr val="231F20"/>
                </a:solidFill>
                <a:latin typeface="Montserrat Bold"/>
                <a:ea typeface="Montserrat Bold"/>
                <a:cs typeface="Montserrat Bold"/>
                <a:sym typeface="Montserrat Bold"/>
              </a:rPr>
              <a:t>Internal Scholarships</a:t>
            </a:r>
          </a:p>
        </p:txBody>
      </p:sp>
      <p:sp>
        <p:nvSpPr>
          <p:cNvPr id="22" name="TextBox 22"/>
          <p:cNvSpPr txBox="1"/>
          <p:nvPr/>
        </p:nvSpPr>
        <p:spPr>
          <a:xfrm>
            <a:off x="1464584" y="383970"/>
            <a:ext cx="7416941" cy="1759009"/>
          </a:xfrm>
          <a:prstGeom prst="rect">
            <a:avLst/>
          </a:prstGeom>
        </p:spPr>
        <p:txBody>
          <a:bodyPr lIns="0" tIns="0" rIns="0" bIns="0" rtlCol="0" anchor="t">
            <a:spAutoFit/>
          </a:bodyPr>
          <a:lstStyle/>
          <a:p>
            <a:pPr marL="0" lvl="0" indent="0" algn="ctr">
              <a:lnSpc>
                <a:spcPts val="7078"/>
              </a:lnSpc>
              <a:spcBef>
                <a:spcPct val="0"/>
              </a:spcBef>
            </a:pPr>
            <a:r>
              <a:rPr lang="en-US" sz="5129" b="1" spc="41">
                <a:solidFill>
                  <a:srgbClr val="000000"/>
                </a:solidFill>
                <a:latin typeface="Montserrat Bold"/>
                <a:ea typeface="Montserrat Bold"/>
                <a:cs typeface="Montserrat Bold"/>
                <a:sym typeface="Montserrat Bold"/>
              </a:rPr>
              <a:t>TYPES OF SCHOLARSHIPS</a:t>
            </a:r>
          </a:p>
        </p:txBody>
      </p:sp>
      <p:sp>
        <p:nvSpPr>
          <p:cNvPr id="23" name="TextBox 23"/>
          <p:cNvSpPr txBox="1"/>
          <p:nvPr/>
        </p:nvSpPr>
        <p:spPr>
          <a:xfrm>
            <a:off x="2478077" y="3569224"/>
            <a:ext cx="15809923" cy="2525686"/>
          </a:xfrm>
          <a:prstGeom prst="rect">
            <a:avLst/>
          </a:prstGeom>
        </p:spPr>
        <p:txBody>
          <a:bodyPr lIns="0" tIns="0" rIns="0" bIns="0" rtlCol="0" anchor="t">
            <a:spAutoFit/>
          </a:bodyPr>
          <a:lstStyle/>
          <a:p>
            <a:pPr marL="520409" lvl="1" indent="-260205" algn="l">
              <a:lnSpc>
                <a:spcPts val="3326"/>
              </a:lnSpc>
              <a:buFont typeface="Arial"/>
              <a:buChar char="•"/>
            </a:pPr>
            <a:r>
              <a:rPr lang="en-US" sz="2410" spc="236">
                <a:solidFill>
                  <a:srgbClr val="231F20"/>
                </a:solidFill>
                <a:latin typeface="Poppins"/>
                <a:ea typeface="Poppins"/>
                <a:cs typeface="Poppins"/>
                <a:sym typeface="Poppins"/>
              </a:rPr>
              <a:t>Awarded from the University of Windsor</a:t>
            </a:r>
          </a:p>
          <a:p>
            <a:pPr marL="520409" lvl="1" indent="-260205" algn="l">
              <a:lnSpc>
                <a:spcPts val="3326"/>
              </a:lnSpc>
              <a:buFont typeface="Arial"/>
              <a:buChar char="•"/>
            </a:pPr>
            <a:r>
              <a:rPr lang="en-US" sz="2410" spc="236">
                <a:solidFill>
                  <a:srgbClr val="231F20"/>
                </a:solidFill>
                <a:latin typeface="Poppins"/>
                <a:ea typeface="Poppins"/>
                <a:cs typeface="Poppins"/>
                <a:sym typeface="Poppins"/>
              </a:rPr>
              <a:t>Use our Award Search tool to look up our scholarships </a:t>
            </a:r>
          </a:p>
          <a:p>
            <a:pPr marL="520409" lvl="1" indent="-260205" algn="l">
              <a:lnSpc>
                <a:spcPts val="3326"/>
              </a:lnSpc>
              <a:buFont typeface="Arial"/>
              <a:buChar char="•"/>
            </a:pPr>
            <a:r>
              <a:rPr lang="en-US" sz="2410" spc="236">
                <a:solidFill>
                  <a:srgbClr val="231F20"/>
                </a:solidFill>
                <a:latin typeface="Poppins"/>
                <a:ea typeface="Poppins"/>
                <a:cs typeface="Poppins"/>
                <a:sym typeface="Poppins"/>
              </a:rPr>
              <a:t>Financial need-based, merit-based, and student groups </a:t>
            </a:r>
          </a:p>
          <a:p>
            <a:pPr marL="520409" lvl="1" indent="-260205" algn="l">
              <a:lnSpc>
                <a:spcPts val="3326"/>
              </a:lnSpc>
              <a:buFont typeface="Arial"/>
              <a:buChar char="•"/>
            </a:pPr>
            <a:r>
              <a:rPr lang="en-US" sz="2410" spc="236">
                <a:solidFill>
                  <a:srgbClr val="231F20"/>
                </a:solidFill>
                <a:latin typeface="Poppins"/>
                <a:ea typeface="Poppins"/>
                <a:cs typeface="Poppins"/>
                <a:sym typeface="Poppins"/>
              </a:rPr>
              <a:t>Visit the </a:t>
            </a:r>
            <a:r>
              <a:rPr lang="en-US" sz="2410" u="sng" spc="236">
                <a:solidFill>
                  <a:srgbClr val="231F20"/>
                </a:solidFill>
                <a:latin typeface="Poppins"/>
                <a:ea typeface="Poppins"/>
                <a:cs typeface="Poppins"/>
                <a:sym typeface="Poppins"/>
                <a:hlinkClick r:id="rId6" tooltip="https://www.uwindsor.ca/aboriginal-education-centre/302/awards-scholarships-bursaries"/>
              </a:rPr>
              <a:t>Aboriginal Education Centre website</a:t>
            </a:r>
            <a:r>
              <a:rPr lang="en-US" sz="2410" spc="236">
                <a:solidFill>
                  <a:srgbClr val="231F20"/>
                </a:solidFill>
                <a:latin typeface="Poppins"/>
                <a:ea typeface="Poppins"/>
                <a:cs typeface="Poppins"/>
                <a:sym typeface="Poppins"/>
              </a:rPr>
              <a:t> to learn more </a:t>
            </a:r>
          </a:p>
          <a:p>
            <a:pPr algn="l">
              <a:lnSpc>
                <a:spcPts val="3326"/>
              </a:lnSpc>
            </a:pPr>
            <a:r>
              <a:rPr lang="en-US" sz="2410" spc="236">
                <a:solidFill>
                  <a:srgbClr val="231F20"/>
                </a:solidFill>
                <a:latin typeface="Poppins"/>
                <a:ea typeface="Poppins"/>
                <a:cs typeface="Poppins"/>
                <a:sym typeface="Poppins"/>
              </a:rPr>
              <a:t>     about specific awards in this department as well</a:t>
            </a:r>
          </a:p>
          <a:p>
            <a:pPr algn="l">
              <a:lnSpc>
                <a:spcPts val="3326"/>
              </a:lnSpc>
            </a:pPr>
            <a:endParaRPr lang="en-US" sz="2410" spc="236">
              <a:solidFill>
                <a:srgbClr val="231F20"/>
              </a:solidFill>
              <a:latin typeface="Poppins"/>
              <a:ea typeface="Poppins"/>
              <a:cs typeface="Poppins"/>
              <a:sym typeface="Poppins"/>
            </a:endParaRPr>
          </a:p>
        </p:txBody>
      </p:sp>
      <p:sp>
        <p:nvSpPr>
          <p:cNvPr id="24" name="Freeform 24"/>
          <p:cNvSpPr/>
          <p:nvPr/>
        </p:nvSpPr>
        <p:spPr>
          <a:xfrm>
            <a:off x="361673" y="3465516"/>
            <a:ext cx="2088343" cy="2027770"/>
          </a:xfrm>
          <a:custGeom>
            <a:avLst/>
            <a:gdLst/>
            <a:ahLst/>
            <a:cxnLst/>
            <a:rect l="l" t="t" r="r" b="b"/>
            <a:pathLst>
              <a:path w="2088343" h="2027770">
                <a:moveTo>
                  <a:pt x="0" y="0"/>
                </a:moveTo>
                <a:lnTo>
                  <a:pt x="2088343" y="0"/>
                </a:lnTo>
                <a:lnTo>
                  <a:pt x="2088343" y="2027770"/>
                </a:lnTo>
                <a:lnTo>
                  <a:pt x="0" y="2027770"/>
                </a:lnTo>
                <a:lnTo>
                  <a:pt x="0" y="0"/>
                </a:lnTo>
                <a:close/>
              </a:path>
            </a:pathLst>
          </a:custGeom>
          <a:blipFill>
            <a:blip r:embed="rId7"/>
            <a:stretch>
              <a:fillRect l="-4940" t="-5634" r="-3100" b="-5634"/>
            </a:stretch>
          </a:blipFill>
          <a:ln w="38100" cap="sq">
            <a:solidFill>
              <a:srgbClr val="000000"/>
            </a:solidFill>
            <a:prstDash val="solid"/>
            <a:miter/>
          </a:ln>
        </p:spPr>
        <p:txBody>
          <a:bodyPr/>
          <a:lstStyle/>
          <a:p>
            <a:endParaRPr lang="en-CA"/>
          </a:p>
        </p:txBody>
      </p:sp>
      <p:sp>
        <p:nvSpPr>
          <p:cNvPr id="25" name="TextBox 25"/>
          <p:cNvSpPr txBox="1"/>
          <p:nvPr/>
        </p:nvSpPr>
        <p:spPr>
          <a:xfrm>
            <a:off x="389734" y="5543494"/>
            <a:ext cx="7132181" cy="234457"/>
          </a:xfrm>
          <a:prstGeom prst="rect">
            <a:avLst/>
          </a:prstGeom>
        </p:spPr>
        <p:txBody>
          <a:bodyPr lIns="0" tIns="0" rIns="0" bIns="0" rtlCol="0" anchor="t">
            <a:spAutoFit/>
          </a:bodyPr>
          <a:lstStyle/>
          <a:p>
            <a:pPr marL="0" lvl="0" indent="0" algn="l">
              <a:lnSpc>
                <a:spcPts val="1946"/>
              </a:lnSpc>
              <a:spcBef>
                <a:spcPct val="0"/>
              </a:spcBef>
            </a:pPr>
            <a:r>
              <a:rPr lang="en-US" sz="1410" b="1" spc="138">
                <a:solidFill>
                  <a:srgbClr val="231F20"/>
                </a:solidFill>
                <a:latin typeface="Montserrat Bold"/>
                <a:ea typeface="Montserrat Bold"/>
                <a:cs typeface="Montserrat Bold"/>
                <a:sym typeface="Montserrat Bold"/>
              </a:rPr>
              <a:t>UWinAward Search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97309" y="8454431"/>
            <a:ext cx="18747199" cy="2302964"/>
            <a:chOff x="0" y="0"/>
            <a:chExt cx="24996265" cy="3070619"/>
          </a:xfrm>
        </p:grpSpPr>
        <p:grpSp>
          <p:nvGrpSpPr>
            <p:cNvPr id="3" name="Group 3"/>
            <p:cNvGrpSpPr/>
            <p:nvPr/>
          </p:nvGrpSpPr>
          <p:grpSpPr>
            <a:xfrm>
              <a:off x="0" y="1200140"/>
              <a:ext cx="22626454" cy="1309194"/>
              <a:chOff x="0" y="0"/>
              <a:chExt cx="4469423" cy="258606"/>
            </a:xfrm>
          </p:grpSpPr>
          <p:sp>
            <p:nvSpPr>
              <p:cNvPr id="4" name="Freeform 4"/>
              <p:cNvSpPr/>
              <p:nvPr/>
            </p:nvSpPr>
            <p:spPr>
              <a:xfrm>
                <a:off x="0" y="0"/>
                <a:ext cx="4469423" cy="258606"/>
              </a:xfrm>
              <a:custGeom>
                <a:avLst/>
                <a:gdLst/>
                <a:ahLst/>
                <a:cxnLst/>
                <a:rect l="l" t="t" r="r" b="b"/>
                <a:pathLst>
                  <a:path w="4469423" h="258606">
                    <a:moveTo>
                      <a:pt x="4266223" y="0"/>
                    </a:moveTo>
                    <a:cubicBezTo>
                      <a:pt x="4378447" y="0"/>
                      <a:pt x="4469423" y="57891"/>
                      <a:pt x="4469423" y="129303"/>
                    </a:cubicBezTo>
                    <a:cubicBezTo>
                      <a:pt x="4469423" y="200715"/>
                      <a:pt x="4378447" y="258606"/>
                      <a:pt x="4266223" y="258606"/>
                    </a:cubicBezTo>
                    <a:lnTo>
                      <a:pt x="203200" y="258606"/>
                    </a:lnTo>
                    <a:cubicBezTo>
                      <a:pt x="90976" y="258606"/>
                      <a:pt x="0" y="200715"/>
                      <a:pt x="0" y="129303"/>
                    </a:cubicBezTo>
                    <a:cubicBezTo>
                      <a:pt x="0" y="57891"/>
                      <a:pt x="90976" y="0"/>
                      <a:pt x="203200" y="0"/>
                    </a:cubicBezTo>
                    <a:close/>
                  </a:path>
                </a:pathLst>
              </a:custGeom>
              <a:solidFill>
                <a:srgbClr val="FFCE00"/>
              </a:solidFill>
            </p:spPr>
            <p:txBody>
              <a:bodyPr/>
              <a:lstStyle/>
              <a:p>
                <a:endParaRPr lang="en-CA"/>
              </a:p>
            </p:txBody>
          </p:sp>
          <p:sp>
            <p:nvSpPr>
              <p:cNvPr id="5" name="TextBox 5"/>
              <p:cNvSpPr txBox="1"/>
              <p:nvPr/>
            </p:nvSpPr>
            <p:spPr>
              <a:xfrm>
                <a:off x="0" y="9525"/>
                <a:ext cx="4469423" cy="249081"/>
              </a:xfrm>
              <a:prstGeom prst="rect">
                <a:avLst/>
              </a:prstGeom>
            </p:spPr>
            <p:txBody>
              <a:bodyPr lIns="50800" tIns="50800" rIns="50800" bIns="50800" rtlCol="0" anchor="ctr"/>
              <a:lstStyle/>
              <a:p>
                <a:pPr algn="ctr">
                  <a:lnSpc>
                    <a:spcPts val="2420"/>
                  </a:lnSpc>
                </a:pPr>
                <a:endParaRPr/>
              </a:p>
            </p:txBody>
          </p:sp>
        </p:grpSp>
        <p:grpSp>
          <p:nvGrpSpPr>
            <p:cNvPr id="6" name="Group 6"/>
            <p:cNvGrpSpPr/>
            <p:nvPr/>
          </p:nvGrpSpPr>
          <p:grpSpPr>
            <a:xfrm>
              <a:off x="21752014" y="0"/>
              <a:ext cx="3070619" cy="30706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A"/>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420"/>
                  </a:lnSpc>
                </a:pPr>
                <a:endParaRPr/>
              </a:p>
            </p:txBody>
          </p:sp>
        </p:grpSp>
        <p:sp>
          <p:nvSpPr>
            <p:cNvPr id="9" name="Freeform 9"/>
            <p:cNvSpPr/>
            <p:nvPr/>
          </p:nvSpPr>
          <p:spPr>
            <a:xfrm>
              <a:off x="21752014" y="1017831"/>
              <a:ext cx="3244251" cy="1491503"/>
            </a:xfrm>
            <a:custGeom>
              <a:avLst/>
              <a:gdLst/>
              <a:ahLst/>
              <a:cxnLst/>
              <a:rect l="l" t="t" r="r" b="b"/>
              <a:pathLst>
                <a:path w="3244251" h="1491503">
                  <a:moveTo>
                    <a:pt x="0" y="0"/>
                  </a:moveTo>
                  <a:lnTo>
                    <a:pt x="3244251" y="0"/>
                  </a:lnTo>
                  <a:lnTo>
                    <a:pt x="3244251" y="1491503"/>
                  </a:lnTo>
                  <a:lnTo>
                    <a:pt x="0" y="1491503"/>
                  </a:lnTo>
                  <a:lnTo>
                    <a:pt x="0" y="0"/>
                  </a:lnTo>
                  <a:close/>
                </a:path>
              </a:pathLst>
            </a:custGeom>
            <a:blipFill>
              <a:blip r:embed="rId2"/>
              <a:stretch>
                <a:fillRect r="-6321"/>
              </a:stretch>
            </a:blipFill>
          </p:spPr>
          <p:txBody>
            <a:bodyPr/>
            <a:lstStyle/>
            <a:p>
              <a:endParaRPr lang="en-CA"/>
            </a:p>
          </p:txBody>
        </p:sp>
        <p:sp>
          <p:nvSpPr>
            <p:cNvPr id="10" name="AutoShape 10"/>
            <p:cNvSpPr/>
            <p:nvPr/>
          </p:nvSpPr>
          <p:spPr>
            <a:xfrm>
              <a:off x="512689" y="1112334"/>
              <a:ext cx="21239325" cy="0"/>
            </a:xfrm>
            <a:prstGeom prst="line">
              <a:avLst/>
            </a:prstGeom>
            <a:ln w="50800" cap="flat">
              <a:solidFill>
                <a:srgbClr val="005596"/>
              </a:solidFill>
              <a:prstDash val="solid"/>
              <a:headEnd type="none" w="sm" len="sm"/>
              <a:tailEnd type="none" w="sm" len="sm"/>
            </a:ln>
          </p:spPr>
          <p:txBody>
            <a:bodyPr/>
            <a:lstStyle/>
            <a:p>
              <a:endParaRPr lang="en-CA"/>
            </a:p>
          </p:txBody>
        </p:sp>
      </p:grpSp>
      <p:sp>
        <p:nvSpPr>
          <p:cNvPr id="11" name="Freeform 11"/>
          <p:cNvSpPr/>
          <p:nvPr/>
        </p:nvSpPr>
        <p:spPr>
          <a:xfrm>
            <a:off x="-1698808" y="1966718"/>
            <a:ext cx="13811225" cy="9207483"/>
          </a:xfrm>
          <a:custGeom>
            <a:avLst/>
            <a:gdLst/>
            <a:ahLst/>
            <a:cxnLst/>
            <a:rect l="l" t="t" r="r" b="b"/>
            <a:pathLst>
              <a:path w="13811225" h="9207483">
                <a:moveTo>
                  <a:pt x="0" y="0"/>
                </a:moveTo>
                <a:lnTo>
                  <a:pt x="13811225" y="0"/>
                </a:lnTo>
                <a:lnTo>
                  <a:pt x="13811225" y="9207483"/>
                </a:lnTo>
                <a:lnTo>
                  <a:pt x="0" y="9207483"/>
                </a:lnTo>
                <a:lnTo>
                  <a:pt x="0" y="0"/>
                </a:lnTo>
                <a:close/>
              </a:path>
            </a:pathLst>
          </a:custGeom>
          <a:blipFill>
            <a:blip r:embed="rId3"/>
            <a:stretch>
              <a:fillRect/>
            </a:stretch>
          </a:blipFill>
        </p:spPr>
        <p:txBody>
          <a:bodyPr/>
          <a:lstStyle/>
          <a:p>
            <a:endParaRPr lang="en-CA"/>
          </a:p>
        </p:txBody>
      </p:sp>
      <p:sp>
        <p:nvSpPr>
          <p:cNvPr id="12" name="TextBox 12"/>
          <p:cNvSpPr txBox="1"/>
          <p:nvPr/>
        </p:nvSpPr>
        <p:spPr>
          <a:xfrm>
            <a:off x="1497861" y="2803623"/>
            <a:ext cx="14051239" cy="498914"/>
          </a:xfrm>
          <a:prstGeom prst="rect">
            <a:avLst/>
          </a:prstGeom>
        </p:spPr>
        <p:txBody>
          <a:bodyPr lIns="0" tIns="0" rIns="0" bIns="0" rtlCol="0" anchor="t">
            <a:spAutoFit/>
          </a:bodyPr>
          <a:lstStyle/>
          <a:p>
            <a:pPr marL="0" lvl="0" indent="0" algn="l">
              <a:lnSpc>
                <a:spcPts val="3806"/>
              </a:lnSpc>
              <a:spcBef>
                <a:spcPct val="0"/>
              </a:spcBef>
            </a:pPr>
            <a:r>
              <a:rPr lang="en-US" sz="2758" b="1" spc="270">
                <a:solidFill>
                  <a:srgbClr val="231F20"/>
                </a:solidFill>
                <a:latin typeface="Poppins Bold"/>
                <a:ea typeface="Poppins Bold"/>
                <a:cs typeface="Poppins Bold"/>
                <a:sym typeface="Poppins Bold"/>
              </a:rPr>
              <a:t>Applications open August 1st!</a:t>
            </a:r>
          </a:p>
        </p:txBody>
      </p:sp>
      <p:sp>
        <p:nvSpPr>
          <p:cNvPr id="13" name="Freeform 13"/>
          <p:cNvSpPr/>
          <p:nvPr/>
        </p:nvSpPr>
        <p:spPr>
          <a:xfrm rot="-3863652" flipH="1">
            <a:off x="240960" y="7456289"/>
            <a:ext cx="1837287" cy="1359592"/>
          </a:xfrm>
          <a:custGeom>
            <a:avLst/>
            <a:gdLst/>
            <a:ahLst/>
            <a:cxnLst/>
            <a:rect l="l" t="t" r="r" b="b"/>
            <a:pathLst>
              <a:path w="1837287" h="1359592">
                <a:moveTo>
                  <a:pt x="1837287" y="0"/>
                </a:moveTo>
                <a:lnTo>
                  <a:pt x="0" y="0"/>
                </a:lnTo>
                <a:lnTo>
                  <a:pt x="0" y="1359592"/>
                </a:lnTo>
                <a:lnTo>
                  <a:pt x="1837287" y="1359592"/>
                </a:lnTo>
                <a:lnTo>
                  <a:pt x="183728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14" name="Group 14"/>
          <p:cNvGrpSpPr/>
          <p:nvPr/>
        </p:nvGrpSpPr>
        <p:grpSpPr>
          <a:xfrm>
            <a:off x="-4914250" y="651910"/>
            <a:ext cx="18021504" cy="2085037"/>
            <a:chOff x="0" y="0"/>
            <a:chExt cx="4746404" cy="549146"/>
          </a:xfrm>
        </p:grpSpPr>
        <p:sp>
          <p:nvSpPr>
            <p:cNvPr id="15" name="Freeform 15"/>
            <p:cNvSpPr/>
            <p:nvPr/>
          </p:nvSpPr>
          <p:spPr>
            <a:xfrm>
              <a:off x="0" y="0"/>
              <a:ext cx="4746404" cy="549146"/>
            </a:xfrm>
            <a:custGeom>
              <a:avLst/>
              <a:gdLst/>
              <a:ahLst/>
              <a:cxnLst/>
              <a:rect l="l" t="t" r="r" b="b"/>
              <a:pathLst>
                <a:path w="4746404" h="549146">
                  <a:moveTo>
                    <a:pt x="4543204" y="0"/>
                  </a:moveTo>
                  <a:cubicBezTo>
                    <a:pt x="4655429" y="0"/>
                    <a:pt x="4746404" y="122930"/>
                    <a:pt x="4746404" y="274573"/>
                  </a:cubicBezTo>
                  <a:cubicBezTo>
                    <a:pt x="4746404" y="426215"/>
                    <a:pt x="4655429" y="549146"/>
                    <a:pt x="4543204" y="549146"/>
                  </a:cubicBezTo>
                  <a:lnTo>
                    <a:pt x="203200" y="549146"/>
                  </a:lnTo>
                  <a:cubicBezTo>
                    <a:pt x="90976" y="549146"/>
                    <a:pt x="0" y="426215"/>
                    <a:pt x="0" y="274573"/>
                  </a:cubicBezTo>
                  <a:cubicBezTo>
                    <a:pt x="0" y="122930"/>
                    <a:pt x="90976" y="0"/>
                    <a:pt x="203200" y="0"/>
                  </a:cubicBezTo>
                  <a:close/>
                </a:path>
              </a:pathLst>
            </a:custGeom>
            <a:solidFill>
              <a:srgbClr val="D8E7F4"/>
            </a:solidFill>
          </p:spPr>
          <p:txBody>
            <a:bodyPr/>
            <a:lstStyle/>
            <a:p>
              <a:endParaRPr lang="en-CA"/>
            </a:p>
          </p:txBody>
        </p:sp>
        <p:sp>
          <p:nvSpPr>
            <p:cNvPr id="16" name="TextBox 16"/>
            <p:cNvSpPr txBox="1"/>
            <p:nvPr/>
          </p:nvSpPr>
          <p:spPr>
            <a:xfrm>
              <a:off x="0" y="-19050"/>
              <a:ext cx="4746404" cy="568196"/>
            </a:xfrm>
            <a:prstGeom prst="rect">
              <a:avLst/>
            </a:prstGeom>
          </p:spPr>
          <p:txBody>
            <a:bodyPr lIns="50800" tIns="50800" rIns="50800" bIns="50800" rtlCol="0" anchor="ctr"/>
            <a:lstStyle/>
            <a:p>
              <a:pPr algn="ctr">
                <a:lnSpc>
                  <a:spcPts val="1885"/>
                </a:lnSpc>
              </a:pPr>
              <a:endParaRPr/>
            </a:p>
          </p:txBody>
        </p:sp>
      </p:grpSp>
      <p:sp>
        <p:nvSpPr>
          <p:cNvPr id="17" name="TextBox 17"/>
          <p:cNvSpPr txBox="1"/>
          <p:nvPr/>
        </p:nvSpPr>
        <p:spPr>
          <a:xfrm>
            <a:off x="1497861" y="1826180"/>
            <a:ext cx="16738170" cy="539293"/>
          </a:xfrm>
          <a:prstGeom prst="rect">
            <a:avLst/>
          </a:prstGeom>
        </p:spPr>
        <p:txBody>
          <a:bodyPr lIns="0" tIns="0" rIns="0" bIns="0" rtlCol="0" anchor="t">
            <a:spAutoFit/>
          </a:bodyPr>
          <a:lstStyle/>
          <a:p>
            <a:pPr algn="l">
              <a:lnSpc>
                <a:spcPts val="4280"/>
              </a:lnSpc>
            </a:pPr>
            <a:r>
              <a:rPr lang="en-US" sz="3242" b="1" spc="317">
                <a:solidFill>
                  <a:srgbClr val="005596"/>
                </a:solidFill>
                <a:latin typeface="Montserrat Light Bold"/>
                <a:ea typeface="Montserrat Light Bold"/>
                <a:cs typeface="Montserrat Light Bold"/>
                <a:sym typeface="Montserrat Light Bold"/>
              </a:rPr>
              <a:t>How to Apply for Scholarships @ UWindsor</a:t>
            </a:r>
          </a:p>
        </p:txBody>
      </p:sp>
      <p:sp>
        <p:nvSpPr>
          <p:cNvPr id="18" name="Freeform 18"/>
          <p:cNvSpPr/>
          <p:nvPr/>
        </p:nvSpPr>
        <p:spPr>
          <a:xfrm>
            <a:off x="11046124" y="5976027"/>
            <a:ext cx="2518756" cy="2478403"/>
          </a:xfrm>
          <a:custGeom>
            <a:avLst/>
            <a:gdLst/>
            <a:ahLst/>
            <a:cxnLst/>
            <a:rect l="l" t="t" r="r" b="b"/>
            <a:pathLst>
              <a:path w="2518756" h="2478403">
                <a:moveTo>
                  <a:pt x="0" y="0"/>
                </a:moveTo>
                <a:lnTo>
                  <a:pt x="2518756" y="0"/>
                </a:lnTo>
                <a:lnTo>
                  <a:pt x="2518756" y="2478404"/>
                </a:lnTo>
                <a:lnTo>
                  <a:pt x="0" y="2478404"/>
                </a:lnTo>
                <a:lnTo>
                  <a:pt x="0" y="0"/>
                </a:lnTo>
                <a:close/>
              </a:path>
            </a:pathLst>
          </a:custGeom>
          <a:blipFill>
            <a:blip r:embed="rId6"/>
            <a:stretch>
              <a:fillRect b="-1628"/>
            </a:stretch>
          </a:blipFill>
          <a:ln w="38100" cap="sq">
            <a:solidFill>
              <a:srgbClr val="000000"/>
            </a:solidFill>
            <a:prstDash val="solid"/>
            <a:miter/>
          </a:ln>
        </p:spPr>
        <p:txBody>
          <a:bodyPr/>
          <a:lstStyle/>
          <a:p>
            <a:endParaRPr lang="en-CA"/>
          </a:p>
        </p:txBody>
      </p:sp>
      <p:grpSp>
        <p:nvGrpSpPr>
          <p:cNvPr id="19" name="Group 19"/>
          <p:cNvGrpSpPr/>
          <p:nvPr/>
        </p:nvGrpSpPr>
        <p:grpSpPr>
          <a:xfrm>
            <a:off x="17621715" y="4751815"/>
            <a:ext cx="618955" cy="3000028"/>
            <a:chOff x="0" y="0"/>
            <a:chExt cx="293277" cy="1421492"/>
          </a:xfrm>
        </p:grpSpPr>
        <p:sp>
          <p:nvSpPr>
            <p:cNvPr id="20" name="Freeform 2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5596"/>
            </a:solidFill>
          </p:spPr>
          <p:txBody>
            <a:bodyPr/>
            <a:lstStyle/>
            <a:p>
              <a:endParaRPr lang="en-CA"/>
            </a:p>
          </p:txBody>
        </p:sp>
      </p:grpSp>
      <p:grpSp>
        <p:nvGrpSpPr>
          <p:cNvPr id="21" name="Group 21"/>
          <p:cNvGrpSpPr/>
          <p:nvPr/>
        </p:nvGrpSpPr>
        <p:grpSpPr>
          <a:xfrm>
            <a:off x="9485195" y="4144469"/>
            <a:ext cx="12077801" cy="4851982"/>
            <a:chOff x="0" y="0"/>
            <a:chExt cx="5154098" cy="2070542"/>
          </a:xfrm>
        </p:grpSpPr>
        <p:sp>
          <p:nvSpPr>
            <p:cNvPr id="22" name="Freeform 22"/>
            <p:cNvSpPr/>
            <p:nvPr/>
          </p:nvSpPr>
          <p:spPr>
            <a:xfrm>
              <a:off x="0" y="0"/>
              <a:ext cx="5154098" cy="2070542"/>
            </a:xfrm>
            <a:custGeom>
              <a:avLst/>
              <a:gdLst/>
              <a:ahLst/>
              <a:cxnLst/>
              <a:rect l="l" t="t" r="r" b="b"/>
              <a:pathLst>
                <a:path w="5154098" h="2070542">
                  <a:moveTo>
                    <a:pt x="0" y="0"/>
                  </a:moveTo>
                  <a:lnTo>
                    <a:pt x="5154098" y="0"/>
                  </a:lnTo>
                  <a:lnTo>
                    <a:pt x="5154098" y="2070542"/>
                  </a:lnTo>
                  <a:lnTo>
                    <a:pt x="0" y="2070542"/>
                  </a:lnTo>
                  <a:close/>
                </a:path>
              </a:pathLst>
            </a:custGeom>
            <a:solidFill>
              <a:srgbClr val="E4E3E3"/>
            </a:solidFill>
          </p:spPr>
          <p:txBody>
            <a:bodyPr/>
            <a:lstStyle/>
            <a:p>
              <a:endParaRPr lang="en-CA"/>
            </a:p>
          </p:txBody>
        </p:sp>
      </p:grpSp>
      <p:sp>
        <p:nvSpPr>
          <p:cNvPr id="23" name="Freeform 23"/>
          <p:cNvSpPr/>
          <p:nvPr/>
        </p:nvSpPr>
        <p:spPr>
          <a:xfrm>
            <a:off x="13954899" y="463557"/>
            <a:ext cx="3458991" cy="3403576"/>
          </a:xfrm>
          <a:custGeom>
            <a:avLst/>
            <a:gdLst/>
            <a:ahLst/>
            <a:cxnLst/>
            <a:rect l="l" t="t" r="r" b="b"/>
            <a:pathLst>
              <a:path w="3458991" h="3403576">
                <a:moveTo>
                  <a:pt x="0" y="0"/>
                </a:moveTo>
                <a:lnTo>
                  <a:pt x="3458991" y="0"/>
                </a:lnTo>
                <a:lnTo>
                  <a:pt x="3458991" y="3403575"/>
                </a:lnTo>
                <a:lnTo>
                  <a:pt x="0" y="3403575"/>
                </a:lnTo>
                <a:lnTo>
                  <a:pt x="0" y="0"/>
                </a:lnTo>
                <a:close/>
              </a:path>
            </a:pathLst>
          </a:custGeom>
          <a:blipFill>
            <a:blip r:embed="rId6"/>
            <a:stretch>
              <a:fillRect b="-1628"/>
            </a:stretch>
          </a:blipFill>
          <a:ln w="38100" cap="sq">
            <a:solidFill>
              <a:srgbClr val="000000"/>
            </a:solidFill>
            <a:prstDash val="solid"/>
            <a:miter/>
          </a:ln>
        </p:spPr>
        <p:txBody>
          <a:bodyPr/>
          <a:lstStyle/>
          <a:p>
            <a:endParaRPr lang="en-CA"/>
          </a:p>
        </p:txBody>
      </p:sp>
      <p:sp>
        <p:nvSpPr>
          <p:cNvPr id="24" name="TextBox 24"/>
          <p:cNvSpPr txBox="1"/>
          <p:nvPr/>
        </p:nvSpPr>
        <p:spPr>
          <a:xfrm>
            <a:off x="9866946" y="5197345"/>
            <a:ext cx="3240308" cy="505390"/>
          </a:xfrm>
          <a:prstGeom prst="rect">
            <a:avLst/>
          </a:prstGeom>
        </p:spPr>
        <p:txBody>
          <a:bodyPr lIns="0" tIns="0" rIns="0" bIns="0" rtlCol="0" anchor="t">
            <a:spAutoFit/>
          </a:bodyPr>
          <a:lstStyle/>
          <a:p>
            <a:pPr algn="l">
              <a:lnSpc>
                <a:spcPts val="4168"/>
              </a:lnSpc>
              <a:spcBef>
                <a:spcPct val="0"/>
              </a:spcBef>
            </a:pPr>
            <a:r>
              <a:rPr lang="en-US" sz="2977" b="1">
                <a:solidFill>
                  <a:srgbClr val="005596"/>
                </a:solidFill>
                <a:latin typeface="Open Sans Bold"/>
                <a:ea typeface="Open Sans Bold"/>
                <a:cs typeface="Open Sans Bold"/>
                <a:sym typeface="Open Sans Bold"/>
              </a:rPr>
              <a:t>Step 1 </a:t>
            </a:r>
          </a:p>
        </p:txBody>
      </p:sp>
      <p:sp>
        <p:nvSpPr>
          <p:cNvPr id="25" name="TextBox 25"/>
          <p:cNvSpPr txBox="1"/>
          <p:nvPr/>
        </p:nvSpPr>
        <p:spPr>
          <a:xfrm>
            <a:off x="9866946" y="6867055"/>
            <a:ext cx="3240308" cy="505390"/>
          </a:xfrm>
          <a:prstGeom prst="rect">
            <a:avLst/>
          </a:prstGeom>
        </p:spPr>
        <p:txBody>
          <a:bodyPr lIns="0" tIns="0" rIns="0" bIns="0" rtlCol="0" anchor="t">
            <a:spAutoFit/>
          </a:bodyPr>
          <a:lstStyle/>
          <a:p>
            <a:pPr algn="l">
              <a:lnSpc>
                <a:spcPts val="4168"/>
              </a:lnSpc>
              <a:spcBef>
                <a:spcPct val="0"/>
              </a:spcBef>
            </a:pPr>
            <a:r>
              <a:rPr lang="en-US" sz="2977" b="1">
                <a:solidFill>
                  <a:srgbClr val="005596"/>
                </a:solidFill>
                <a:latin typeface="Open Sans Bold"/>
                <a:ea typeface="Open Sans Bold"/>
                <a:cs typeface="Open Sans Bold"/>
                <a:sym typeface="Open Sans Bold"/>
              </a:rPr>
              <a:t>Step 2</a:t>
            </a:r>
          </a:p>
        </p:txBody>
      </p:sp>
      <p:sp>
        <p:nvSpPr>
          <p:cNvPr id="26" name="TextBox 26"/>
          <p:cNvSpPr txBox="1"/>
          <p:nvPr/>
        </p:nvSpPr>
        <p:spPr>
          <a:xfrm>
            <a:off x="9866946" y="5836619"/>
            <a:ext cx="8064246" cy="878036"/>
          </a:xfrm>
          <a:prstGeom prst="rect">
            <a:avLst/>
          </a:prstGeom>
        </p:spPr>
        <p:txBody>
          <a:bodyPr lIns="0" tIns="0" rIns="0" bIns="0" rtlCol="0" anchor="t">
            <a:spAutoFit/>
          </a:bodyPr>
          <a:lstStyle/>
          <a:p>
            <a:pPr algn="l">
              <a:lnSpc>
                <a:spcPts val="3567"/>
              </a:lnSpc>
              <a:spcBef>
                <a:spcPct val="0"/>
              </a:spcBef>
            </a:pPr>
            <a:r>
              <a:rPr lang="en-US" sz="2548">
                <a:solidFill>
                  <a:srgbClr val="000000"/>
                </a:solidFill>
                <a:latin typeface="Open Sans"/>
                <a:ea typeface="Open Sans"/>
                <a:cs typeface="Open Sans"/>
                <a:sym typeface="Open Sans"/>
              </a:rPr>
              <a:t>Watch our </a:t>
            </a:r>
            <a:r>
              <a:rPr lang="en-US" sz="2548" b="1">
                <a:solidFill>
                  <a:srgbClr val="000000"/>
                </a:solidFill>
                <a:latin typeface="Open Sans Bold"/>
                <a:ea typeface="Open Sans Bold"/>
                <a:cs typeface="Open Sans Bold"/>
                <a:sym typeface="Open Sans Bold"/>
              </a:rPr>
              <a:t>YouTube video</a:t>
            </a:r>
            <a:r>
              <a:rPr lang="en-US" sz="2548">
                <a:solidFill>
                  <a:srgbClr val="000000"/>
                </a:solidFill>
                <a:latin typeface="Open Sans"/>
                <a:ea typeface="Open Sans"/>
                <a:cs typeface="Open Sans"/>
                <a:sym typeface="Open Sans"/>
              </a:rPr>
              <a:t> to learn how to fill out your application.</a:t>
            </a:r>
          </a:p>
        </p:txBody>
      </p:sp>
      <p:sp>
        <p:nvSpPr>
          <p:cNvPr id="27" name="TextBox 27"/>
          <p:cNvSpPr txBox="1"/>
          <p:nvPr/>
        </p:nvSpPr>
        <p:spPr>
          <a:xfrm>
            <a:off x="9755287" y="7505795"/>
            <a:ext cx="8175905" cy="1325602"/>
          </a:xfrm>
          <a:prstGeom prst="rect">
            <a:avLst/>
          </a:prstGeom>
        </p:spPr>
        <p:txBody>
          <a:bodyPr lIns="0" tIns="0" rIns="0" bIns="0" rtlCol="0" anchor="t">
            <a:spAutoFit/>
          </a:bodyPr>
          <a:lstStyle/>
          <a:p>
            <a:pPr algn="l">
              <a:lnSpc>
                <a:spcPts val="3567"/>
              </a:lnSpc>
              <a:spcBef>
                <a:spcPct val="0"/>
              </a:spcBef>
            </a:pPr>
            <a:r>
              <a:rPr lang="en-US" sz="2548">
                <a:solidFill>
                  <a:srgbClr val="000000"/>
                </a:solidFill>
                <a:latin typeface="Open Sans"/>
                <a:ea typeface="Open Sans"/>
                <a:cs typeface="Open Sans"/>
                <a:sym typeface="Open Sans"/>
              </a:rPr>
              <a:t>Complete your profile and application(s) on </a:t>
            </a:r>
            <a:r>
              <a:rPr lang="en-US" sz="2548" b="1">
                <a:solidFill>
                  <a:srgbClr val="000000"/>
                </a:solidFill>
                <a:latin typeface="Open Sans Bold"/>
                <a:ea typeface="Open Sans Bold"/>
                <a:cs typeface="Open Sans Bold"/>
                <a:sym typeface="Open Sans Bold"/>
              </a:rPr>
              <a:t>UWinsite</a:t>
            </a:r>
            <a:r>
              <a:rPr lang="en-US" sz="2548">
                <a:solidFill>
                  <a:srgbClr val="000000"/>
                </a:solidFill>
                <a:latin typeface="Open Sans"/>
                <a:ea typeface="Open Sans"/>
                <a:cs typeface="Open Sans"/>
                <a:sym typeface="Open Sans"/>
              </a:rPr>
              <a:t>. You can save your application while you are working, but be sure to submit once it is complete.</a:t>
            </a:r>
          </a:p>
        </p:txBody>
      </p:sp>
      <p:sp>
        <p:nvSpPr>
          <p:cNvPr id="28" name="TextBox 28"/>
          <p:cNvSpPr txBox="1"/>
          <p:nvPr/>
        </p:nvSpPr>
        <p:spPr>
          <a:xfrm>
            <a:off x="9866946" y="4481668"/>
            <a:ext cx="9466476" cy="572215"/>
          </a:xfrm>
          <a:prstGeom prst="rect">
            <a:avLst/>
          </a:prstGeom>
        </p:spPr>
        <p:txBody>
          <a:bodyPr lIns="0" tIns="0" rIns="0" bIns="0" rtlCol="0" anchor="t">
            <a:spAutoFit/>
          </a:bodyPr>
          <a:lstStyle/>
          <a:p>
            <a:pPr algn="l">
              <a:lnSpc>
                <a:spcPts val="4679"/>
              </a:lnSpc>
              <a:spcBef>
                <a:spcPct val="0"/>
              </a:spcBef>
            </a:pPr>
            <a:r>
              <a:rPr lang="en-US" sz="3342" b="1">
                <a:solidFill>
                  <a:srgbClr val="005596"/>
                </a:solidFill>
                <a:latin typeface="Open Sans Bold"/>
                <a:ea typeface="Open Sans Bold"/>
                <a:cs typeface="Open Sans Bold"/>
                <a:sym typeface="Open Sans Bold"/>
              </a:rPr>
              <a:t>UWinAward Profile/Application</a:t>
            </a:r>
          </a:p>
        </p:txBody>
      </p:sp>
      <p:sp>
        <p:nvSpPr>
          <p:cNvPr id="29" name="TextBox 29"/>
          <p:cNvSpPr txBox="1"/>
          <p:nvPr/>
        </p:nvSpPr>
        <p:spPr>
          <a:xfrm>
            <a:off x="357184" y="965030"/>
            <a:ext cx="9699242" cy="737325"/>
          </a:xfrm>
          <a:prstGeom prst="rect">
            <a:avLst/>
          </a:prstGeom>
        </p:spPr>
        <p:txBody>
          <a:bodyPr lIns="0" tIns="0" rIns="0" bIns="0" rtlCol="0" anchor="t">
            <a:spAutoFit/>
          </a:bodyPr>
          <a:lstStyle/>
          <a:p>
            <a:pPr marL="0" lvl="0" indent="0" algn="l">
              <a:lnSpc>
                <a:spcPts val="6086"/>
              </a:lnSpc>
              <a:spcBef>
                <a:spcPct val="0"/>
              </a:spcBef>
            </a:pPr>
            <a:r>
              <a:rPr lang="en-US" sz="4410" b="1" spc="432">
                <a:solidFill>
                  <a:srgbClr val="231F20"/>
                </a:solidFill>
                <a:latin typeface="Montserrat Bold"/>
                <a:ea typeface="Montserrat Bold"/>
                <a:cs typeface="Montserrat Bold"/>
                <a:sym typeface="Montserrat Bold"/>
              </a:rPr>
              <a:t>Internal Scholarships: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961</Words>
  <Application>Microsoft Office PowerPoint</Application>
  <PresentationFormat>Custom</PresentationFormat>
  <Paragraphs>150</Paragraphs>
  <Slides>26</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Montserrat Light Bold</vt:lpstr>
      <vt:lpstr>Montserrat</vt:lpstr>
      <vt:lpstr>Montserrat Bold</vt:lpstr>
      <vt:lpstr>Poppins Bold</vt:lpstr>
      <vt:lpstr>Montserrat Ultra-Bold</vt:lpstr>
      <vt:lpstr>Calibri</vt:lpstr>
      <vt:lpstr>Open Sans</vt:lpstr>
      <vt:lpstr>Codec Pro ExtraBold</vt:lpstr>
      <vt:lpstr>Archivo Black</vt:lpstr>
      <vt:lpstr>Open Sans Bold</vt:lpstr>
      <vt:lpstr>Open Sauce</vt: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SAFA Indigenous Student Support Presentation</dc:title>
  <dc:creator>Laura Pepper</dc:creator>
  <cp:lastModifiedBy>Laura Pepper</cp:lastModifiedBy>
  <cp:revision>2</cp:revision>
  <dcterms:created xsi:type="dcterms:W3CDTF">2006-08-16T00:00:00Z</dcterms:created>
  <dcterms:modified xsi:type="dcterms:W3CDTF">2024-09-17T19:53:24Z</dcterms:modified>
  <dc:identifier>DAGQqPbB5hE</dc:identifier>
</cp:coreProperties>
</file>