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48" r:id="rId5"/>
  </p:sldMasterIdLst>
  <p:notesMasterIdLst>
    <p:notesMasterId r:id="rId16"/>
  </p:notesMasterIdLst>
  <p:sldIdLst>
    <p:sldId id="256" r:id="rId6"/>
    <p:sldId id="257" r:id="rId7"/>
    <p:sldId id="285" r:id="rId8"/>
    <p:sldId id="286" r:id="rId9"/>
    <p:sldId id="287" r:id="rId10"/>
    <p:sldId id="288" r:id="rId11"/>
    <p:sldId id="262" r:id="rId12"/>
    <p:sldId id="259" r:id="rId13"/>
    <p:sldId id="260" r:id="rId14"/>
    <p:sldId id="290"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ophie Dennison" initials="SD" lastIdx="1" clrIdx="0">
    <p:extLst>
      <p:ext uri="{19B8F6BF-5375-455C-9EA6-DF929625EA0E}">
        <p15:presenceInfo xmlns:p15="http://schemas.microsoft.com/office/powerpoint/2012/main" userId="S::sdenn@uwindsor.ca::3bffa6e8-1b62-4c85-a978-6778bd72a81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98"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C07CF9C-6515-9E48-A779-037560F47797}" type="datetimeFigureOut">
              <a:rPr lang="en-US" smtClean="0"/>
              <a:t>9/19/2024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885A15C-93E2-F040-B9B5-7FEEF9327D29}" type="slidenum">
              <a:rPr lang="en-US" smtClean="0"/>
              <a:t>‹#›</a:t>
            </a:fld>
            <a:endParaRPr lang="en-US"/>
          </a:p>
        </p:txBody>
      </p:sp>
    </p:spTree>
    <p:extLst>
      <p:ext uri="{BB962C8B-B14F-4D97-AF65-F5344CB8AC3E}">
        <p14:creationId xmlns:p14="http://schemas.microsoft.com/office/powerpoint/2010/main" val="17345694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885A15C-93E2-F040-B9B5-7FEEF9327D29}" type="slidenum">
              <a:rPr lang="en-US" smtClean="0"/>
              <a:t>1</a:t>
            </a:fld>
            <a:endParaRPr lang="en-US"/>
          </a:p>
        </p:txBody>
      </p:sp>
    </p:spTree>
    <p:extLst>
      <p:ext uri="{BB962C8B-B14F-4D97-AF65-F5344CB8AC3E}">
        <p14:creationId xmlns:p14="http://schemas.microsoft.com/office/powerpoint/2010/main" val="33357648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F7E94-BE02-9A45-9062-1449FB0E45C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6650E84-FCA6-BF46-947F-0E37FDBD20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B9436B4-1720-2548-BCE3-CC2568995FDB}"/>
              </a:ext>
            </a:extLst>
          </p:cNvPr>
          <p:cNvSpPr>
            <a:spLocks noGrp="1"/>
          </p:cNvSpPr>
          <p:nvPr>
            <p:ph type="dt" sz="half" idx="10"/>
          </p:nvPr>
        </p:nvSpPr>
        <p:spPr>
          <a:xfrm>
            <a:off x="409575" y="6356350"/>
            <a:ext cx="2305050" cy="365125"/>
          </a:xfrm>
          <a:prstGeom prst="rect">
            <a:avLst/>
          </a:prstGeom>
        </p:spPr>
        <p:txBody>
          <a:bodyPr/>
          <a:lstStyle/>
          <a:p>
            <a:pPr marL="12700" indent="-12700"/>
            <a:fld id="{888FA1EE-A4F6-CB48-8E0A-9173DF6BA0D0}" type="datetimeFigureOut">
              <a:rPr lang="en-US" smtClean="0"/>
              <a:pPr marL="12700" indent="-12700"/>
              <a:t>9/19/2024</a:t>
            </a:fld>
            <a:endParaRPr lang="en-US"/>
          </a:p>
        </p:txBody>
      </p:sp>
      <p:sp>
        <p:nvSpPr>
          <p:cNvPr id="5" name="Footer Placeholder 4">
            <a:extLst>
              <a:ext uri="{FF2B5EF4-FFF2-40B4-BE49-F238E27FC236}">
                <a16:creationId xmlns:a16="http://schemas.microsoft.com/office/drawing/2014/main" id="{CB98079D-0BF4-CD44-B92A-489A2C415B4C}"/>
              </a:ext>
            </a:extLst>
          </p:cNvPr>
          <p:cNvSpPr>
            <a:spLocks noGrp="1"/>
          </p:cNvSpPr>
          <p:nvPr>
            <p:ph type="ftr" sz="quarter" idx="11"/>
          </p:nvPr>
        </p:nvSpPr>
        <p:spPr>
          <a:xfrm>
            <a:off x="2933700" y="6356350"/>
            <a:ext cx="391795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63D7B34F-B4A6-AC47-A86D-866C0E2385F7}"/>
              </a:ext>
            </a:extLst>
          </p:cNvPr>
          <p:cNvSpPr>
            <a:spLocks noGrp="1"/>
          </p:cNvSpPr>
          <p:nvPr>
            <p:ph type="sldNum" sz="quarter" idx="12"/>
          </p:nvPr>
        </p:nvSpPr>
        <p:spPr>
          <a:xfrm>
            <a:off x="7067550" y="6356350"/>
            <a:ext cx="2943225"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1173091297"/>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69D7BE-8467-FA47-BC87-BEEAECA3B4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D20FF2-3FE8-1248-A4BA-F5AE9648AA3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C397C0-5CA5-F14C-AA7D-A1EE12F4403D}"/>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5" name="Footer Placeholder 4">
            <a:extLst>
              <a:ext uri="{FF2B5EF4-FFF2-40B4-BE49-F238E27FC236}">
                <a16:creationId xmlns:a16="http://schemas.microsoft.com/office/drawing/2014/main" id="{2CEC006F-A7FD-6846-A942-B3569196CF9C}"/>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81BF61AC-F887-AE4C-BD7C-AC1FDE24B836}"/>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427568503"/>
      </p:ext>
    </p:extLst>
  </p:cSld>
  <p:clrMapOvr>
    <a:masterClrMapping/>
  </p:clrMapOvr>
  <p:extLst>
    <p:ext uri="{DCECCB84-F9BA-43D5-87BE-67443E8EF086}">
      <p15:sldGuideLst xmlns:p15="http://schemas.microsoft.com/office/powerpoint/2012/main">
        <p15:guide id="1" orient="horz" pos="2160"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D7D49B-FD14-D446-91B5-0CC55D140B6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56E7AB3-B6DD-9E47-BE1A-4E24B6AA59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2E64115-4182-7A4B-A588-4C67C2305BD2}"/>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5" name="Footer Placeholder 4">
            <a:extLst>
              <a:ext uri="{FF2B5EF4-FFF2-40B4-BE49-F238E27FC236}">
                <a16:creationId xmlns:a16="http://schemas.microsoft.com/office/drawing/2014/main" id="{81B42A63-2CB1-A24E-954D-7D7D93797548}"/>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6" name="Slide Number Placeholder 5">
            <a:extLst>
              <a:ext uri="{FF2B5EF4-FFF2-40B4-BE49-F238E27FC236}">
                <a16:creationId xmlns:a16="http://schemas.microsoft.com/office/drawing/2014/main" id="{2358B48E-845C-4840-95A9-377C3D3B4AD0}"/>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12875841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58C3E4-95D0-D041-BD41-2F9A8ED5E3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1325F08-48C2-644B-ADE9-A7FD0DFF50E6}"/>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81F2CF-1A8D-D440-A80C-A89DA67A626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C2C35B-5647-C74B-B437-00CFE688B431}"/>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6" name="Footer Placeholder 5">
            <a:extLst>
              <a:ext uri="{FF2B5EF4-FFF2-40B4-BE49-F238E27FC236}">
                <a16:creationId xmlns:a16="http://schemas.microsoft.com/office/drawing/2014/main" id="{76678282-95C5-2749-9540-97EF5B659F73}"/>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16B0FAAF-9653-E04F-94F2-4224F38BCCD8}"/>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11994269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BB7240-9A7C-CF46-A50F-913546492D5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2ADA3D2-A89B-9342-A622-CF0D36725DE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44DE86EF-5EF1-F74B-97C2-CDA3362ED23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23AD070-654E-214E-B651-0E16996FFFF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715334D-7F3A-EA40-866D-AB3C425FECF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5691819-88AD-1E47-A20A-21A14DF14B0A}"/>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8" name="Footer Placeholder 7">
            <a:extLst>
              <a:ext uri="{FF2B5EF4-FFF2-40B4-BE49-F238E27FC236}">
                <a16:creationId xmlns:a16="http://schemas.microsoft.com/office/drawing/2014/main" id="{42E5BACE-5675-9D40-9F4F-E9921987F400}"/>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9" name="Slide Number Placeholder 8">
            <a:extLst>
              <a:ext uri="{FF2B5EF4-FFF2-40B4-BE49-F238E27FC236}">
                <a16:creationId xmlns:a16="http://schemas.microsoft.com/office/drawing/2014/main" id="{8E0F5B13-59D2-5A41-B943-5F246081004D}"/>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11939078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06E827-A917-7549-A733-3976261C2A7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5DCA6C4-E35C-224C-9307-A887F1DC4141}"/>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4" name="Footer Placeholder 3">
            <a:extLst>
              <a:ext uri="{FF2B5EF4-FFF2-40B4-BE49-F238E27FC236}">
                <a16:creationId xmlns:a16="http://schemas.microsoft.com/office/drawing/2014/main" id="{FAE571E2-C2E8-4E42-8B5C-F20315D167F9}"/>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5" name="Slide Number Placeholder 4">
            <a:extLst>
              <a:ext uri="{FF2B5EF4-FFF2-40B4-BE49-F238E27FC236}">
                <a16:creationId xmlns:a16="http://schemas.microsoft.com/office/drawing/2014/main" id="{DDDED733-939E-2148-A95E-47077E5D6314}"/>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32506749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B2AAF3A-3FEB-F143-A7B5-3828A3520520}"/>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3" name="Footer Placeholder 2">
            <a:extLst>
              <a:ext uri="{FF2B5EF4-FFF2-40B4-BE49-F238E27FC236}">
                <a16:creationId xmlns:a16="http://schemas.microsoft.com/office/drawing/2014/main" id="{BEBA8D13-6D31-624A-BA24-CD6B8FF10101}"/>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4" name="Slide Number Placeholder 3">
            <a:extLst>
              <a:ext uri="{FF2B5EF4-FFF2-40B4-BE49-F238E27FC236}">
                <a16:creationId xmlns:a16="http://schemas.microsoft.com/office/drawing/2014/main" id="{0F6B2883-BD7C-D844-ADA8-0B3BFA6B8353}"/>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2840384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66B88B-E4B2-8F4F-B312-99069E934F6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21B8816F-7C9A-6941-AB5E-F714B7BB1FD2}"/>
              </a:ext>
            </a:extLst>
          </p:cNvPr>
          <p:cNvSpPr>
            <a:spLocks noGrp="1"/>
          </p:cNvSpPr>
          <p:nvPr>
            <p:ph idx="1"/>
          </p:nvPr>
        </p:nvSpPr>
        <p:spPr>
          <a:xfrm>
            <a:off x="5183188" y="2057400"/>
            <a:ext cx="6172200" cy="380365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EF52E3B-1E34-C048-AC30-905D39D4E89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0B352D6-8B20-1E43-BD8E-08A6417721AE}"/>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6" name="Footer Placeholder 5">
            <a:extLst>
              <a:ext uri="{FF2B5EF4-FFF2-40B4-BE49-F238E27FC236}">
                <a16:creationId xmlns:a16="http://schemas.microsoft.com/office/drawing/2014/main" id="{29137D3C-9157-6A4D-B3FC-7B226ED29222}"/>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49DB182A-4BF9-5F41-A908-DFC23E64724F}"/>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3121072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9A1F0-B270-7049-988F-77C6A532A9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D030449-C0AC-0F4D-8B00-58157086C3C8}"/>
              </a:ext>
            </a:extLst>
          </p:cNvPr>
          <p:cNvSpPr>
            <a:spLocks noGrp="1"/>
          </p:cNvSpPr>
          <p:nvPr>
            <p:ph type="pic" idx="1"/>
          </p:nvPr>
        </p:nvSpPr>
        <p:spPr>
          <a:xfrm>
            <a:off x="5183188" y="2057400"/>
            <a:ext cx="6172200" cy="38036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0489FE3-E19C-3343-8DBD-230EB8ACF5F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1E31E9A-72CE-7744-90AD-CBA84005AD5F}"/>
              </a:ext>
            </a:extLst>
          </p:cNvPr>
          <p:cNvSpPr>
            <a:spLocks noGrp="1"/>
          </p:cNvSpPr>
          <p:nvPr>
            <p:ph type="dt" sz="half" idx="10"/>
          </p:nvPr>
        </p:nvSpPr>
        <p:spPr>
          <a:xfrm>
            <a:off x="407988" y="6356350"/>
            <a:ext cx="2303462" cy="365125"/>
          </a:xfrm>
          <a:prstGeom prst="rect">
            <a:avLst/>
          </a:prstGeom>
        </p:spPr>
        <p:txBody>
          <a:bodyPr/>
          <a:lstStyle/>
          <a:p>
            <a:fld id="{888FA1EE-A4F6-CB48-8E0A-9173DF6BA0D0}" type="datetimeFigureOut">
              <a:rPr lang="en-US" smtClean="0"/>
              <a:t>9/19/2024</a:t>
            </a:fld>
            <a:endParaRPr lang="en-US"/>
          </a:p>
        </p:txBody>
      </p:sp>
      <p:sp>
        <p:nvSpPr>
          <p:cNvPr id="6" name="Footer Placeholder 5">
            <a:extLst>
              <a:ext uri="{FF2B5EF4-FFF2-40B4-BE49-F238E27FC236}">
                <a16:creationId xmlns:a16="http://schemas.microsoft.com/office/drawing/2014/main" id="{9EB8B379-1EF7-534A-B2FF-EA8F195410E2}"/>
              </a:ext>
            </a:extLst>
          </p:cNvPr>
          <p:cNvSpPr>
            <a:spLocks noGrp="1"/>
          </p:cNvSpPr>
          <p:nvPr>
            <p:ph type="ftr" sz="quarter" idx="11"/>
          </p:nvPr>
        </p:nvSpPr>
        <p:spPr>
          <a:xfrm>
            <a:off x="2927350" y="6356350"/>
            <a:ext cx="3924300" cy="365125"/>
          </a:xfrm>
          <a:prstGeom prst="rect">
            <a:avLst/>
          </a:prstGeom>
        </p:spPr>
        <p:txBody>
          <a:bodyPr/>
          <a:lstStyle/>
          <a:p>
            <a:endParaRPr lang="en-US"/>
          </a:p>
        </p:txBody>
      </p:sp>
      <p:sp>
        <p:nvSpPr>
          <p:cNvPr id="7" name="Slide Number Placeholder 6">
            <a:extLst>
              <a:ext uri="{FF2B5EF4-FFF2-40B4-BE49-F238E27FC236}">
                <a16:creationId xmlns:a16="http://schemas.microsoft.com/office/drawing/2014/main" id="{B761B19C-BEAD-AC49-8528-67569E0DF942}"/>
              </a:ext>
            </a:extLst>
          </p:cNvPr>
          <p:cNvSpPr>
            <a:spLocks noGrp="1"/>
          </p:cNvSpPr>
          <p:nvPr>
            <p:ph type="sldNum" sz="quarter" idx="12"/>
          </p:nvPr>
        </p:nvSpPr>
        <p:spPr>
          <a:xfrm>
            <a:off x="7067550" y="6356350"/>
            <a:ext cx="3371850" cy="365125"/>
          </a:xfrm>
          <a:prstGeom prst="rect">
            <a:avLst/>
          </a:prstGeom>
        </p:spPr>
        <p:txBody>
          <a:bodyPr/>
          <a:lstStyle/>
          <a:p>
            <a:fld id="{2DEBF6B5-A8B6-5742-91AE-8DC29EBB8E42}" type="slidenum">
              <a:rPr lang="en-US" smtClean="0"/>
              <a:t>‹#›</a:t>
            </a:fld>
            <a:endParaRPr lang="en-US"/>
          </a:p>
        </p:txBody>
      </p:sp>
    </p:spTree>
    <p:extLst>
      <p:ext uri="{BB962C8B-B14F-4D97-AF65-F5344CB8AC3E}">
        <p14:creationId xmlns:p14="http://schemas.microsoft.com/office/powerpoint/2010/main" val="3911315689"/>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eg"/><Relationship Id="rId5" Type="http://schemas.openxmlformats.org/officeDocument/2006/relationships/slideLayout" Target="../slideLayouts/slideLayout5.xml"/><Relationship Id="rId10" Type="http://schemas.openxmlformats.org/officeDocument/2006/relationships/theme" Target="../theme/theme2.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780582721"/>
      </p:ext>
    </p:extLst>
  </p:cSld>
  <p:clrMap bg1="lt1" tx1="dk1" bg2="lt2" tx2="dk2" accent1="accent1" accent2="accent2" accent3="accent3" accent4="accent4" accent5="accent5" accent6="accent6" hlink="hlink" folHlink="folHlink"/>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a:extLst>
              <a:ext uri="{FF2B5EF4-FFF2-40B4-BE49-F238E27FC236}">
                <a16:creationId xmlns:a16="http://schemas.microsoft.com/office/drawing/2014/main" id="{2B7AD727-180C-6C41-8560-04A952E2583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2C2E65D2-9D75-0548-91A2-FE37A13DCE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929492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www.uwindsor.ca/studentawards/"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uwindsor.ca/registrar/uwinsite-student" TargetMode="External"/><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hyperlink" Target="http://www.uwindsor.ca/studentawards" TargetMode="External"/><Relationship Id="rId2" Type="http://schemas.openxmlformats.org/officeDocument/2006/relationships/hyperlink" Target="http://ask.uwindsor.ca/" TargetMode="External"/><Relationship Id="rId1" Type="http://schemas.openxmlformats.org/officeDocument/2006/relationships/slideLayout" Target="../slideLayouts/slideLayout7.xml"/><Relationship Id="rId4" Type="http://schemas.openxmlformats.org/officeDocument/2006/relationships/hyperlink" Target="https://www.uwindsor.ca/studentawards/381/uwinawardapplicati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E7B385-2DCA-364C-8CE4-790847292619}"/>
              </a:ext>
            </a:extLst>
          </p:cNvPr>
          <p:cNvSpPr>
            <a:spLocks noGrp="1"/>
          </p:cNvSpPr>
          <p:nvPr>
            <p:ph type="ctrTitle"/>
          </p:nvPr>
        </p:nvSpPr>
        <p:spPr/>
        <p:txBody>
          <a:bodyPr>
            <a:normAutofit fontScale="90000"/>
          </a:bodyPr>
          <a:lstStyle/>
          <a:p>
            <a:r>
              <a:rPr lang="en-US" b="1" dirty="0"/>
              <a:t>Student Awards &amp; Financial Aid</a:t>
            </a:r>
            <a:br>
              <a:rPr lang="en-US" b="1" dirty="0"/>
            </a:br>
            <a:r>
              <a:rPr lang="en-US" b="1" dirty="0"/>
              <a:t> </a:t>
            </a:r>
            <a:br>
              <a:rPr lang="en-US" b="1" dirty="0"/>
            </a:br>
            <a:r>
              <a:rPr lang="en-US" b="1" dirty="0"/>
              <a:t>Guide for High School Students</a:t>
            </a:r>
          </a:p>
        </p:txBody>
      </p:sp>
    </p:spTree>
    <p:extLst>
      <p:ext uri="{BB962C8B-B14F-4D97-AF65-F5344CB8AC3E}">
        <p14:creationId xmlns:p14="http://schemas.microsoft.com/office/powerpoint/2010/main" val="31998213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32F0C-8D8E-4361-BDEB-36A5DCD23552}"/>
              </a:ext>
            </a:extLst>
          </p:cNvPr>
          <p:cNvSpPr txBox="1">
            <a:spLocks/>
          </p:cNvSpPr>
          <p:nvPr/>
        </p:nvSpPr>
        <p:spPr bwMode="auto">
          <a:xfrm>
            <a:off x="1111348" y="404664"/>
            <a:ext cx="9608234" cy="796950"/>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lang="en-CA" sz="4000">
                <a:solidFill>
                  <a:schemeClr val="bg1"/>
                </a:solidFill>
                <a:cs typeface="Arial" panose="020B0604020202020204" pitchFamily="34" charset="0"/>
              </a:rPr>
              <a:t>Student Awards and Financial Aid Office</a:t>
            </a:r>
            <a:endParaRPr kumimoji="0" lang="en-CA" sz="4000" b="0" i="0" u="none" strike="noStrike" kern="0" cap="none" spc="0" normalizeH="0" baseline="0" noProof="0">
              <a:ln>
                <a:noFill/>
              </a:ln>
              <a:solidFill>
                <a:srgbClr val="FFFFFF"/>
              </a:solidFill>
              <a:effectLst/>
              <a:uLnTx/>
              <a:uFillTx/>
              <a:ea typeface="MS PGothic" panose="020B0600070205080204" pitchFamily="34" charset="-128"/>
            </a:endParaRPr>
          </a:p>
        </p:txBody>
      </p:sp>
      <p:sp>
        <p:nvSpPr>
          <p:cNvPr id="3" name="Content Placeholder 2">
            <a:extLst>
              <a:ext uri="{FF2B5EF4-FFF2-40B4-BE49-F238E27FC236}">
                <a16:creationId xmlns:a16="http://schemas.microsoft.com/office/drawing/2014/main" id="{0B3B7A0B-A341-42ED-B19F-0C8B860503D3}"/>
              </a:ext>
            </a:extLst>
          </p:cNvPr>
          <p:cNvSpPr txBox="1">
            <a:spLocks/>
          </p:cNvSpPr>
          <p:nvPr/>
        </p:nvSpPr>
        <p:spPr>
          <a:xfrm>
            <a:off x="935502" y="1600200"/>
            <a:ext cx="9959926" cy="239572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CA" sz="2000"/>
              <a:t>Contact Us</a:t>
            </a:r>
          </a:p>
          <a:p>
            <a:pPr marL="0" indent="0" algn="ctr">
              <a:buNone/>
            </a:pPr>
            <a:r>
              <a:rPr lang="en-CA" sz="2000"/>
              <a:t>By email: Award1@uwindsor.ca</a:t>
            </a:r>
          </a:p>
          <a:p>
            <a:pPr marL="0" indent="0" algn="ctr">
              <a:buNone/>
            </a:pPr>
            <a:r>
              <a:rPr lang="en-CA" sz="2000"/>
              <a:t>By phone: (519) 253-3000 ext. 3300 </a:t>
            </a:r>
          </a:p>
          <a:p>
            <a:pPr marL="0" indent="0" algn="ctr">
              <a:buNone/>
            </a:pPr>
            <a:endParaRPr lang="en-CA" sz="2000"/>
          </a:p>
          <a:p>
            <a:pPr marL="0" indent="0" algn="ctr">
              <a:buNone/>
            </a:pPr>
            <a:r>
              <a:rPr lang="en-CA" sz="2000"/>
              <a:t>For more information, please visit our website</a:t>
            </a:r>
          </a:p>
          <a:p>
            <a:pPr marL="457200" lvl="1" indent="0">
              <a:buNone/>
            </a:pPr>
            <a:endParaRPr lang="en-CA" sz="2000"/>
          </a:p>
          <a:p>
            <a:pPr lvl="1"/>
            <a:endParaRPr lang="en-CA" sz="1600"/>
          </a:p>
          <a:p>
            <a:pPr marL="0" indent="0">
              <a:buFont typeface="Arial" panose="020B0604020202020204" pitchFamily="34" charset="0"/>
              <a:buNone/>
            </a:pPr>
            <a:endParaRPr lang="en-CA" altLang="en-US" sz="2000"/>
          </a:p>
          <a:p>
            <a:pPr marL="0" indent="0">
              <a:buFont typeface="Arial" panose="020B0604020202020204" pitchFamily="34" charset="0"/>
              <a:buNone/>
            </a:pPr>
            <a:endParaRPr lang="en-CA" altLang="en-US" sz="2000"/>
          </a:p>
          <a:p>
            <a:pPr marL="0" indent="0" algn="ctr">
              <a:buFont typeface="Arial" panose="020B0604020202020204" pitchFamily="34" charset="0"/>
              <a:buNone/>
            </a:pPr>
            <a:endParaRPr lang="en-CA"/>
          </a:p>
          <a:p>
            <a:pPr marL="0" indent="0">
              <a:buFont typeface="Arial" panose="020B0604020202020204" pitchFamily="34" charset="0"/>
              <a:buNone/>
            </a:pPr>
            <a:endParaRPr lang="en-CA"/>
          </a:p>
        </p:txBody>
      </p:sp>
      <p:sp>
        <p:nvSpPr>
          <p:cNvPr id="4" name="Content Placeholder 2">
            <a:extLst>
              <a:ext uri="{FF2B5EF4-FFF2-40B4-BE49-F238E27FC236}">
                <a16:creationId xmlns:a16="http://schemas.microsoft.com/office/drawing/2014/main" id="{71275F51-D348-4DB5-9F32-6355B3D0D477}"/>
              </a:ext>
            </a:extLst>
          </p:cNvPr>
          <p:cNvSpPr txBox="1">
            <a:spLocks/>
          </p:cNvSpPr>
          <p:nvPr/>
        </p:nvSpPr>
        <p:spPr>
          <a:xfrm>
            <a:off x="1032804" y="3000023"/>
            <a:ext cx="9959926" cy="10978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endParaRPr lang="en-US"/>
          </a:p>
          <a:p>
            <a:pPr marL="0" indent="0" algn="ctr">
              <a:buNone/>
            </a:pPr>
            <a:r>
              <a:rPr lang="en-CA" sz="2000">
                <a:hlinkClick r:id="rId2"/>
              </a:rPr>
              <a:t>https://www.uwindsor.ca/studentawards/</a:t>
            </a:r>
            <a:endParaRPr lang="en-CA" sz="2000"/>
          </a:p>
          <a:p>
            <a:pPr marL="0" indent="0">
              <a:buFont typeface="Arial" panose="020B0604020202020204" pitchFamily="34" charset="0"/>
              <a:buNone/>
            </a:pPr>
            <a:endParaRPr lang="en-CA" altLang="en-US" sz="2000"/>
          </a:p>
          <a:p>
            <a:pPr marL="0" indent="0">
              <a:buFont typeface="Arial" panose="020B0604020202020204" pitchFamily="34" charset="0"/>
              <a:buNone/>
            </a:pPr>
            <a:endParaRPr lang="en-CA" altLang="en-US" sz="2000"/>
          </a:p>
          <a:p>
            <a:pPr marL="0" indent="0" algn="ctr">
              <a:buFont typeface="Arial" panose="020B0604020202020204" pitchFamily="34" charset="0"/>
              <a:buNone/>
            </a:pPr>
            <a:endParaRPr lang="en-CA"/>
          </a:p>
          <a:p>
            <a:pPr marL="0" indent="0">
              <a:buFont typeface="Arial" panose="020B0604020202020204" pitchFamily="34" charset="0"/>
              <a:buNone/>
            </a:pPr>
            <a:endParaRPr lang="en-CA"/>
          </a:p>
        </p:txBody>
      </p:sp>
    </p:spTree>
    <p:extLst>
      <p:ext uri="{BB962C8B-B14F-4D97-AF65-F5344CB8AC3E}">
        <p14:creationId xmlns:p14="http://schemas.microsoft.com/office/powerpoint/2010/main" val="1335769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0F2B-78AB-4C67-B4C2-B0860131C6F4}"/>
              </a:ext>
            </a:extLst>
          </p:cNvPr>
          <p:cNvSpPr txBox="1">
            <a:spLocks/>
          </p:cNvSpPr>
          <p:nvPr/>
        </p:nvSpPr>
        <p:spPr bwMode="auto">
          <a:xfrm>
            <a:off x="1469156" y="311899"/>
            <a:ext cx="9608234" cy="1379748"/>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kumimoji="0" lang="en-US"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rPr>
              <a:t>A</a:t>
            </a:r>
            <a:r>
              <a:rPr kumimoji="0" lang="en-CA"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rPr>
              <a:t>u</a:t>
            </a:r>
            <a:r>
              <a:rPr lang="en-CA" sz="4000" kern="0">
                <a:solidFill>
                  <a:schemeClr val="bg1"/>
                </a:solidFill>
                <a:cs typeface="Arial" panose="020B0604020202020204" pitchFamily="34" charset="0"/>
              </a:rPr>
              <a:t>tomatic Entrance Scholarships</a:t>
            </a:r>
            <a:endParaRPr kumimoji="0" lang="en-CA" sz="4000" b="0" i="0" u="none" strike="noStrike" kern="0" cap="none" spc="0" normalizeH="0" baseline="0" noProof="0">
              <a:ln>
                <a:noFill/>
              </a:ln>
              <a:solidFill>
                <a:srgbClr val="FFFFFF"/>
              </a:solidFill>
              <a:effectLst/>
              <a:uLnTx/>
              <a:uFillTx/>
              <a:ea typeface="MS PGothic" panose="020B0600070205080204" pitchFamily="34" charset="-128"/>
            </a:endParaRPr>
          </a:p>
        </p:txBody>
      </p:sp>
      <p:sp>
        <p:nvSpPr>
          <p:cNvPr id="3" name="Content Placeholder 2">
            <a:extLst>
              <a:ext uri="{FF2B5EF4-FFF2-40B4-BE49-F238E27FC236}">
                <a16:creationId xmlns:a16="http://schemas.microsoft.com/office/drawing/2014/main" id="{93B30F61-8156-434D-AA2E-3025660D2F1A}"/>
              </a:ext>
            </a:extLst>
          </p:cNvPr>
          <p:cNvSpPr txBox="1">
            <a:spLocks/>
          </p:cNvSpPr>
          <p:nvPr/>
        </p:nvSpPr>
        <p:spPr>
          <a:xfrm>
            <a:off x="1372365" y="1765723"/>
            <a:ext cx="9959926" cy="478037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000"/>
              <a:t>Students are automatically considered for </a:t>
            </a:r>
            <a:r>
              <a:rPr lang="en-CA" sz="2000"/>
              <a:t>university open entrance scholarships.</a:t>
            </a:r>
          </a:p>
          <a:p>
            <a:pPr lvl="1"/>
            <a:r>
              <a:rPr lang="en-CA" sz="1400" b="1"/>
              <a:t>Conditional offers </a:t>
            </a:r>
            <a:r>
              <a:rPr lang="en-CA" sz="1400"/>
              <a:t>are made based on a student’s final grade 11 and minimum 3 interim and/or final U/M level grades.  Students will receive an early financial aid offer with their offer of admission if their early admission average falls within our scholarship range.  Conditional offers do not translate to final offers if a student does not maintain the average that is required for a final offer to stand.</a:t>
            </a:r>
          </a:p>
          <a:p>
            <a:pPr lvl="1"/>
            <a:r>
              <a:rPr lang="en-CA" sz="1400"/>
              <a:t>Final offers are made </a:t>
            </a:r>
            <a:r>
              <a:rPr lang="en-CA" sz="1400" b="1"/>
              <a:t>based on a student’s interim and/or final Grade 12 (12O) </a:t>
            </a:r>
            <a:r>
              <a:rPr lang="en-CA" sz="1400"/>
              <a:t>courses generally available in May.</a:t>
            </a:r>
          </a:p>
          <a:p>
            <a:pPr lvl="1"/>
            <a:r>
              <a:rPr lang="en-CA" sz="1400"/>
              <a:t>Final offers are reviewed at the end of July, once final grades are in.  If final grades improve, scholarship offers will be increased.  Final offers communicated in May will not be adjusted if final grades go down.</a:t>
            </a:r>
          </a:p>
          <a:p>
            <a:pPr lvl="1"/>
            <a:r>
              <a:rPr lang="en-CA" sz="1400"/>
              <a:t>Minimum levels of support:</a:t>
            </a:r>
          </a:p>
          <a:p>
            <a:pPr lvl="2"/>
            <a:r>
              <a:rPr lang="en-CA" sz="1400"/>
              <a:t>85% - 89.99%	$1000 University of Windsor Entrance Scholarship ($1,000)</a:t>
            </a:r>
          </a:p>
          <a:p>
            <a:pPr lvl="2"/>
            <a:r>
              <a:rPr lang="en-CA" sz="1400"/>
              <a:t>90% - 94.99%	$10,000 Dean’s Level Entrance Scholarship ($1,250 x 8 terms)</a:t>
            </a:r>
          </a:p>
          <a:p>
            <a:pPr lvl="2"/>
            <a:r>
              <a:rPr lang="en-CA" sz="1400"/>
              <a:t>95% - 100%	$16,000 President’s Level Entrance Scholarship ($2,000 x 8 terms)</a:t>
            </a:r>
          </a:p>
          <a:p>
            <a:pPr marL="914400" lvl="2" indent="0">
              <a:buNone/>
            </a:pPr>
            <a:endParaRPr lang="en-CA" sz="1200"/>
          </a:p>
          <a:p>
            <a:r>
              <a:rPr lang="en-CA" sz="2000"/>
              <a:t>What happens if we receive a student’s 12O prior to May?</a:t>
            </a:r>
          </a:p>
          <a:p>
            <a:pPr lvl="1"/>
            <a:r>
              <a:rPr lang="en-CA" altLang="en-US" sz="1400"/>
              <a:t>The first 12O average we receive is the average that sets the scholarship offer.</a:t>
            </a:r>
          </a:p>
          <a:p>
            <a:pPr lvl="1"/>
            <a:r>
              <a:rPr lang="en-CA" altLang="en-US" sz="1400"/>
              <a:t>It may change in May, then again in July only if the average goes up.</a:t>
            </a:r>
          </a:p>
          <a:p>
            <a:pPr marL="0" indent="0">
              <a:buFont typeface="Arial" panose="020B0604020202020204" pitchFamily="34" charset="0"/>
              <a:buNone/>
            </a:pPr>
            <a:endParaRPr lang="en-CA" altLang="en-US" sz="2000"/>
          </a:p>
          <a:p>
            <a:pPr marL="0" indent="0" algn="ctr">
              <a:buFont typeface="Arial" panose="020B0604020202020204" pitchFamily="34" charset="0"/>
              <a:buNone/>
            </a:pPr>
            <a:endParaRPr lang="en-CA"/>
          </a:p>
          <a:p>
            <a:pPr marL="0" indent="0">
              <a:buFont typeface="Arial" panose="020B0604020202020204" pitchFamily="34" charset="0"/>
              <a:buNone/>
            </a:pPr>
            <a:endParaRPr lang="en-CA"/>
          </a:p>
        </p:txBody>
      </p:sp>
    </p:spTree>
    <p:extLst>
      <p:ext uri="{BB962C8B-B14F-4D97-AF65-F5344CB8AC3E}">
        <p14:creationId xmlns:p14="http://schemas.microsoft.com/office/powerpoint/2010/main" val="68882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0F2B-78AB-4C67-B4C2-B0860131C6F4}"/>
              </a:ext>
            </a:extLst>
          </p:cNvPr>
          <p:cNvSpPr txBox="1">
            <a:spLocks/>
          </p:cNvSpPr>
          <p:nvPr/>
        </p:nvSpPr>
        <p:spPr bwMode="auto">
          <a:xfrm>
            <a:off x="1469156" y="311899"/>
            <a:ext cx="9608234" cy="1379748"/>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kumimoji="0" lang="en-US"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rPr>
              <a:t>A</a:t>
            </a:r>
            <a:r>
              <a:rPr kumimoji="0" lang="en-CA"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rPr>
              <a:t>u</a:t>
            </a:r>
            <a:r>
              <a:rPr lang="en-CA" sz="4000" kern="0">
                <a:solidFill>
                  <a:schemeClr val="bg1"/>
                </a:solidFill>
                <a:cs typeface="Arial" panose="020B0604020202020204" pitchFamily="34" charset="0"/>
              </a:rPr>
              <a:t>tomatic Entrance Scholarships</a:t>
            </a:r>
            <a:endParaRPr kumimoji="0" lang="en-CA" sz="4000" b="0" i="0" u="none" strike="noStrike" kern="0" cap="none" spc="0" normalizeH="0" baseline="0" noProof="0">
              <a:ln>
                <a:noFill/>
              </a:ln>
              <a:solidFill>
                <a:srgbClr val="FFFFFF"/>
              </a:solidFill>
              <a:effectLst/>
              <a:uLnTx/>
              <a:uFillTx/>
              <a:ea typeface="MS PGothic" panose="020B0600070205080204" pitchFamily="34" charset="-128"/>
            </a:endParaRPr>
          </a:p>
        </p:txBody>
      </p:sp>
      <p:sp>
        <p:nvSpPr>
          <p:cNvPr id="3" name="Content Placeholder 2">
            <a:extLst>
              <a:ext uri="{FF2B5EF4-FFF2-40B4-BE49-F238E27FC236}">
                <a16:creationId xmlns:a16="http://schemas.microsoft.com/office/drawing/2014/main" id="{93B30F61-8156-434D-AA2E-3025660D2F1A}"/>
              </a:ext>
            </a:extLst>
          </p:cNvPr>
          <p:cNvSpPr txBox="1">
            <a:spLocks/>
          </p:cNvSpPr>
          <p:nvPr/>
        </p:nvSpPr>
        <p:spPr>
          <a:xfrm>
            <a:off x="1372365" y="1765723"/>
            <a:ext cx="9959926" cy="41157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000"/>
              <a:t>For an entrance scholarship to pay to the Student Account:</a:t>
            </a:r>
          </a:p>
          <a:p>
            <a:pPr lvl="1"/>
            <a:r>
              <a:rPr lang="en-US" altLang="en-US" sz="1400"/>
              <a:t>Domestic students must register in a minimum of 60% of a full course load in either the Fall or Winter terms to activate the scholarship (or 40% for students with a permanent disability).</a:t>
            </a:r>
          </a:p>
          <a:p>
            <a:pPr lvl="1"/>
            <a:r>
              <a:rPr lang="en-US" altLang="en-US" sz="1400"/>
              <a:t>To comply with student VISA requirements, the definition of full-time for scholarship eligibility for international students is 80% or more of a full course load.</a:t>
            </a:r>
          </a:p>
          <a:p>
            <a:r>
              <a:rPr lang="en-US" altLang="en-US" sz="2000"/>
              <a:t>To renew a scholarship that is payable over 8 semesters or 4 years, students must meet the scholarship average required at the end of their second semester – generally Winter.</a:t>
            </a:r>
          </a:p>
          <a:p>
            <a:r>
              <a:rPr lang="en-US" altLang="en-US" sz="2000"/>
              <a:t>A student’s scholarship average is calculated as follows:</a:t>
            </a:r>
          </a:p>
          <a:p>
            <a:pPr lvl="1"/>
            <a:r>
              <a:rPr lang="en-US" altLang="en-US" sz="1400"/>
              <a:t>To renew into year 2 - top 6 courses from semesters 1 and 2;</a:t>
            </a:r>
          </a:p>
          <a:p>
            <a:pPr lvl="1"/>
            <a:r>
              <a:rPr lang="en-US" altLang="en-US" sz="1400"/>
              <a:t>To renew into year 3 - top 12 courses from semesters 1 through 4;</a:t>
            </a:r>
          </a:p>
          <a:p>
            <a:pPr lvl="1"/>
            <a:r>
              <a:rPr lang="en-US" altLang="en-US" sz="1400"/>
              <a:t>To renew into year 3 - top 18 courses from semesters 1 through 6.</a:t>
            </a:r>
          </a:p>
          <a:p>
            <a:r>
              <a:rPr lang="en-US" sz="2000"/>
              <a:t>Only undergrad courses are considered.  Students in Concurrent Educ programs will only receive their scholarships in their undergraduate terms only, with the exception of the final BEd year where applicable – there is an exception however, with the BA, BEd, ECE program. </a:t>
            </a:r>
            <a:endParaRPr lang="en-CA" altLang="en-US" sz="2000"/>
          </a:p>
          <a:p>
            <a:pPr marL="0" indent="0" algn="ctr">
              <a:buFont typeface="Arial" panose="020B0604020202020204" pitchFamily="34" charset="0"/>
              <a:buNone/>
            </a:pPr>
            <a:endParaRPr lang="en-CA"/>
          </a:p>
          <a:p>
            <a:pPr marL="0" indent="0">
              <a:buFont typeface="Arial" panose="020B0604020202020204" pitchFamily="34" charset="0"/>
              <a:buNone/>
            </a:pPr>
            <a:endParaRPr lang="en-CA"/>
          </a:p>
        </p:txBody>
      </p:sp>
    </p:spTree>
    <p:extLst>
      <p:ext uri="{BB962C8B-B14F-4D97-AF65-F5344CB8AC3E}">
        <p14:creationId xmlns:p14="http://schemas.microsoft.com/office/powerpoint/2010/main" val="2722887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0F2B-78AB-4C67-B4C2-B0860131C6F4}"/>
              </a:ext>
            </a:extLst>
          </p:cNvPr>
          <p:cNvSpPr txBox="1">
            <a:spLocks/>
          </p:cNvSpPr>
          <p:nvPr/>
        </p:nvSpPr>
        <p:spPr bwMode="auto">
          <a:xfrm>
            <a:off x="1469156" y="311899"/>
            <a:ext cx="9608234" cy="1379748"/>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kumimoji="0" lang="en-US"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rPr>
              <a:t>A</a:t>
            </a:r>
            <a:r>
              <a:rPr kumimoji="0" lang="en-CA"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rPr>
              <a:t>u</a:t>
            </a:r>
            <a:r>
              <a:rPr lang="en-CA" sz="4000" kern="0">
                <a:solidFill>
                  <a:schemeClr val="bg1"/>
                </a:solidFill>
                <a:cs typeface="Arial" panose="020B0604020202020204" pitchFamily="34" charset="0"/>
              </a:rPr>
              <a:t>tomatic Entrance Scholarships</a:t>
            </a:r>
            <a:endParaRPr kumimoji="0" lang="en-CA" sz="4000" b="0" i="0" u="none" strike="noStrike" kern="0" cap="none" spc="0" normalizeH="0" baseline="0" noProof="0">
              <a:ln>
                <a:noFill/>
              </a:ln>
              <a:solidFill>
                <a:srgbClr val="FFFFFF"/>
              </a:solidFill>
              <a:effectLst/>
              <a:uLnTx/>
              <a:uFillTx/>
              <a:ea typeface="MS PGothic" panose="020B0600070205080204" pitchFamily="34" charset="-128"/>
            </a:endParaRPr>
          </a:p>
        </p:txBody>
      </p:sp>
      <p:sp>
        <p:nvSpPr>
          <p:cNvPr id="3" name="Content Placeholder 2">
            <a:extLst>
              <a:ext uri="{FF2B5EF4-FFF2-40B4-BE49-F238E27FC236}">
                <a16:creationId xmlns:a16="http://schemas.microsoft.com/office/drawing/2014/main" id="{93B30F61-8156-434D-AA2E-3025660D2F1A}"/>
              </a:ext>
            </a:extLst>
          </p:cNvPr>
          <p:cNvSpPr txBox="1">
            <a:spLocks/>
          </p:cNvSpPr>
          <p:nvPr/>
        </p:nvSpPr>
        <p:spPr>
          <a:xfrm>
            <a:off x="1372365" y="1765723"/>
            <a:ext cx="9959926" cy="411578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000" dirty="0"/>
              <a:t>What if a student wants to defer their offer of admission?</a:t>
            </a:r>
          </a:p>
          <a:p>
            <a:pPr lvl="1"/>
            <a:r>
              <a:rPr lang="en-US" altLang="en-US" sz="1400" dirty="0"/>
              <a:t>We encourage students to still apply for admission so that their admission application is in our system.</a:t>
            </a:r>
          </a:p>
          <a:p>
            <a:pPr lvl="1"/>
            <a:r>
              <a:rPr lang="en-US" altLang="en-US" sz="1400" dirty="0"/>
              <a:t>If students defer for one year, we will </a:t>
            </a:r>
            <a:r>
              <a:rPr lang="en-US" altLang="en-US" sz="1400" dirty="0" err="1"/>
              <a:t>honour</a:t>
            </a:r>
            <a:r>
              <a:rPr lang="en-US" altLang="en-US" sz="1400" dirty="0"/>
              <a:t> students </a:t>
            </a:r>
            <a:r>
              <a:rPr lang="en-US" altLang="en-US" sz="1400" b="1" dirty="0"/>
              <a:t>open entrance scholarship offer </a:t>
            </a:r>
            <a:r>
              <a:rPr lang="en-US" altLang="en-US" sz="1400" dirty="0"/>
              <a:t>provided that they have not attended another post-secondary institution (some exceptions apply, i.e., only attended for one week).</a:t>
            </a:r>
          </a:p>
          <a:p>
            <a:pPr lvl="1"/>
            <a:r>
              <a:rPr lang="en-US" altLang="en-US" sz="1400" dirty="0"/>
              <a:t>Application based institutional or donor-sponsored entrance scholarships, including the Outstanding Scholars Candidate scholarship are not eligible for deferral – students must apply again for these scholarships.</a:t>
            </a:r>
          </a:p>
          <a:p>
            <a:pPr lvl="1"/>
            <a:r>
              <a:rPr lang="en-US" altLang="en-US" sz="1400" dirty="0"/>
              <a:t>Students who do not apply and simply take a gap year, will have to contact us directly to request a review of their eligibility and will have to provide documentation to prove that they completed secondary school in June, and will have to provide an attestation that they didn’t attend elsewhere.</a:t>
            </a:r>
            <a:endParaRPr lang="en-CA" altLang="en-US" sz="1400" dirty="0"/>
          </a:p>
          <a:p>
            <a:pPr marL="0" indent="0" algn="ctr">
              <a:buFont typeface="Arial" panose="020B0604020202020204" pitchFamily="34" charset="0"/>
              <a:buNone/>
            </a:pPr>
            <a:endParaRPr lang="en-CA" dirty="0"/>
          </a:p>
          <a:p>
            <a:pPr marL="0" indent="0">
              <a:buFont typeface="Arial" panose="020B0604020202020204" pitchFamily="34" charset="0"/>
              <a:buNone/>
            </a:pPr>
            <a:endParaRPr lang="en-CA" dirty="0"/>
          </a:p>
        </p:txBody>
      </p:sp>
    </p:spTree>
    <p:extLst>
      <p:ext uri="{BB962C8B-B14F-4D97-AF65-F5344CB8AC3E}">
        <p14:creationId xmlns:p14="http://schemas.microsoft.com/office/powerpoint/2010/main" val="12854348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0F2B-78AB-4C67-B4C2-B0860131C6F4}"/>
              </a:ext>
            </a:extLst>
          </p:cNvPr>
          <p:cNvSpPr txBox="1">
            <a:spLocks/>
          </p:cNvSpPr>
          <p:nvPr/>
        </p:nvSpPr>
        <p:spPr bwMode="auto">
          <a:xfrm>
            <a:off x="1469156" y="311899"/>
            <a:ext cx="9608234" cy="1379748"/>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lang="en-US" sz="4000" kern="0">
                <a:solidFill>
                  <a:schemeClr val="bg1"/>
                </a:solidFill>
                <a:cs typeface="Arial" panose="020B0604020202020204" pitchFamily="34" charset="0"/>
              </a:rPr>
              <a:t>Special High Skills Major Scholarship</a:t>
            </a:r>
            <a:endParaRPr kumimoji="0" lang="en-US"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endParaRPr>
          </a:p>
        </p:txBody>
      </p:sp>
      <p:sp>
        <p:nvSpPr>
          <p:cNvPr id="3" name="Content Placeholder 2">
            <a:extLst>
              <a:ext uri="{FF2B5EF4-FFF2-40B4-BE49-F238E27FC236}">
                <a16:creationId xmlns:a16="http://schemas.microsoft.com/office/drawing/2014/main" id="{93B30F61-8156-434D-AA2E-3025660D2F1A}"/>
              </a:ext>
            </a:extLst>
          </p:cNvPr>
          <p:cNvSpPr txBox="1">
            <a:spLocks/>
          </p:cNvSpPr>
          <p:nvPr/>
        </p:nvSpPr>
        <p:spPr>
          <a:xfrm>
            <a:off x="1372365" y="1735649"/>
            <a:ext cx="9959926" cy="478037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1500" b="1"/>
              <a:t>$1,000 Scholarship</a:t>
            </a:r>
            <a:endParaRPr lang="en-US" altLang="en-US" sz="1400"/>
          </a:p>
          <a:p>
            <a:pPr marL="0" indent="0">
              <a:buNone/>
            </a:pPr>
            <a:r>
              <a:rPr lang="en-US" altLang="en-US" sz="1500" b="1"/>
              <a:t>Application Opens: </a:t>
            </a:r>
            <a:r>
              <a:rPr lang="en-US" altLang="en-US" sz="1400"/>
              <a:t>August 1</a:t>
            </a:r>
            <a:r>
              <a:rPr lang="en-US" altLang="en-US" sz="1400" baseline="30000"/>
              <a:t>st</a:t>
            </a:r>
            <a:endParaRPr lang="en-US" altLang="en-US" sz="1400"/>
          </a:p>
          <a:p>
            <a:pPr marL="0" indent="0">
              <a:buNone/>
            </a:pPr>
            <a:r>
              <a:rPr lang="en-US" altLang="en-US" sz="1500" b="1"/>
              <a:t>Application Deadline: </a:t>
            </a:r>
            <a:r>
              <a:rPr lang="en-US" altLang="en-US" sz="1400"/>
              <a:t>September 15</a:t>
            </a:r>
            <a:r>
              <a:rPr lang="en-US" altLang="en-US" sz="1400" baseline="30000"/>
              <a:t>th</a:t>
            </a:r>
            <a:endParaRPr lang="en-US" altLang="en-US" sz="1400"/>
          </a:p>
          <a:p>
            <a:pPr marL="0" indent="0">
              <a:buNone/>
            </a:pPr>
            <a:r>
              <a:rPr lang="en-US" altLang="en-US" sz="1500" b="1"/>
              <a:t>Eligibility: </a:t>
            </a:r>
          </a:p>
          <a:p>
            <a:r>
              <a:rPr lang="en-US" altLang="en-US" sz="1400"/>
              <a:t>Students who have completed the Specialist High Skills Major Program and are entering directly from full-time high school studies into Year 1 of a full-time, first-entry, undergraduate program at the University of Windsor with an entering average of 80% or greater may be considered for this scholarship</a:t>
            </a:r>
          </a:p>
          <a:p>
            <a:r>
              <a:rPr lang="en-US" altLang="en-US" sz="1400"/>
              <a:t>Proof of completion of the Specialist High Skills Major Program is required</a:t>
            </a:r>
          </a:p>
          <a:p>
            <a:r>
              <a:rPr lang="en-US" altLang="en-US" sz="1400"/>
              <a:t>Apply on-line</a:t>
            </a:r>
          </a:p>
          <a:p>
            <a:r>
              <a:rPr lang="en-US" altLang="en-US" sz="1400"/>
              <a:t>Refer to the uWinAward Application instructions</a:t>
            </a:r>
            <a:endParaRPr lang="en-CA" sz="1400"/>
          </a:p>
        </p:txBody>
      </p:sp>
    </p:spTree>
    <p:extLst>
      <p:ext uri="{BB962C8B-B14F-4D97-AF65-F5344CB8AC3E}">
        <p14:creationId xmlns:p14="http://schemas.microsoft.com/office/powerpoint/2010/main" val="2190639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0F2B-78AB-4C67-B4C2-B0860131C6F4}"/>
              </a:ext>
            </a:extLst>
          </p:cNvPr>
          <p:cNvSpPr txBox="1">
            <a:spLocks/>
          </p:cNvSpPr>
          <p:nvPr/>
        </p:nvSpPr>
        <p:spPr bwMode="auto">
          <a:xfrm>
            <a:off x="1469156" y="311899"/>
            <a:ext cx="9608234" cy="1379748"/>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kumimoji="0" lang="en-US" sz="4000" b="0" i="0" u="none" strike="noStrike" kern="0" cap="none" spc="0" normalizeH="0" baseline="0" noProof="0">
                <a:ln>
                  <a:noFill/>
                </a:ln>
                <a:solidFill>
                  <a:schemeClr val="bg1"/>
                </a:solidFill>
                <a:effectLst/>
                <a:uLnTx/>
                <a:uFillTx/>
                <a:ea typeface="MS PGothic" panose="020B0600070205080204" pitchFamily="34" charset="-128"/>
                <a:cs typeface="Arial" panose="020B0604020202020204" pitchFamily="34" charset="0"/>
              </a:rPr>
              <a:t>IB/Advanced Placement Scholarship</a:t>
            </a:r>
          </a:p>
        </p:txBody>
      </p:sp>
      <p:sp>
        <p:nvSpPr>
          <p:cNvPr id="3" name="Content Placeholder 2">
            <a:extLst>
              <a:ext uri="{FF2B5EF4-FFF2-40B4-BE49-F238E27FC236}">
                <a16:creationId xmlns:a16="http://schemas.microsoft.com/office/drawing/2014/main" id="{93B30F61-8156-434D-AA2E-3025660D2F1A}"/>
              </a:ext>
            </a:extLst>
          </p:cNvPr>
          <p:cNvSpPr txBox="1">
            <a:spLocks/>
          </p:cNvSpPr>
          <p:nvPr/>
        </p:nvSpPr>
        <p:spPr>
          <a:xfrm>
            <a:off x="1372365" y="1735649"/>
            <a:ext cx="9959926" cy="4780378"/>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altLang="en-US" sz="1500" b="1"/>
              <a:t>Scholarship Values: </a:t>
            </a:r>
            <a:r>
              <a:rPr lang="en-US" altLang="en-US" sz="1400" b="1"/>
              <a:t>$5,00 or $1,000 </a:t>
            </a:r>
          </a:p>
          <a:p>
            <a:pPr marL="0" indent="0">
              <a:buNone/>
            </a:pPr>
            <a:r>
              <a:rPr lang="en-US" altLang="en-US" sz="1500" b="1"/>
              <a:t>Application Opens: </a:t>
            </a:r>
            <a:r>
              <a:rPr lang="en-US" altLang="en-US" sz="1400"/>
              <a:t>August 1</a:t>
            </a:r>
            <a:r>
              <a:rPr lang="en-US" altLang="en-US" sz="1400" baseline="30000"/>
              <a:t>st</a:t>
            </a:r>
            <a:endParaRPr lang="en-US" altLang="en-US" sz="1400"/>
          </a:p>
          <a:p>
            <a:pPr marL="0" indent="0">
              <a:buNone/>
            </a:pPr>
            <a:r>
              <a:rPr lang="en-US" altLang="en-US" sz="1500" b="1"/>
              <a:t>Application Deadline: </a:t>
            </a:r>
            <a:r>
              <a:rPr lang="en-US" altLang="en-US" sz="1400"/>
              <a:t>September 15</a:t>
            </a:r>
            <a:r>
              <a:rPr lang="en-US" altLang="en-US" sz="1400" baseline="30000"/>
              <a:t>th</a:t>
            </a:r>
            <a:endParaRPr lang="en-US" altLang="en-US" sz="1400"/>
          </a:p>
          <a:p>
            <a:pPr marL="0" indent="0">
              <a:buNone/>
            </a:pPr>
            <a:r>
              <a:rPr lang="en-US" altLang="en-US" sz="1500" b="1"/>
              <a:t>Eligibility: </a:t>
            </a:r>
          </a:p>
          <a:p>
            <a:r>
              <a:rPr lang="en-US" altLang="en-US" sz="1400"/>
              <a:t>Students who have completed the International Baccalaureate (IB) Program who are entering a full-time undergraduate program at the University of Windsor directly from full-time high school studies with a minimum entering average of 80% will be considered for this scholarship.</a:t>
            </a:r>
          </a:p>
          <a:p>
            <a:r>
              <a:rPr lang="en-US" altLang="en-US" sz="1400"/>
              <a:t>Proof of completion of the International Baccalaureate (IB) Program is required (6 courses: $1000). </a:t>
            </a:r>
          </a:p>
          <a:p>
            <a:r>
              <a:rPr lang="en-US" altLang="en-US" sz="1400"/>
              <a:t>Students who have completed a minimum of 3 International Baccalaureate (IB) or Advanced Placement (AP) courses who are entering a full-time undergraduate program at the University of Windsor directly from full-time high school studies with a minimum entering average of 80% may be considered for this scholarship. </a:t>
            </a:r>
          </a:p>
          <a:p>
            <a:r>
              <a:rPr lang="en-US" altLang="en-US" sz="1400"/>
              <a:t>Proof of courses completion of a minimum of 3 International Baccalaureate (IB) or 3 Advanced Placement/Enriched (AP) courses is required. (3 courses: $500) IB students can not receive both. Apply on-line. Refer to the UWinAward Application instructions.</a:t>
            </a:r>
            <a:endParaRPr lang="en-CA" sz="1400"/>
          </a:p>
          <a:p>
            <a:pPr marL="0" indent="0">
              <a:buFont typeface="Arial" panose="020B0604020202020204" pitchFamily="34" charset="0"/>
              <a:buNone/>
            </a:pPr>
            <a:endParaRPr lang="en-CA"/>
          </a:p>
        </p:txBody>
      </p:sp>
    </p:spTree>
    <p:extLst>
      <p:ext uri="{BB962C8B-B14F-4D97-AF65-F5344CB8AC3E}">
        <p14:creationId xmlns:p14="http://schemas.microsoft.com/office/powerpoint/2010/main" val="34147798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180F2B-78AB-4C67-B4C2-B0860131C6F4}"/>
              </a:ext>
            </a:extLst>
          </p:cNvPr>
          <p:cNvSpPr txBox="1">
            <a:spLocks/>
          </p:cNvSpPr>
          <p:nvPr/>
        </p:nvSpPr>
        <p:spPr bwMode="auto">
          <a:xfrm>
            <a:off x="1111348" y="404664"/>
            <a:ext cx="9608234" cy="1379748"/>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lang="en-CA" sz="4000">
                <a:solidFill>
                  <a:schemeClr val="bg1"/>
                </a:solidFill>
                <a:cs typeface="Arial" panose="020B0604020202020204" pitchFamily="34" charset="0"/>
              </a:rPr>
              <a:t>Applying for Scholarships,</a:t>
            </a:r>
            <a:br>
              <a:rPr lang="en-CA" sz="4000">
                <a:solidFill>
                  <a:schemeClr val="bg1"/>
                </a:solidFill>
                <a:cs typeface="Arial" panose="020B0604020202020204" pitchFamily="34" charset="0"/>
              </a:rPr>
            </a:br>
            <a:r>
              <a:rPr lang="en-CA" sz="4000">
                <a:solidFill>
                  <a:schemeClr val="bg1"/>
                </a:solidFill>
                <a:cs typeface="Arial" panose="020B0604020202020204" pitchFamily="34" charset="0"/>
              </a:rPr>
              <a:t>Bursaries and Awards</a:t>
            </a:r>
            <a:endParaRPr kumimoji="0" lang="en-CA" sz="4000" b="0" i="0" u="none" strike="noStrike" kern="0" cap="none" spc="0" normalizeH="0" baseline="0" noProof="0">
              <a:ln>
                <a:noFill/>
              </a:ln>
              <a:solidFill>
                <a:srgbClr val="FFFFFF"/>
              </a:solidFill>
              <a:effectLst/>
              <a:uLnTx/>
              <a:uFillTx/>
              <a:ea typeface="MS PGothic" panose="020B0600070205080204" pitchFamily="34" charset="-128"/>
            </a:endParaRPr>
          </a:p>
        </p:txBody>
      </p:sp>
      <p:sp>
        <p:nvSpPr>
          <p:cNvPr id="3" name="Content Placeholder 2">
            <a:extLst>
              <a:ext uri="{FF2B5EF4-FFF2-40B4-BE49-F238E27FC236}">
                <a16:creationId xmlns:a16="http://schemas.microsoft.com/office/drawing/2014/main" id="{93B30F61-8156-434D-AA2E-3025660D2F1A}"/>
              </a:ext>
            </a:extLst>
          </p:cNvPr>
          <p:cNvSpPr txBox="1">
            <a:spLocks/>
          </p:cNvSpPr>
          <p:nvPr/>
        </p:nvSpPr>
        <p:spPr>
          <a:xfrm>
            <a:off x="1116037" y="2235459"/>
            <a:ext cx="9959926" cy="2387081"/>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CA" sz="2000" dirty="0"/>
              <a:t>With the student’s offer of admission, there will be a financial aid letter with the link to apply for entrance scholarships and bursaries.</a:t>
            </a:r>
          </a:p>
          <a:p>
            <a:pPr lvl="1"/>
            <a:r>
              <a:rPr lang="en-CA" sz="1400" dirty="0"/>
              <a:t>Entrance award by application portal (</a:t>
            </a:r>
            <a:r>
              <a:rPr lang="en-CA" sz="1400" dirty="0" err="1"/>
              <a:t>UWinAward</a:t>
            </a:r>
            <a:r>
              <a:rPr lang="en-CA" sz="1400" dirty="0"/>
              <a:t> Profile/Application) opened January 1All application-based scholarships and bursaries – Deadline: April 30</a:t>
            </a:r>
          </a:p>
          <a:p>
            <a:pPr lvl="1"/>
            <a:r>
              <a:rPr lang="en-CA" sz="1400" dirty="0"/>
              <a:t>Over 140 additional scholarships and bursaries that students can be considered for ranging from $500 to $80,000 (over 4 years).</a:t>
            </a:r>
          </a:p>
          <a:p>
            <a:pPr lvl="1"/>
            <a:endParaRPr lang="en-CA" sz="1600" dirty="0"/>
          </a:p>
          <a:p>
            <a:pPr marL="0" indent="0">
              <a:buFont typeface="Arial" panose="020B0604020202020204" pitchFamily="34" charset="0"/>
              <a:buNone/>
            </a:pPr>
            <a:endParaRPr lang="en-CA" altLang="en-US" sz="2000" dirty="0"/>
          </a:p>
          <a:p>
            <a:pPr marL="0" indent="0">
              <a:buFont typeface="Arial" panose="020B0604020202020204" pitchFamily="34" charset="0"/>
              <a:buNone/>
            </a:pPr>
            <a:endParaRPr lang="en-CA" altLang="en-US" sz="2000" dirty="0"/>
          </a:p>
          <a:p>
            <a:pPr marL="0" indent="0" algn="ctr">
              <a:buFont typeface="Arial" panose="020B0604020202020204" pitchFamily="34" charset="0"/>
              <a:buNone/>
            </a:pPr>
            <a:endParaRPr lang="en-CA" dirty="0"/>
          </a:p>
          <a:p>
            <a:pPr marL="0" indent="0">
              <a:buFont typeface="Arial" panose="020B0604020202020204" pitchFamily="34" charset="0"/>
              <a:buNone/>
            </a:pPr>
            <a:endParaRPr lang="en-CA" dirty="0"/>
          </a:p>
        </p:txBody>
      </p:sp>
    </p:spTree>
    <p:extLst>
      <p:ext uri="{BB962C8B-B14F-4D97-AF65-F5344CB8AC3E}">
        <p14:creationId xmlns:p14="http://schemas.microsoft.com/office/powerpoint/2010/main" val="24830553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A2EF04-3894-4080-9526-9A318EEF457A}"/>
              </a:ext>
            </a:extLst>
          </p:cNvPr>
          <p:cNvSpPr txBox="1">
            <a:spLocks/>
          </p:cNvSpPr>
          <p:nvPr/>
        </p:nvSpPr>
        <p:spPr bwMode="auto">
          <a:xfrm>
            <a:off x="1111348" y="404664"/>
            <a:ext cx="9608234" cy="796950"/>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lang="en-CA" sz="4000">
                <a:solidFill>
                  <a:schemeClr val="bg1"/>
                </a:solidFill>
                <a:cs typeface="Arial" panose="020B0604020202020204" pitchFamily="34" charset="0"/>
              </a:rPr>
              <a:t>Activate UWIN ID to Access Award Profile</a:t>
            </a:r>
            <a:endParaRPr kumimoji="0" lang="en-CA" sz="4000" b="0" i="0" u="none" strike="noStrike" kern="0" cap="none" spc="0" normalizeH="0" baseline="0" noProof="0">
              <a:ln>
                <a:noFill/>
              </a:ln>
              <a:solidFill>
                <a:srgbClr val="FFFFFF"/>
              </a:solidFill>
              <a:effectLst/>
              <a:uLnTx/>
              <a:uFillTx/>
              <a:ea typeface="MS PGothic" panose="020B0600070205080204" pitchFamily="34" charset="-128"/>
            </a:endParaRPr>
          </a:p>
        </p:txBody>
      </p:sp>
      <p:sp>
        <p:nvSpPr>
          <p:cNvPr id="3" name="Content Placeholder 2">
            <a:extLst>
              <a:ext uri="{FF2B5EF4-FFF2-40B4-BE49-F238E27FC236}">
                <a16:creationId xmlns:a16="http://schemas.microsoft.com/office/drawing/2014/main" id="{3C2A2EE8-9F58-4E08-9D63-C96AE0FC4C43}"/>
              </a:ext>
            </a:extLst>
          </p:cNvPr>
          <p:cNvSpPr txBox="1">
            <a:spLocks/>
          </p:cNvSpPr>
          <p:nvPr/>
        </p:nvSpPr>
        <p:spPr>
          <a:xfrm>
            <a:off x="1012874" y="1448972"/>
            <a:ext cx="9959926" cy="1773622"/>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altLang="en-US" sz="2000"/>
              <a:t>Students must activate their UWIN ID to access the UWinAward Profile/Application.</a:t>
            </a:r>
          </a:p>
          <a:p>
            <a:r>
              <a:rPr lang="en-US" sz="2000"/>
              <a:t>Instructions on how students can activate their UWIN ID can be found here:</a:t>
            </a:r>
            <a:br>
              <a:rPr lang="en-US" sz="2000"/>
            </a:br>
            <a:endParaRPr lang="en-US" sz="2000"/>
          </a:p>
          <a:p>
            <a:pPr lvl="1"/>
            <a:r>
              <a:rPr lang="en-CA" sz="2000">
                <a:hlinkClick r:id="rId2"/>
              </a:rPr>
              <a:t>www.uwindsor.ca/registrar/uwinsite-student</a:t>
            </a:r>
            <a:endParaRPr lang="en-CA" sz="2000"/>
          </a:p>
          <a:p>
            <a:pPr marL="457200" lvl="1" indent="0">
              <a:buNone/>
            </a:pPr>
            <a:endParaRPr lang="en-CA" sz="2000"/>
          </a:p>
          <a:p>
            <a:pPr lvl="1"/>
            <a:endParaRPr lang="en-CA" sz="1600"/>
          </a:p>
          <a:p>
            <a:pPr marL="0" indent="0">
              <a:buFont typeface="Arial" panose="020B0604020202020204" pitchFamily="34" charset="0"/>
              <a:buNone/>
            </a:pPr>
            <a:endParaRPr lang="en-CA" altLang="en-US" sz="2000"/>
          </a:p>
          <a:p>
            <a:pPr marL="0" indent="0">
              <a:buFont typeface="Arial" panose="020B0604020202020204" pitchFamily="34" charset="0"/>
              <a:buNone/>
            </a:pPr>
            <a:endParaRPr lang="en-CA" altLang="en-US" sz="2000"/>
          </a:p>
          <a:p>
            <a:pPr marL="0" indent="0" algn="ctr">
              <a:buFont typeface="Arial" panose="020B0604020202020204" pitchFamily="34" charset="0"/>
              <a:buNone/>
            </a:pPr>
            <a:endParaRPr lang="en-CA"/>
          </a:p>
          <a:p>
            <a:pPr marL="0" indent="0">
              <a:buFont typeface="Arial" panose="020B0604020202020204" pitchFamily="34" charset="0"/>
              <a:buNone/>
            </a:pPr>
            <a:endParaRPr lang="en-CA"/>
          </a:p>
        </p:txBody>
      </p:sp>
      <p:pic>
        <p:nvPicPr>
          <p:cNvPr id="4" name="Picture 3">
            <a:extLst>
              <a:ext uri="{FF2B5EF4-FFF2-40B4-BE49-F238E27FC236}">
                <a16:creationId xmlns:a16="http://schemas.microsoft.com/office/drawing/2014/main" id="{98D531BB-93A1-EDEC-63E4-48214EDF0B47}"/>
              </a:ext>
            </a:extLst>
          </p:cNvPr>
          <p:cNvPicPr>
            <a:picLocks noChangeAspect="1"/>
          </p:cNvPicPr>
          <p:nvPr/>
        </p:nvPicPr>
        <p:blipFill>
          <a:blip r:embed="rId3"/>
          <a:stretch>
            <a:fillRect/>
          </a:stretch>
        </p:blipFill>
        <p:spPr>
          <a:xfrm>
            <a:off x="1012874" y="2970705"/>
            <a:ext cx="5912800" cy="2808249"/>
          </a:xfrm>
          <a:prstGeom prst="rect">
            <a:avLst/>
          </a:prstGeom>
        </p:spPr>
      </p:pic>
      <p:pic>
        <p:nvPicPr>
          <p:cNvPr id="6" name="Picture 5">
            <a:extLst>
              <a:ext uri="{FF2B5EF4-FFF2-40B4-BE49-F238E27FC236}">
                <a16:creationId xmlns:a16="http://schemas.microsoft.com/office/drawing/2014/main" id="{374B7A67-B40C-06E3-5267-9E871784DBC9}"/>
              </a:ext>
            </a:extLst>
          </p:cNvPr>
          <p:cNvPicPr>
            <a:picLocks noChangeAspect="1"/>
          </p:cNvPicPr>
          <p:nvPr/>
        </p:nvPicPr>
        <p:blipFill>
          <a:blip r:embed="rId4"/>
          <a:stretch>
            <a:fillRect/>
          </a:stretch>
        </p:blipFill>
        <p:spPr>
          <a:xfrm>
            <a:off x="6578184" y="3093669"/>
            <a:ext cx="4394616" cy="2685285"/>
          </a:xfrm>
          <a:prstGeom prst="rect">
            <a:avLst/>
          </a:prstGeom>
        </p:spPr>
      </p:pic>
    </p:spTree>
    <p:extLst>
      <p:ext uri="{BB962C8B-B14F-4D97-AF65-F5344CB8AC3E}">
        <p14:creationId xmlns:p14="http://schemas.microsoft.com/office/powerpoint/2010/main" val="12185607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D32F0C-8D8E-4361-BDEB-36A5DCD23552}"/>
              </a:ext>
            </a:extLst>
          </p:cNvPr>
          <p:cNvSpPr txBox="1">
            <a:spLocks/>
          </p:cNvSpPr>
          <p:nvPr/>
        </p:nvSpPr>
        <p:spPr bwMode="auto">
          <a:xfrm>
            <a:off x="1111348" y="404664"/>
            <a:ext cx="9608234" cy="796950"/>
          </a:xfrm>
          <a:prstGeom prst="rect">
            <a:avLst/>
          </a:prstGeom>
          <a:solidFill>
            <a:srgbClr val="005596"/>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400">
                <a:solidFill>
                  <a:schemeClr val="tx2"/>
                </a:solidFill>
                <a:latin typeface="+mj-lt"/>
                <a:ea typeface="MS PGothic" panose="020B0600070205080204" pitchFamily="34" charset="-128"/>
                <a:cs typeface="ＭＳ Ｐゴシック" charset="0"/>
              </a:defRPr>
            </a:lvl1pPr>
            <a:lvl2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2pPr>
            <a:lvl3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3pPr>
            <a:lvl4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4pPr>
            <a:lvl5pPr algn="ctr" rtl="0" eaLnBrk="0" fontAlgn="base" hangingPunct="0">
              <a:spcBef>
                <a:spcPct val="0"/>
              </a:spcBef>
              <a:spcAft>
                <a:spcPct val="0"/>
              </a:spcAft>
              <a:defRPr sz="4400">
                <a:solidFill>
                  <a:schemeClr val="tx2"/>
                </a:solidFill>
                <a:latin typeface="Arial" charset="0"/>
                <a:ea typeface="MS PGothic" panose="020B0600070205080204" pitchFamily="34" charset="-128"/>
                <a:cs typeface="ＭＳ Ｐゴシック"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a:lstStyle>
          <a:p>
            <a:pPr lvl="0"/>
            <a:r>
              <a:rPr lang="en-CA" sz="4000">
                <a:solidFill>
                  <a:schemeClr val="bg1"/>
                </a:solidFill>
                <a:cs typeface="Arial" panose="020B0604020202020204" pitchFamily="34" charset="0"/>
              </a:rPr>
              <a:t>Questions &amp; Answers</a:t>
            </a:r>
            <a:endParaRPr kumimoji="0" lang="en-CA" sz="4000" b="0" i="0" u="none" strike="noStrike" kern="0" cap="none" spc="0" normalizeH="0" baseline="0" noProof="0">
              <a:ln>
                <a:noFill/>
              </a:ln>
              <a:solidFill>
                <a:srgbClr val="FFFFFF"/>
              </a:solidFill>
              <a:effectLst/>
              <a:uLnTx/>
              <a:uFillTx/>
              <a:ea typeface="MS PGothic" panose="020B0600070205080204" pitchFamily="34" charset="-128"/>
            </a:endParaRPr>
          </a:p>
        </p:txBody>
      </p:sp>
      <p:sp>
        <p:nvSpPr>
          <p:cNvPr id="3" name="Content Placeholder 2">
            <a:extLst>
              <a:ext uri="{FF2B5EF4-FFF2-40B4-BE49-F238E27FC236}">
                <a16:creationId xmlns:a16="http://schemas.microsoft.com/office/drawing/2014/main" id="{0B3B7A0B-A341-42ED-B19F-0C8B860503D3}"/>
              </a:ext>
            </a:extLst>
          </p:cNvPr>
          <p:cNvSpPr txBox="1">
            <a:spLocks/>
          </p:cNvSpPr>
          <p:nvPr/>
        </p:nvSpPr>
        <p:spPr>
          <a:xfrm>
            <a:off x="935502" y="1600200"/>
            <a:ext cx="9959926" cy="1255889"/>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a:t>If students have a specific question regarding entrance awards, they can submit a service request through:</a:t>
            </a:r>
          </a:p>
          <a:p>
            <a:pPr marL="0" indent="0" algn="ctr">
              <a:buNone/>
            </a:pPr>
            <a:r>
              <a:rPr lang="en-US" sz="2000">
                <a:hlinkClick r:id="rId2"/>
              </a:rPr>
              <a:t>http://ask.uwindsor.ca/</a:t>
            </a:r>
            <a:endParaRPr lang="en-US" sz="2000"/>
          </a:p>
          <a:p>
            <a:pPr marL="0" indent="0" algn="ctr">
              <a:buNone/>
            </a:pPr>
            <a:endParaRPr lang="en-CA" sz="2000"/>
          </a:p>
          <a:p>
            <a:pPr marL="457200" lvl="1" indent="0">
              <a:buNone/>
            </a:pPr>
            <a:endParaRPr lang="en-CA" sz="2000"/>
          </a:p>
          <a:p>
            <a:pPr lvl="1"/>
            <a:endParaRPr lang="en-CA" sz="1600"/>
          </a:p>
          <a:p>
            <a:pPr marL="0" indent="0">
              <a:buFont typeface="Arial" panose="020B0604020202020204" pitchFamily="34" charset="0"/>
              <a:buNone/>
            </a:pPr>
            <a:endParaRPr lang="en-CA" altLang="en-US" sz="2000"/>
          </a:p>
          <a:p>
            <a:pPr marL="0" indent="0">
              <a:buFont typeface="Arial" panose="020B0604020202020204" pitchFamily="34" charset="0"/>
              <a:buNone/>
            </a:pPr>
            <a:endParaRPr lang="en-CA" altLang="en-US" sz="2000"/>
          </a:p>
          <a:p>
            <a:pPr marL="0" indent="0" algn="ctr">
              <a:buFont typeface="Arial" panose="020B0604020202020204" pitchFamily="34" charset="0"/>
              <a:buNone/>
            </a:pPr>
            <a:endParaRPr lang="en-CA"/>
          </a:p>
          <a:p>
            <a:pPr marL="0" indent="0">
              <a:buFont typeface="Arial" panose="020B0604020202020204" pitchFamily="34" charset="0"/>
              <a:buNone/>
            </a:pPr>
            <a:endParaRPr lang="en-CA"/>
          </a:p>
        </p:txBody>
      </p:sp>
      <p:sp>
        <p:nvSpPr>
          <p:cNvPr id="4" name="Content Placeholder 2">
            <a:extLst>
              <a:ext uri="{FF2B5EF4-FFF2-40B4-BE49-F238E27FC236}">
                <a16:creationId xmlns:a16="http://schemas.microsoft.com/office/drawing/2014/main" id="{71275F51-D348-4DB5-9F32-6355B3D0D477}"/>
              </a:ext>
            </a:extLst>
          </p:cNvPr>
          <p:cNvSpPr txBox="1">
            <a:spLocks/>
          </p:cNvSpPr>
          <p:nvPr/>
        </p:nvSpPr>
        <p:spPr>
          <a:xfrm>
            <a:off x="1032804" y="3000023"/>
            <a:ext cx="9959926" cy="109784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000"/>
              <a:t>Additional information specific to student financial support can be found on our webpage:</a:t>
            </a:r>
          </a:p>
          <a:p>
            <a:pPr marL="0" indent="0" algn="ctr">
              <a:buNone/>
            </a:pPr>
            <a:r>
              <a:rPr lang="en-US" sz="2000">
                <a:hlinkClick r:id="rId3"/>
              </a:rPr>
              <a:t>www.uwindsor.ca/studentawards</a:t>
            </a:r>
            <a:endParaRPr lang="en-US" sz="2000"/>
          </a:p>
          <a:p>
            <a:pPr marL="0" indent="0" algn="ctr">
              <a:buNone/>
            </a:pPr>
            <a:endParaRPr lang="en-US"/>
          </a:p>
          <a:p>
            <a:pPr marL="0" indent="0" algn="ctr">
              <a:buNone/>
            </a:pPr>
            <a:endParaRPr lang="en-CA" sz="1600"/>
          </a:p>
          <a:p>
            <a:pPr marL="457200" lvl="1" indent="0" algn="ctr">
              <a:buNone/>
            </a:pPr>
            <a:r>
              <a:rPr lang="en-CA" sz="2000"/>
              <a:t>Drop-in Classes are available to help students with questions regarding </a:t>
            </a:r>
            <a:br>
              <a:rPr lang="en-CA" sz="2000"/>
            </a:br>
            <a:r>
              <a:rPr lang="en-CA" sz="2000"/>
              <a:t>award profile application and can be found on the below link:</a:t>
            </a:r>
          </a:p>
          <a:p>
            <a:pPr marL="457200" lvl="1" indent="0" algn="ctr">
              <a:buNone/>
            </a:pPr>
            <a:r>
              <a:rPr lang="en-CA" sz="2000">
                <a:hlinkClick r:id="rId4"/>
              </a:rPr>
              <a:t>https://www.uwindsor.ca/studentawards/381/uwinawardapplication</a:t>
            </a:r>
            <a:endParaRPr lang="en-CA" sz="2000"/>
          </a:p>
          <a:p>
            <a:pPr marL="457200" lvl="1" indent="0" algn="ctr">
              <a:buNone/>
            </a:pPr>
            <a:endParaRPr lang="en-CA" sz="2000"/>
          </a:p>
          <a:p>
            <a:pPr lvl="1"/>
            <a:endParaRPr lang="en-CA" sz="1600"/>
          </a:p>
          <a:p>
            <a:pPr marL="0" indent="0">
              <a:buFont typeface="Arial" panose="020B0604020202020204" pitchFamily="34" charset="0"/>
              <a:buNone/>
            </a:pPr>
            <a:endParaRPr lang="en-CA" altLang="en-US" sz="2000"/>
          </a:p>
          <a:p>
            <a:pPr marL="0" indent="0">
              <a:buFont typeface="Arial" panose="020B0604020202020204" pitchFamily="34" charset="0"/>
              <a:buNone/>
            </a:pPr>
            <a:endParaRPr lang="en-CA" altLang="en-US" sz="2000"/>
          </a:p>
          <a:p>
            <a:pPr marL="0" indent="0" algn="ctr">
              <a:buFont typeface="Arial" panose="020B0604020202020204" pitchFamily="34" charset="0"/>
              <a:buNone/>
            </a:pPr>
            <a:endParaRPr lang="en-CA"/>
          </a:p>
          <a:p>
            <a:pPr marL="0" indent="0">
              <a:buFont typeface="Arial" panose="020B0604020202020204" pitchFamily="34" charset="0"/>
              <a:buNone/>
            </a:pPr>
            <a:endParaRPr lang="en-CA"/>
          </a:p>
        </p:txBody>
      </p:sp>
    </p:spTree>
    <p:extLst>
      <p:ext uri="{BB962C8B-B14F-4D97-AF65-F5344CB8AC3E}">
        <p14:creationId xmlns:p14="http://schemas.microsoft.com/office/powerpoint/2010/main" val="1904560843"/>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UWindsor Yellow">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c2c97f9-47aa-470d-b82b-fe63d2d95b40">
      <Terms xmlns="http://schemas.microsoft.com/office/infopath/2007/PartnerControls"/>
    </lcf76f155ced4ddcb4097134ff3c332f>
    <TaxCatchAll xmlns="0d12fccb-f215-4078-bd85-c37e1ce23aa9"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E2DF590A7CD0C4EB502920F383177D9" ma:contentTypeVersion="18" ma:contentTypeDescription="Create a new document." ma:contentTypeScope="" ma:versionID="f6644ee8b52a7a326c58a84b745c89ab">
  <xsd:schema xmlns:xsd="http://www.w3.org/2001/XMLSchema" xmlns:xs="http://www.w3.org/2001/XMLSchema" xmlns:p="http://schemas.microsoft.com/office/2006/metadata/properties" xmlns:ns2="1c2c97f9-47aa-470d-b82b-fe63d2d95b40" xmlns:ns3="0d12fccb-f215-4078-bd85-c37e1ce23aa9" targetNamespace="http://schemas.microsoft.com/office/2006/metadata/properties" ma:root="true" ma:fieldsID="35a1d4c8dfe3814c8fe194c8f47af74f" ns2:_="" ns3:_="">
    <xsd:import namespace="1c2c97f9-47aa-470d-b82b-fe63d2d95b40"/>
    <xsd:import namespace="0d12fccb-f215-4078-bd85-c37e1ce23aa9"/>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EventHashCode" minOccurs="0"/>
                <xsd:element ref="ns2:MediaServiceGenerationTime" minOccurs="0"/>
                <xsd:element ref="ns2:MediaServiceAutoTags" minOccurs="0"/>
                <xsd:element ref="ns2:MediaServiceOCR" minOccurs="0"/>
                <xsd:element ref="ns2:MediaServiceDateTaken" minOccurs="0"/>
                <xsd:element ref="ns2:MediaServiceLocation"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c2c97f9-47aa-470d-b82b-fe63d2d95b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9bee80c-1694-4361-82b6-5997d1554ef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12fccb-f215-4078-bd85-c37e1ce23aa9"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4fbe7adb-47b0-4cd8-b0f7-8a75ee9ef43a}" ma:internalName="TaxCatchAll" ma:showField="CatchAllData" ma:web="0d12fccb-f215-4078-bd85-c37e1ce23aa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E322996-B150-4AC7-8A19-242DE2882545}">
  <ds:schemaRefs>
    <ds:schemaRef ds:uri="http://schemas.microsoft.com/sharepoint/v3/contenttype/forms"/>
  </ds:schemaRefs>
</ds:datastoreItem>
</file>

<file path=customXml/itemProps2.xml><?xml version="1.0" encoding="utf-8"?>
<ds:datastoreItem xmlns:ds="http://schemas.openxmlformats.org/officeDocument/2006/customXml" ds:itemID="{FED10198-3C67-4D08-A592-80D80AD20CEA}">
  <ds:schemaRefs>
    <ds:schemaRef ds:uri="0d12fccb-f215-4078-bd85-c37e1ce23aa9"/>
    <ds:schemaRef ds:uri="1c2c97f9-47aa-470d-b82b-fe63d2d95b40"/>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290723B-7E13-42D1-B290-EA0B86959D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c2c97f9-47aa-470d-b82b-fe63d2d95b40"/>
    <ds:schemaRef ds:uri="0d12fccb-f215-4078-bd85-c37e1ce23a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0</TotalTime>
  <Words>1177</Words>
  <Application>Microsoft Office PowerPoint</Application>
  <PresentationFormat>Widescreen</PresentationFormat>
  <Paragraphs>97</Paragraphs>
  <Slides>10</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10</vt:i4>
      </vt:variant>
    </vt:vector>
  </HeadingPairs>
  <TitlesOfParts>
    <vt:vector size="16" baseType="lpstr">
      <vt:lpstr>MS PGothic</vt:lpstr>
      <vt:lpstr>Arial</vt:lpstr>
      <vt:lpstr>Calibri</vt:lpstr>
      <vt:lpstr>Calibri Light</vt:lpstr>
      <vt:lpstr>Custom Design</vt:lpstr>
      <vt:lpstr>Office Theme</vt:lpstr>
      <vt:lpstr>Student Awards &amp; Financial Aid   Guide for High School Students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Marnie Robillard</dc:creator>
  <cp:lastModifiedBy>Laura Pepper</cp:lastModifiedBy>
  <cp:revision>2</cp:revision>
  <dcterms:created xsi:type="dcterms:W3CDTF">2019-04-04T13:39:44Z</dcterms:created>
  <dcterms:modified xsi:type="dcterms:W3CDTF">2024-09-19T14:01:49Z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0x0101004E2DF590A7CD0C4EB502920F383177D9</vt:lpwstr>
  </property>
  <property fmtid="{D5CDD505-2E9C-101B-9397-08002B2CF9AE}" pid="3" name="MediaServiceImageTags">
    <vt:lpwstr/>
  </property>
</Properties>
</file>