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61" r:id="rId6"/>
    <p:sldId id="262" r:id="rId7"/>
    <p:sldId id="263" r:id="rId8"/>
    <p:sldId id="264" r:id="rId9"/>
    <p:sldId id="256"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D5BDB5-BE81-7D30-3962-F3FC19CD4FB5}" name="Maria Warner" initials="MW" userId="S::mwarner@uwindsor.ca::f6dfd9de-67d9-488e-9d58-65aef4a3e7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74" d="100"/>
          <a:sy n="74" d="100"/>
        </p:scale>
        <p:origin x="7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Brathwaite" userId="a990cdbe-feff-4778-843c-42eacda7064c" providerId="ADAL" clId="{12B35ECF-7214-4C30-B29C-50FA244C0CBB}"/>
    <pc:docChg chg="undo custSel modSld">
      <pc:chgData name="Jacqueline Brathwaite" userId="a990cdbe-feff-4778-843c-42eacda7064c" providerId="ADAL" clId="{12B35ECF-7214-4C30-B29C-50FA244C0CBB}" dt="2022-12-08T16:00:36.954" v="2252" actId="20577"/>
      <pc:docMkLst>
        <pc:docMk/>
      </pc:docMkLst>
      <pc:sldChg chg="modSp mod">
        <pc:chgData name="Jacqueline Brathwaite" userId="a990cdbe-feff-4778-843c-42eacda7064c" providerId="ADAL" clId="{12B35ECF-7214-4C30-B29C-50FA244C0CBB}" dt="2022-12-08T14:52:42.408" v="770" actId="1076"/>
        <pc:sldMkLst>
          <pc:docMk/>
          <pc:sldMk cId="1034658350" sldId="256"/>
        </pc:sldMkLst>
      </pc:sldChg>
      <pc:sldChg chg="modSp mod">
        <pc:chgData name="Jacqueline Brathwaite" userId="a990cdbe-feff-4778-843c-42eacda7064c" providerId="ADAL" clId="{12B35ECF-7214-4C30-B29C-50FA244C0CBB}" dt="2022-12-08T15:27:56.838" v="1686" actId="20577"/>
        <pc:sldMkLst>
          <pc:docMk/>
          <pc:sldMk cId="3199821327" sldId="257"/>
        </pc:sldMkLst>
      </pc:sldChg>
      <pc:sldChg chg="modSp mod">
        <pc:chgData name="Jacqueline Brathwaite" userId="a990cdbe-feff-4778-843c-42eacda7064c" providerId="ADAL" clId="{12B35ECF-7214-4C30-B29C-50FA244C0CBB}" dt="2022-12-08T15:30:45.479" v="1794" actId="14100"/>
        <pc:sldMkLst>
          <pc:docMk/>
          <pc:sldMk cId="2689612024" sldId="261"/>
        </pc:sldMkLst>
      </pc:sldChg>
      <pc:sldChg chg="modSp mod">
        <pc:chgData name="Jacqueline Brathwaite" userId="a990cdbe-feff-4778-843c-42eacda7064c" providerId="ADAL" clId="{12B35ECF-7214-4C30-B29C-50FA244C0CBB}" dt="2022-12-08T15:28:52.782" v="1754" actId="6549"/>
        <pc:sldMkLst>
          <pc:docMk/>
          <pc:sldMk cId="4636267" sldId="262"/>
        </pc:sldMkLst>
      </pc:sldChg>
      <pc:sldChg chg="modSp mod">
        <pc:chgData name="Jacqueline Brathwaite" userId="a990cdbe-feff-4778-843c-42eacda7064c" providerId="ADAL" clId="{12B35ECF-7214-4C30-B29C-50FA244C0CBB}" dt="2022-12-08T15:35:24.345" v="1820" actId="20577"/>
        <pc:sldMkLst>
          <pc:docMk/>
          <pc:sldMk cId="3176033196" sldId="263"/>
        </pc:sldMkLst>
      </pc:sldChg>
      <pc:sldChg chg="modSp mod">
        <pc:chgData name="Jacqueline Brathwaite" userId="a990cdbe-feff-4778-843c-42eacda7064c" providerId="ADAL" clId="{12B35ECF-7214-4C30-B29C-50FA244C0CBB}" dt="2022-12-08T16:00:36.954" v="2252" actId="20577"/>
        <pc:sldMkLst>
          <pc:docMk/>
          <pc:sldMk cId="3722811561" sldId="264"/>
        </pc:sldMkLst>
      </pc:sldChg>
      <pc:sldChg chg="modSp mod">
        <pc:chgData name="Jacqueline Brathwaite" userId="a990cdbe-feff-4778-843c-42eacda7064c" providerId="ADAL" clId="{12B35ECF-7214-4C30-B29C-50FA244C0CBB}" dt="2022-12-08T14:53:12.271" v="772" actId="207"/>
        <pc:sldMkLst>
          <pc:docMk/>
          <pc:sldMk cId="928060195" sldId="265"/>
        </pc:sldMkLst>
      </pc:sldChg>
      <pc:sldChg chg="modSp mod">
        <pc:chgData name="Jacqueline Brathwaite" userId="a990cdbe-feff-4778-843c-42eacda7064c" providerId="ADAL" clId="{12B35ECF-7214-4C30-B29C-50FA244C0CBB}" dt="2022-12-08T15:54:39.278" v="2115" actId="14100"/>
        <pc:sldMkLst>
          <pc:docMk/>
          <pc:sldMk cId="1566876857" sldId="266"/>
        </pc:sldMkLst>
      </pc:sldChg>
      <pc:sldChg chg="modSp mod">
        <pc:chgData name="Jacqueline Brathwaite" userId="a990cdbe-feff-4778-843c-42eacda7064c" providerId="ADAL" clId="{12B35ECF-7214-4C30-B29C-50FA244C0CBB}" dt="2022-12-08T15:46:37.525" v="2098" actId="27636"/>
        <pc:sldMkLst>
          <pc:docMk/>
          <pc:sldMk cId="1251605699" sldId="267"/>
        </pc:sldMkLst>
      </pc:sldChg>
      <pc:sldChg chg="modSp mod">
        <pc:chgData name="Jacqueline Brathwaite" userId="a990cdbe-feff-4778-843c-42eacda7064c" providerId="ADAL" clId="{12B35ECF-7214-4C30-B29C-50FA244C0CBB}" dt="2022-12-08T15:32:31.252" v="1807" actId="27636"/>
        <pc:sldMkLst>
          <pc:docMk/>
          <pc:sldMk cId="1091174210" sldId="268"/>
        </pc:sldMkLst>
      </pc:sldChg>
      <pc:sldChg chg="modSp mod">
        <pc:chgData name="Jacqueline Brathwaite" userId="a990cdbe-feff-4778-843c-42eacda7064c" providerId="ADAL" clId="{12B35ECF-7214-4C30-B29C-50FA244C0CBB}" dt="2022-12-08T15:30:08.880" v="1784" actId="14100"/>
        <pc:sldMkLst>
          <pc:docMk/>
          <pc:sldMk cId="4016976" sldId="269"/>
        </pc:sldMkLst>
      </pc:sldChg>
      <pc:sldChg chg="modSp mod">
        <pc:chgData name="Jacqueline Brathwaite" userId="a990cdbe-feff-4778-843c-42eacda7064c" providerId="ADAL" clId="{12B35ECF-7214-4C30-B29C-50FA244C0CBB}" dt="2022-12-08T15:05:41.723" v="1271" actId="14100"/>
        <pc:sldMkLst>
          <pc:docMk/>
          <pc:sldMk cId="41774004" sldId="270"/>
        </pc:sldMkLst>
      </pc:sldChg>
    </pc:docChg>
  </pc:docChgLst>
  <pc:docChgLst>
    <pc:chgData name="Maria Warner" userId="f6dfd9de-67d9-488e-9d58-65aef4a3e748" providerId="ADAL" clId="{6BF311CE-78DC-4967-9739-7F708D033AE8}"/>
    <pc:docChg chg="custSel modSld">
      <pc:chgData name="Maria Warner" userId="f6dfd9de-67d9-488e-9d58-65aef4a3e748" providerId="ADAL" clId="{6BF311CE-78DC-4967-9739-7F708D033AE8}" dt="2022-11-01T19:19:11.919" v="26" actId="1076"/>
      <pc:docMkLst>
        <pc:docMk/>
      </pc:docMkLst>
      <pc:sldChg chg="modSp mod">
        <pc:chgData name="Maria Warner" userId="f6dfd9de-67d9-488e-9d58-65aef4a3e748" providerId="ADAL" clId="{6BF311CE-78DC-4967-9739-7F708D033AE8}" dt="2022-11-01T19:04:56.834" v="12" actId="14100"/>
        <pc:sldMkLst>
          <pc:docMk/>
          <pc:sldMk cId="1034658350" sldId="256"/>
        </pc:sldMkLst>
      </pc:sldChg>
      <pc:sldChg chg="addSp delSp modSp mod">
        <pc:chgData name="Maria Warner" userId="f6dfd9de-67d9-488e-9d58-65aef4a3e748" providerId="ADAL" clId="{6BF311CE-78DC-4967-9739-7F708D033AE8}" dt="2022-11-01T19:19:11.919" v="26" actId="1076"/>
        <pc:sldMkLst>
          <pc:docMk/>
          <pc:sldMk cId="3199821327" sldId="257"/>
        </pc:sldMkLst>
      </pc:sldChg>
      <pc:sldChg chg="modSp mod">
        <pc:chgData name="Maria Warner" userId="f6dfd9de-67d9-488e-9d58-65aef4a3e748" providerId="ADAL" clId="{6BF311CE-78DC-4967-9739-7F708D033AE8}" dt="2022-11-01T19:07:09.464" v="16" actId="255"/>
        <pc:sldMkLst>
          <pc:docMk/>
          <pc:sldMk cId="4636267" sldId="262"/>
        </pc:sldMkLst>
      </pc:sldChg>
      <pc:sldChg chg="modSp mod">
        <pc:chgData name="Maria Warner" userId="f6dfd9de-67d9-488e-9d58-65aef4a3e748" providerId="ADAL" clId="{6BF311CE-78DC-4967-9739-7F708D033AE8}" dt="2022-11-01T19:04:37.114" v="8" actId="14100"/>
        <pc:sldMkLst>
          <pc:docMk/>
          <pc:sldMk cId="3176033196" sldId="263"/>
        </pc:sldMkLst>
      </pc:sldChg>
      <pc:sldChg chg="addSp mod">
        <pc:chgData name="Maria Warner" userId="f6dfd9de-67d9-488e-9d58-65aef4a3e748" providerId="ADAL" clId="{6BF311CE-78DC-4967-9739-7F708D033AE8}" dt="2022-11-01T19:08:03.104" v="17" actId="9405"/>
        <pc:sldMkLst>
          <pc:docMk/>
          <pc:sldMk cId="41774004" sldId="270"/>
        </pc:sldMkLst>
      </pc:sldChg>
    </pc:docChg>
  </pc:docChgLst>
  <pc:docChgLst>
    <pc:chgData name="Mary Beth Scott" userId="6d7bd4f9-0915-4aac-a4dd-654cb4a71ad9" providerId="ADAL" clId="{7CDBA150-D834-4D96-BE75-F52DBF4F2255}"/>
    <pc:docChg chg="modSld">
      <pc:chgData name="Mary Beth Scott" userId="6d7bd4f9-0915-4aac-a4dd-654cb4a71ad9" providerId="ADAL" clId="{7CDBA150-D834-4D96-BE75-F52DBF4F2255}" dt="2022-12-08T13:34:58.909" v="0" actId="20577"/>
      <pc:docMkLst>
        <pc:docMk/>
      </pc:docMkLst>
      <pc:sldChg chg="modSp mod">
        <pc:chgData name="Mary Beth Scott" userId="6d7bd4f9-0915-4aac-a4dd-654cb4a71ad9" providerId="ADAL" clId="{7CDBA150-D834-4D96-BE75-F52DBF4F2255}" dt="2022-12-08T13:34:58.909" v="0" actId="20577"/>
        <pc:sldMkLst>
          <pc:docMk/>
          <pc:sldMk cId="3176033196" sldId="263"/>
        </pc:sldMkLst>
      </pc:sldChg>
    </pc:docChg>
  </pc:docChgLst>
  <pc:docChgLst>
    <pc:chgData name="Maria Warner" userId="f6dfd9de-67d9-488e-9d58-65aef4a3e748" providerId="ADAL" clId="{69D43521-EAFA-43E3-A161-C86A166DF4D1}"/>
    <pc:docChg chg="custSel modSld">
      <pc:chgData name="Maria Warner" userId="f6dfd9de-67d9-488e-9d58-65aef4a3e748" providerId="ADAL" clId="{69D43521-EAFA-43E3-A161-C86A166DF4D1}" dt="2025-01-06T18:10:15.533" v="103" actId="20577"/>
      <pc:docMkLst>
        <pc:docMk/>
      </pc:docMkLst>
      <pc:sldChg chg="modSp mod">
        <pc:chgData name="Maria Warner" userId="f6dfd9de-67d9-488e-9d58-65aef4a3e748" providerId="ADAL" clId="{69D43521-EAFA-43E3-A161-C86A166DF4D1}" dt="2025-01-06T18:10:15.533" v="103" actId="20577"/>
        <pc:sldMkLst>
          <pc:docMk/>
          <pc:sldMk cId="3722811561" sldId="264"/>
        </pc:sldMkLst>
        <pc:spChg chg="mod">
          <ac:chgData name="Maria Warner" userId="f6dfd9de-67d9-488e-9d58-65aef4a3e748" providerId="ADAL" clId="{69D43521-EAFA-43E3-A161-C86A166DF4D1}" dt="2025-01-06T18:10:15.533" v="103" actId="20577"/>
          <ac:spMkLst>
            <pc:docMk/>
            <pc:sldMk cId="3722811561" sldId="264"/>
            <ac:spMk id="4" creationId="{FDCAEDC2-44AB-FD01-A2D3-CF6985C0107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9:08:03.088"/>
    </inkml:context>
    <inkml:brush xml:id="br0">
      <inkml:brushProperty name="width" value="0.05" units="cm"/>
      <inkml:brushProperty name="height" value="0.05" units="cm"/>
    </inkml:brush>
  </inkml:definitions>
  <inkml:trace contextRef="#ctx0" brushRef="#br0">1103 610 24575,'0'0'0,"0"1"0,0 0 0,1 0 0,-1 0 0,1 0 0,-1 0 0,1 0 0,-1 0 0,1-1 0,-1 1 0,1 0 0,0-1 0,0 1 0,-1 0 0,1-1 0,0 1 0,0-1 0,0 1 0,-1-1 0,1 1 0,0-1 0,0 1 0,0-1 0,0 0 0,2 1 0,31 6 0,-26-6 0,163 29 0,199 42 0,-267-51 0,-52-12 0,69 22 0,-118-31 0,1 1 0,-1 0 0,1 0 0,-1 1 0,0-1 0,1 0 0,-1 1 0,0 0 0,4 3 0,-6-5 0,1 1 0,-1 0 0,1 0 0,-1-1 0,1 1 0,-1 0 0,0 0 0,1 0 0,-1-1 0,0 1 0,1 0 0,-1 0 0,0 0 0,0 0 0,0 0 0,0 0 0,0 0 0,0-1 0,0 1 0,0 1 0,-1 0 0,0 0 0,0 0 0,-1 0 0,1 0 0,0 0 0,-1 0 0,1-1 0,-1 1 0,1-1 0,-1 1 0,0-1 0,0 1 0,0-1 0,0 0 0,0 0 0,0 0 0,0 0 0,0 0 0,0-1 0,0 1 0,-3 0 0,-26 4 0,0-1 0,0-1 0,0-1 0,0-2 0,-33-4 0,-19 0 0,17 5 0,-49-1 0,99-1 0,0-1 0,0-1 0,0 0 0,-28-10 0,43 13 0,1 0 0,0 0 0,0 0 0,-1 0 0,1 0 0,0 0 0,-1 0 0,1 0 0,0 0 0,0 0 0,-1 0 0,1-1 0,0 1 0,0 0 0,-1 0 0,1 0 0,0-1 0,0 1 0,-1 0 0,1 0 0,0 0 0,0-1 0,0 1 0,0 0 0,-1 0 0,1-1 0,0 1 0,0 0 0,0-1 0,0 1 0,0 0 0,0 0 0,0-1 0,0 1 0,0-1 0,9-5 0,21-2 0,47 1 0,150 4 0,-19 2 0,-197-2 0,-19-2 0,-29-5 0,29 8 0,-111-26 0,-79-22 0,170 39 0,28 11 0,0 0 0,0-1 0,0 1 0,-1 0 0,1 0 0,0 0 0,0 0 0,0 0 0,0 0 0,-1 0 0,1 0 0,0-1 0,0 1 0,0 0 0,0 0 0,0 0 0,-1 0 0,1 0 0,0-1 0,0 1 0,0 0 0,0 0 0,0 0 0,0-1 0,0 1 0,0 0 0,0 0 0,0 0 0,0 0 0,0-1 0,0 1 0,0 0 0,0 0 0,0 0 0,0-1 0,0 1 0,0 0 0,0 0 0,0 0 0,0-1 0,0 1 0,0 0 0,0 0 0,0 0 0,0 0 0,1-1 0,-1 1 0,0 0 0,0 0 0,0 0 0,0 0 0,0 0 0,1-1 0,-1 1 0,0 0 0,0 0 0,0 0 0,0 0 0,1 0 0,-1 0 0,0 0 0,0 0 0,0 0 0,1 0 0,-1 0 0,0 0 0,0 0 0,0 0 0,1 0 0,18-5 0,-1 2 0,1 0 0,0 1 0,0 1 0,32 3 0,-5-2 0,218 1 0,-963-20 0,674 19 0,24 1 0,5 2 0,45 13 0,-47-15 0,575 166 0,-510-146 0,-42-8 0,-28-8 0,-15-2 0,-101 4 0,-160-13 0,188 2 0,-710-23 0,831 29 0,51 13 0,-33-6 0,-33-6 0,439 91 0,-439-87 0,-25-3 0,-30-2 0,38-2 0,-98-2 0,86 1 0,66 0 0,485 0 0,-568-3 0,-50-11 0,21 3 0,-205-30 0,232 35 0,71 13 0,819 157-1070,-525-96 878,-224-49 192,-80-20 0,-28 2 0,0 0 0,0 0 0,1-1 0,-1 1 0,0 0 0,0 0 0,0 0 0,0 0 0,1-1 0,-1 1 0,0 0 0,0 0 0,0 0 0,0-1 0,0 1 0,0 0 0,1 0 0,-1 0 0,0-1 0,0 1 0,0 0 0,0 0 0,0-1 0,0 1 0,0 0 0,0 0 0,0-1 0,0 1 0,0 0 0,0 0 0,0-1 0,0 1 0,0 0 0,-1 0 0,1-1 0,0 1 0,0 0 0,0 0 0,0 0 0,0-1 0,0 1 0,-1 0 0,1 0 0,0 0 0,0 0 0,-1-1 0,-4-4 0,0 1 0,-1 0 0,1 0 0,-14-7 0,-40-20 0,-92-35 0,-74-11 0,176 62 0,-966-271 122,921 262 79,69 14-201,18 3 0,10 6 0,0 0 0,0 1 0,0-1 0,0 0 0,0 1 0,0 0 0,0 0 0,0 0 0,0 0 0,1 0 0,2 1 0,79 5 1,127 27-1,93 38-4,-209-48-2,-51-12 2,637 176-40,-631-165 44,-51-22 0,0 0 0,-1 0 0,1 0 0,0 0 0,0 0 0,-1 0 0,1 0 0,0 0 0,-1 0 0,1 0 0,0 0 0,0 0 0,-1 0 0,1 0 0,0 0 0,0 0 0,-1 0 0,1 1 0,0-1 0,0 0 0,0 0 0,-1 0 0,1 0 0,0 1 0,0-1 0,0 0 0,-1 0 0,1 0 0,0 1 0,0-1 0,0 0 0,0 0 0,0 1 0,-1-1 0,1 0 0,0 0 0,0 1 0,0-1 0,0 0 0,0 1 0,0-1 0,0 0 0,0 0 0,0 1 0,0-1 0,0 0 0,0 0 0,0 1 0,0-1 0,1 0 0,-1 0 0,0 1 0,0-1 0,0 0 0,0 0 0,0 1 0,1-1 0,-1 0 0,0 0 0,0 0 0,0 1 0,1-1 0,-1 0 0,0 0 0,0 0 0,0 0 0,1 1 0,-1-1 0,1 0 0,-18 3 0,0-1 0,0-1 0,1 0 0,-20-2 0,10 1 0,-386-19 996,374 17-996,38 2 0,0 0 0,1 0 0,-1 0 0,0 0 0,0 0 0,0 0 0,0 0 0,0 1 0,0-1 0,0 0 0,0 0 0,0 0 0,0 0 0,0 0 0,0 0 0,0 0 0,0 0 0,0 1 0,1-1 0,-1 0 0,0 0 0,0 0 0,0 0 0,0 0 0,0 0 0,0 0 0,0 1 0,-1-1 0,1 0 0,0 0 0,0 0 0,0 0 0,0 0 0,0 0 0,0 0 0,0 1 0,0-1 0,0 0 0,0 0 0,0 0 0,0 0 0,0 0 0,0 0 0,0 0 0,-1 0 0,64 21 0,-37-14 0,142 44-87,734 216-1088,-767-231 1175,-99-29 0,-35-7 0,-1 0 0,0 0 0,1 0 0,-1 0 0,0 0 0,1 0 0,-1 0 0,0 1 0,1-1 0,-1 0 0,1 0 0,-1 0 0,0 0 0,1-1 0,-1 1 0,0 0 0,1 0 0,-1 0 0,1 0 0,-1 0 0,0 0 0,1-1 0,-1 1 0,0 0 0,1 0 0,-1 0 0,0-1 0,0 1 0,1 0 0,-1-1 0,-3-3 0,0 1 0,-1 0 0,0-1 0,0 1 0,0 0 0,0 1 0,0-1 0,-7-2 0,-431-206-355,-24 37 0,-75 20 1572,524 151-1217,12 2 0,0 1 0,1-1 0,-1 0 0,0 0 0,1 0 0,-1-1 0,1 0 0,-1 1 0,1-2 0,0 1 0,-5-4 0,8 6 0,1-1 0,0 1 0,0 0 0,0-1 0,0 1 0,0-1 0,0 1 0,0 0 0,0-1 0,0 1 0,0-1 0,0 1 0,0 0 0,0-1 0,0 1 0,0-1 0,0 1 0,0 0 0,1-1 0,-1 1 0,0 0 0,0-1 0,0 1 0,1 0 0,-1-1 0,0 1 0,0 0 0,1-1 0,-1 1 0,0 0 0,1 0 0,-1-1 0,0 1 0,1 0 0,-1 0 0,0 0 0,1-1 0,-1 1 0,1 0 0,7-4 37,0 0 1,0 1-1,0 0 1,1 1-1,-1-1 1,1 2 0,10-2-1,69-2 379,-60 4-377,318 15-39,-6 29 0,-306-39 0,-33-5 0,-7-1 0,-56-11 0,-117-18 0,-111-27 0,275 52 0,18 4 0,25 2 0,275 48 0,-91-10 0,-208-38 0,-14-6 0,-40-18 0,-108-35 0,-68-3 0,150 42 0,-653-151 0,660 159 0,62 14 0,18 5 0,40 13 0,60 18 0,-60-23 0,838 238 0,-878-250 0,15 5 0,-43-7 0,-48-9 0,-132-8 0,194 15 0,0 1 0,1 0 0,-1 0 0,0 0 0,1 1 0,-1-1 0,1 1 0,-1-1 0,-3 3 0,9 2 0,17 5 0,369 103 0,-221-67 0,201 59 0,-349-100 0,-49-15 0,13 5 0,-347-109 0,-633-111 0,926 215 0,61 11 0,18 5 0,208 68 0,-57-21 0,-67-20 0,386 150 0,-450-168 0,-28-12 0,-8-3 0,-45-12 0,-43-17 0,25 8 0,-119-23 0,227 64 0,187 50 0,-189-63 0,-36-7 0,0 0 0,0 0 0,1 0 0,-1 0 0,0 0 0,0 0 0,0 0 0,0 0 0,0 0 0,0 0 0,0 0 0,1 0 0,-1 0 0,0 0 0,0 0 0,0-1 0,0 1 0,0 0 0,0 0 0,0 0 0,0 0 0,0 0 0,0 0 0,0 0 0,1 0 0,-1-1 0,0 1 0,0 0 0,0 0 0,0 0 0,0 0 0,0 0 0,0 0 0,0 0 0,0-1 0,0 1 0,0 0 0,0 0 0,0 0 0,0 0 0,0 0 0,0 0 0,0 0 0,0-1 0,0 1 0,0 0 0,-1 0 0,1 0 0,0 0 0,0 0 0,0 0 0,0 0 0,0 0 0,0-1 0,0 1 0,0 0 0,0 0 0,0 0 0,-1 0 0,1 0 0,0 0 0,0 0 0,0 0 0,-19-15 0,-36-18 0,-101-43 0,-73-17 0,204 84 0,10 3 0,-301-106 0,302 110 0,20 9 0,28 12 0,115 42-11,231 61-1,-254-84-78,435 120-476,-458-136 566,-98-20 0,0-1 0,0-1 0,1 1 0,-1-1 0,0 0 0,10-1 0,-15 1 0,0 0 0,0 0 0,1-1 0,-1 1 0,0 0 0,0 0 0,1 0 0,-1 0 0,0-1 0,0 1 0,0 0 0,1 0 0,-1-1 0,0 1 0,0 0 0,0 0 0,1-1 0,-1 1 0,0 0 0,0 0 0,0-1 0,0 1 0,0 0 0,0-1 0,0 1 0,0 0 0,0 0 0,0-1 0,0 1 0,0 0 0,0-1 0,0 1 0,0 0 0,0-1 0,0 1 0,0 0 0,0 0 0,0-1 0,-1 1 0,1 0 0,0 0 0,0-1 0,0 1 0,0 0 0,-1 0 0,1-1 0,0 1 0,0 0 0,0 0 0,-1 0 0,1-1 0,0 1 0,0 0 0,-1 0 0,1 0 0,0 0 0,-1 0 0,-12-10 6,-1 0 1,0 1 0,0 1-1,-1 1 1,1 0 0,-2 0-1,-29-7 1,28 8 53,-43-11 227,-91-14 1,31 7-297,195 26 9,241 36 0,-356-53 0,-166-19 0,107 21 0,91 12 0,1-1 0,0 1 0,-1-1 0,1 0 0,0-1 0,-10-5 0,16 8 0,0-1 0,0 0 0,0 1 0,0-1 0,0 0 0,0 0 0,0 0 0,0 0 0,0 0 0,0 0 0,0 0 0,1-1 0,-1 1 0,0 0 0,1 0 0,-1-1 0,1 1 0,0 0 0,-1 0 0,1-1 0,0 1 0,0 0 0,0-1 0,0 1 0,0-1 0,0 1 0,0 0 0,0-1 0,0 1 0,1 0 0,-1-1 0,1 1 0,-1 0 0,1 0 0,-1-1 0,1 1 0,0 0 0,-1 0 0,1 0 0,0 0 0,1-2 0,5-5 0,0 0 0,0 0 0,1 0 0,0 1 0,1 0 0,-1 0 0,1 1 0,18-9 0,-7 4 0,1 2 0,0 1 0,24-7 0,-22 10 0,-34 12 0,-36 13 0,10-5 0,-39 11 0,75-25 0,0-1 0,0 1 0,0-1 0,0 1 0,0-1 0,-1 0 0,1 0 0,0 0 0,0 0 0,0 0 0,0 0 0,0 0 0,0 0 0,-1 0 0,1 0 0,0 0 0,0-1 0,0 1 0,0 0 0,0-1 0,0 1 0,0-1 0,0 1 0,0-1 0,-1-1 0,1 1 0,1-1 0,-1 1 0,1 0 0,0-1 0,0 1 0,0 0 0,-1-1 0,1 1 0,1 0 0,-1-1 0,0 1 0,0 0 0,0-1 0,1 1 0,-1 0 0,1-1 0,0-1 0,6-11 0,0 1 0,16-23 0,-21 33 0,54-74 0,-51 70 0,-9 10 0,-17 17 0,1-2 0,-467 358 0,470-364 0,3-1 0,0-1 0,0-1 0,-1 0 0,-22 9 0,36-18 0,0 1 0,1-1 0,-1 1 0,0-1 0,0 0 0,1 0 0,-1 1 0,0-1 0,0 0 0,1 0 0,-1 0 0,0 0 0,0 0 0,0 0 0,1 0 0,-1 0 0,0 0 0,0 0 0,1-1 0,-1 1 0,0 0 0,0 0 0,1-1 0,-1 1 0,0-1 0,1 1 0,-1 0 0,0-1 0,1 1 0,-1-1 0,1 0 0,-1 1 0,0-1 0,1 1 0,0-1 0,-1 0 0,1 1 0,-1-1 0,1 0 0,0 1 0,-1-2 0,1-2 0,-1 0 0,1 0 0,0 1 0,0-1 0,0 0 0,1 0 0,0-5 0,5-15 0,1 0 0,2 0 0,0 1 0,19-36 0,58-84 0,-76 128 0,-4 2 0,-21 25 0,-164 188 0,136-149 0,141-196 0,-41 55 0,-48 75 0,-9 15 0,0 0 0,0 0 0,0 0 0,0 0 0,0 0 0,0 0 0,0 0 0,0 0 0,0 0 0,0 0 0,0 0 0,-1 0 0,1 0 0,0 0 0,0 0 0,0 0 0,0 0 0,0 0 0,0 0 0,0 1 0,0-1 0,0 0 0,0 0 0,0 0 0,-1 0 0,1 0 0,0 0 0,0 0 0,0 0 0,0-1 0,0 1 0,0 0 0,0 0 0,0 0 0,0 0 0,0 0 0,0 0 0,0 0 0,-1 0 0,1 0 0,0 0 0,0 0 0,0 0 0,0 0 0,0 0 0,0 0 0,0 0 0,0 0 0,0 0 0,0 0 0,0-1 0,0 1 0,0 0 0,0 0 0,0 0 0,0 0 0,0 0 0,0 0 0,0 0 0,0 0 0,0 0 0,0 0 0,0 0 0,0-1 0,0 1 0,0 0 0,0 0 0,-25 19 0,13-9 0,-97 88 0,77-66 0,-1-2 0,-63 44 0,94-72 0,0-1 0,0 0 0,0 0 0,0 0 0,0 0 0,0 0 0,-1 0 0,1-1 0,0 1 0,0-1 0,-1 1 0,1-1 0,-4 0 0,5 0 0,0 0 0,0-1 0,0 1 0,0 0 0,0-1 0,0 1 0,1-1 0,-1 1 0,0-1 0,0 1 0,0-1 0,1 0 0,-1 1 0,0-1 0,1 0 0,-1 1 0,1-1 0,-1 0 0,1 0 0,-1 0 0,1 1 0,0-1 0,-1-1 0,-1-5 0,1 0 0,1 1 0,-1-1 0,1 0 0,0 0 0,0 1 0,1-1 0,2-9 0,19-91 0,45-124 0,-21 79 0,-45 149 0,-1 1 0,1-1 0,0 1 0,-1-1 0,1 0 0,-1 1 0,0-1 0,0 0 0,0-3 0,-1 6 0,1 0 0,0 0 0,0 0 0,0-1 0,0 1 0,-1 0 0,1 0 0,0 0 0,0 0 0,0-1 0,-1 1 0,1 0 0,0 0 0,0 0 0,-1 0 0,1 0 0,0 0 0,0 0 0,-1 0 0,1-1 0,0 1 0,0 0 0,-1 0 0,1 0 0,0 0 0,0 0 0,-1 0 0,1 1 0,0-1 0,0 0 0,-1 0 0,1 0 0,0 0 0,0 0 0,-1 0 0,1 0 0,0 0 0,0 1 0,-1-1 0,1 0 0,0 0 0,0 0 0,0 1 0,0-1 0,-1 0 0,1 0 0,-37 40 0,36-38 0,-115 146 0,-58 68 0,162-201 0,8-9 0,-1-1 0,1-1 0,-1 1 0,-10 7 0,15-11 0,0-1 0,0 0 0,0 0 0,0 0 0,0 0 0,-1 1 0,1-1 0,0 0 0,0 0 0,0 0 0,-1 0 0,1 0 0,0 1 0,0-1 0,0 0 0,-1 0 0,1 0 0,0 0 0,0 0 0,0 0 0,-1 0 0,1 0 0,0 0 0,0 0 0,-1 0 0,1 0 0,0 0 0,0 0 0,-1 0 0,1 0 0,0 0 0,0 0 0,0 0 0,-1 0 0,1-1 0,0 1 0,0 0 0,0 0 0,-1 0 0,1 0 0,0 0 0,0-1 0,0 1 0,0 0 0,-1 0 0,1 0 0,0-1 0,0 1 0,0 0 0,0 0 0,0-1 0,0-12 0,0 4 0,-10 23 0,-40 69 0,49-82 0,0 0 0,1 0 0,-1 0 0,0 0 0,0 0 0,1 0 0,-1 0 0,0-1 0,0 1 0,0 0 0,0-1 0,0 1 0,0-1 0,-2 1 0,2-1 0,1 0 0,-1-1 0,1 1 0,-1-1 0,1 1 0,-1 0 0,0-1 0,1 0 0,0 1 0,-1-1 0,1 1 0,-1-1 0,1 1 0,0-1 0,-1 0 0,1 1 0,0-1 0,0 0 0,-1 0 0,1 1 0,0-1 0,0 0 0,0 1 0,0-1 0,0 0 0,0 0 0,0 1 0,0-1 0,1-1 0,-1-34 0,1 0 0,3 1 0,0-1 0,16-53 0,-9 38 0,16-78 0,62-172 0,-85 294 0,-6 26 0,-9 34 0,-17 31 0,-70 144 0,73-176 0,11-24 0,14-28 0,0 0 0,0 0 0,0-1 0,0 1 0,0 0 0,0 0 0,0 0 0,0 0 0,0 0 0,0 0 0,-1 0 0,1 0 0,0 0 0,0 0 0,0 0 0,0-1 0,0 1 0,0 0 0,0 0 0,0 0 0,0 0 0,-1 0 0,1 0 0,0 0 0,0 0 0,0 0 0,0 0 0,0 0 0,0 0 0,0 0 0,0 0 0,-1 0 0,1 0 0,0 0 0,0 0 0,0 0 0,0 0 0,0 0 0,0 0 0,0 0 0,0 1 0,-1-1 0,1 0 0,0 0 0,0 0 0,0 0 0,0 0 0,0 0 0,0 0 0,0 0 0,0 0 0,0 0 0,0 0 0,0 1 0,0-1 0,1-18 0,6-23 0,32-81 0,-75 226 0,-52 131 0,101-268 0,-3 1 0,10-46 0,-4 14 0,-3 22 0,-8 28 0,0 0 0,-1-1 0,-1 1 0,3-24 0,-19 68 0,1 9 0,-67 188 0,68-210 0,11-17 0,0 0 0,-1 0 0,1-1 0,0 1 0,0 0 0,-1 0 0,1 0 0,0 0 0,0 0 0,-1 0 0,1 0 0,0-1 0,0 1 0,0 0 0,-1 0 0,1 0 0,0 0 0,0-1 0,0 1 0,0 0 0,-1 0 0,1-1 0,0 1 0,0 0 0,0 0 0,0-1 0,0 1 0,0 0 0,0 0 0,0-1 0,0 1 0,0 0 0,0 0 0,0-1 0,0 1 0,0 0 0,-3-42 0,3 31 0,0 11 0,0-1 0,0 1 0,0 0 0,0 0 0,0 0 0,0-1 0,0 1 0,0 0 0,0 0 0,0 0 0,0-1 0,0 1 0,0 0 0,0 0 0,0 0 0,0 0 0,0-1 0,0 1 0,0 0 0,0 0 0,-1 0 0,1 0 0,0-1 0,0 1 0,0 0 0,0 0 0,0 0 0,0 0 0,-1 0 0,1 0 0,0-1 0,0 1 0,0 0 0,0 0 0,-1 0 0,1 0 0,0 0 0,0 0 0,0 0 0,-1 0 0,1 0 0,0 0 0,0 0 0,0 0 0,-1 0 0,-7 8 0,-7 16 0,-27 69 0,49-109 0,12-12 0,-19 28 0,1-1 0,-1 1 0,0 0 0,0 0 0,0 0 0,0 0 0,1-1 0,-1 1 0,0 0 0,0 0 0,0 0 0,1 0 0,-1 0 0,0 0 0,0 0 0,0-1 0,1 1 0,-1 0 0,0 0 0,0 0 0,1 0 0,-1 0 0,0 0 0,0 0 0,0 0 0,1 0 0,-1 0 0,0 0 0,0 0 0,1 1 0,-1-1 0,0 0 0,0 0 0,0 0 0,1 0 0,-1 0 0,0 1 0,2 9 0,-7 15 0,5-24 0,-33 153 0,48-181 0,10-29 0,-21 45 0,0 1 0,0 0 0,1 0 0,0 0 0,1 1 0,0 0 0,1 0 0,0 0 0,0 1 0,1 0 0,-1 0 0,2 1 0,10-7 0,-15 10 0,1 1 0,-1 0 0,0-1 0,1 0 0,-2 0 0,1 0 0,0-1 0,3-5 0,-6 9 0,-1-1 0,1 1 0,0 0 0,-1 0 0,1-1 0,-1 1 0,1-1 0,-1 1 0,0 0 0,0-1 0,0 1 0,1-1 0,-1 1 0,-1 0 0,1-1 0,0 1 0,0-1 0,0 1 0,-1 0 0,1-1 0,-1 1 0,1 0 0,-1-1 0,1 1 0,-1 0 0,0 0 0,0-1 0,0 1 0,0 0 0,1 0 0,-2 0 0,1 0 0,0 0 0,0 0 0,0 0 0,0 1 0,0-1 0,-3-1 0,-10-3 0,0 1 0,-1 0 0,1 0 0,-17 0 0,23 2 0,12 2 0,307 27 0,-311-27 0,43 8 0,-27 2 0,-16-10 0,0 1 0,0-1 0,1 1 0,-1-1 0,0 1 0,0-1 0,0 1 0,0-1 0,0 1 0,0-1 0,0 1 0,0-1 0,0 1 0,0-1 0,0 1 0,0-1 0,-1 1 0,1 0 0,0-1 0,0 1 0,0-1 0,-1 0 0,1 1 0,0-1 0,-1 1 0,1-1 0,0 1 0,-1-1 0,1 0 0,-1 1 0,-4 3 0,1 0 0,-1 0 0,0-1 0,0 0 0,0 0 0,0 0 0,-12 3 0,-46 14 0,44-15 0,11-3 0,-1 1 0,0-1 0,0-1 0,-12 1 0,32-8 0,-11 0 0,-12 0 0,-29-3 0,-1 1 0,0 3 0,0 1 0,-62 4 0,39-1 0,28 3 0,36 1 0,10 2 0,72 16 0,-79-21 0,1150 252-1119,-1075-238 1119,-63-14 0,-18-4 0,-14-6 0,-1 1 0,-1 1 0,0 1 0,-28-7 0,0 0 0,-1460-396 64,1252 344-60,213 57-4,29 6 0,0 0 0,-1-1 0,1 0 0,1-1 0,-26-13 0,39 18 0,0 0 0,-1 0 0,1-1 0,-1 1 0,1 0 0,-1-1 0,1 1 0,-1 0 0,1-1 0,0 1 0,-1 0 0,1-1 0,0 1 0,-1-1 0,1 1 0,0 0 0,0-1 0,-1 1 0,1-1 0,0 1 0,0-1 0,0 1 0,0-1 0,0 1 0,-1-1 0,1 1 0,0-1 0,0 1 0,0-1 0,0 0 0,1 1 0,-1-1 0,0 1 0,0-1 0,0 1 0,0-1 0,0 1 0,1-1 0,-1 1 0,0 0 0,0-1 0,1 1 0,-1-1 0,0 1 0,1 0 0,-1-1 0,1 1 0,-1-1 0,0 1 0,1 0 0,-1 0 0,2-1 0,6-4 0,0 1 0,0 0 0,1 0 0,-1 1 0,19-5 0,66-12 0,2 4 0,101-5 0,1350-23-951,-1217 58 750,-249-4 201,-78-10 0,0 0 0,0 0 0,0 1 0,0-1 0,0 0 0,0 1 0,-1 0 0,1-1 0,0 1 0,0 0 0,0 0 0,-1 0 0,3 2 0,-5-2 0,0 0 0,-1 0 0,0 0 0,1 0 0,-1-1 0,0 1 0,1 0 0,-1-1 0,0 1 0,0-1 0,1 0 0,-1 0 0,0 1 0,0-1 0,-3-1 0,-333 14 1662,227-13-1387,-41 1-597,-1435-7-698,1548 5 1002,-223-15-87,256 15 105,1 1 0,-1-2 0,1 1 0,-1-1 0,1 1 0,-6-4 0,11 5 0,0 0 0,0 0 0,-1 0 0,1 0 0,0-1 0,0 1 0,0 0 0,0 0 0,0 0 0,-1 0 0,1 0 0,0 0 0,0-1 0,0 1 0,0 0 0,0 0 0,0 0 0,0 0 0,0-1 0,-1 1 0,1 0 0,0 0 0,0 0 0,0-1 0,0 1 0,0 0 0,0 0 0,0 0 0,0 0 0,0-1 0,0 1 0,0 0 0,0 0 0,0 0 0,1-1 0,-1 1 0,0 0 0,0 0 0,0 0 0,0 0 0,0-1 0,0 1 0,0 0 0,0 0 0,0 0 0,1 0 0,-1 0 0,0-1 0,0 1 0,0 0 0,0 0 0,1 0 0,24-9 0,24 4 0,-1 1 0,1 2 0,89 9 0,172 25 179,336 81 0,-631-110-180,66 14 64,111 37 1,-188-53-62,-1 0 1,0 1-1,0-1 0,1 0 1,-1 1-1,-1 0 0,1 0 1,0 0-1,0 0 0,4 4 1,-7-5-3,0-1 0,0 0 0,0 0 0,0 1-1,0-1 1,0 0 0,0 1 0,1-1 0,-1 0 0,0 0 0,-1 1 0,1-1 0,0 0 0,0 1 0,0-1 0,0 0 0,0 0 0,0 1 0,0-1 0,0 0 0,0 1 0,-1-1 0,1 0 0,0 0 0,0 0 0,0 1 0,0-1 0,-1 0 0,1 0 0,0 1 0,0-1 0,-1 0 0,1 0 0,0 0 0,-1 0 0,-21 8 0,-28-1 9,1-2 0,-1-3 0,-49-4 0,30 1 159,-286-4 850,332 5-1018,0-1 0,52 7 0,304 53 0,1161 272-2098,-1244-272 1972,-186-46 126,-71-18 0,-34-10 0,-109-37 0,-83-24 0,-79-22-366,-616-178-1619,-370-117 2467,1133 335 823,125 38-979,39 19-323,1 1 1,-1-1 0,0 1-1,0-1 1,1 1 0,-1-1 0,0 1-1,1-1 1,-1 0 0,1 1-1,-1-1 1,1 0 0,-1 1 0,1-1-1,-1 0 1,1 0 0,-1 1-1,1-1 1,0 0 0,0 0-1,-1-1 1,2 1-6,-1 1 1,0-1-1,1 0 0,-1 1 0,1-1 1,-1 0-1,1 1 0,0-1 0,-1 1 0,1-1 1,-1 0-1,1 1 0,0 0 0,0-1 1,-1 1-1,1-1 0,0 1 0,0 0 1,-1 0-1,1-1 0,0 1 0,1 0 0,41-7-38,120 6 40,730 112-1649,91 114 3513,-888-192-1491,-93-33-373,-1 1 0,1 0 0,-1 1 0,0-1 0,1 0 0,-1 1 0,0-1 0,0 1 0,0 0 0,0-1 0,0 1 0,0 0 0,3 4 0,-5-5 0,0 0 0,0-1 0,0 1 0,0 0 0,0 0 0,0-1 0,0 1 0,0 0 0,0 0 0,0-1 0,0 1 0,0 0 0,0 0 0,-1-1 0,1 1 0,0 0 0,-1-1 0,1 1 0,0 0 0,-1-1 0,1 1 0,-1 0 0,1-1 0,-1 1 0,1-1 0,-1 1 0,1-1 0,-1 1 0,-1 0 0,-6 3 0,0 1 0,-1-1 0,0 0 0,0-1 0,-15 4 0,-214 43 1177,71-17-480,158-31-697,0 0 0,0 0 0,0 1 0,0 1 0,-9 4 0,17-8 0,1 1 0,-1-1 0,0 0 0,1 1 0,-1-1 0,0 1 0,1-1 0,-1 1 0,1-1 0,-1 1 0,1-1 0,-1 1 0,1 0 0,-1-1 0,1 1 0,0 0 0,-1-1 0,1 1 0,0 0 0,0-1 0,-1 1 0,1 0 0,0 0 0,0-1 0,0 1 0,0 0 0,0 0 0,0-1 0,0 1 0,0 0 0,0 0 0,0-1 0,1 1 0,-1 0 0,0 0 0,0-1 0,1 1 0,-1 0 0,0-1 0,1 1 0,-1 0 0,1-1 0,-1 1 0,1 0 0,6 4 0,-1 0 0,0-1 0,1 1 0,0-1 0,0-1 0,0 0 0,9 3 0,119 41 0,235 49 0,-209-58 0,-72-17 0,4 0 0,-1 4 0,105 43 0,-180-58 0,-17-10 0,0 0 0,0 0 0,0 1 0,0-1 0,1 0 0,-1 0 0,0 0 0,0 0 0,0 0 0,0 1 0,0-1 0,0 0 0,0 0 0,0 0 0,0 0 0,0 1 0,0-1 0,0 0 0,0 0 0,1 0 0,-1 0 0,0 1 0,0-1 0,-1 0 0,1 0 0,0 0 0,0 0 0,0 1 0,0-1 0,0 0 0,0 0 0,0 0 0,0 0 0,0 1 0,0-1 0,0 0 0,0 0 0,0 0 0,-1 0 0,1 0 0,0 1 0,0-1 0,0 0 0,0 0 0,-1 0 0,-3 2 0,0-1 0,0 0 0,0 0 0,0 0 0,-1 0 0,-6-1 0,-79 3 0,1-4 0,-164-23 0,215 19 0,-990-142-1127,708 97 937,198 33 190,-234-48 0,328 55 0,27 10 0,1 0 0,0 0 0,-1 0 0,1 0 0,0 0 0,-1 0 0,1-1 0,0 1 0,0 0 0,-1 0 0,1 0 0,0-1 0,-1 1 0,1 0 0,0 0 0,0-1 0,-1 1 0,1 0 0,0 0 0,0-1 0,0 1 0,-1 0 0,1-1 0,0 1 0,0 0 0,0-1 0,0 1 0,0 0 0,0-1 0,0 0 0,3 0 0,0-1 0,0 1 0,0 0 0,1 0 0,-1 0 0,0 0 0,1 1 0,-1-1 0,0 1 0,1 0 0,6 0 0,86 2 0,138 18 0,-203-17 0,273 34-207,1374 286-827,-1432-258 1034,-239-65 0,-22-8 0,-84-36-54,-1 4 0,-133-33 1,-225-36 2346,337 86-1847,-50-13-466,148 27 20,23 8 0,0 1 0,0 0 0,0 0 0,1-1 0,-1 1 0,0 0 0,0 0 0,0-1 0,0 1 0,0 0 0,0 0 0,0-1 0,0 1 0,0 0 0,1 0 0,-1 0 0,0-1 0,0 1 0,0 0 0,0 0 0,1 0 0,-1 0 0,0-1 0,0 1 0,0 0 0,1 0 0,-1 0 0,0 0 0,0 0 0,1 0 0,-1-1 0,0 1 0,0 0 0,1 0 0,-1 0 0,0 0 0,0 0 0,1 0 0,-1 0 0,0 0 0,1 0 0,43-5 0,0 4 0,-1 1 0,1 2 0,-1 2 0,44 11 0,-55-5 0,-30-5 0,-10-1 0,-7-1 0,1-1 0,0-1 0,-1 0 0,1-1 0,-26-3 0,24 2 0,-1052-41 0,999 44 0,59 3 0,17 3 0,12 0 0,0 0 0,0-1 0,0-1 0,34 7 0,1 0 0,732 218 0,-708-201 0,-52-16 0,-29-11 0,-13-6 0,-315-99 0,126 35 0,199 65 0,-59-17 0,-71-32 0,134 50 0,1 1 0,-1-1 0,1 1 0,-1-1 0,1 0 0,0 0 0,-1 0 0,1 0 0,0 0 0,0 0 0,-1 0 0,0-2 0,2 2 0,0 1 0,0 0 0,0-1 0,0 1 0,0 0 0,0 0 0,0-1 0,0 1 0,0 0 0,1-1 0,-1 1 0,0 0 0,0 0 0,0-1 0,1 1 0,-1 0 0,0 0 0,0-1 0,0 1 0,1 0 0,-1 0 0,0 0 0,1 0 0,-1-1 0,0 1 0,0 0 0,1 0 0,-1 0 0,0 0 0,1 0 0,-1 0 0,0 0 0,1 0 0,-1 0 0,0 0 0,1 0 0,48-2 0,52 11 0,-1 5 0,147 38 0,-242-50 0,3-1 0,0 1 0,0 1 0,0 0 0,-1 0 0,1 0 0,-1 1 0,10 6 0,-17-10 0,0 0 0,0 0 0,1 1 0,-1-1 0,0 0 0,0 0 0,0 0 0,1 1 0,-1-1 0,0 0 0,0 0 0,0 1 0,0-1 0,1 0 0,-1 1 0,0-1 0,0 0 0,0 0 0,0 1 0,0-1 0,0 0 0,0 1 0,0-1 0,0 0 0,0 0 0,0 1 0,0-1 0,0 0 0,0 1 0,0-1 0,0 0 0,-1 1 0,1-1 0,0 0 0,0 0 0,0 1 0,0-1 0,0 0 0,-1 0 0,1 1 0,0-1 0,0 0 0,-1 0 0,1 0 0,0 0 0,0 1 0,-1-1 0,1 0 0,0 0 0,0 0 0,-1 0 0,1 0 0,0 0 0,0 1 0,-1-1 0,1 0 0,0 0 0,-1 0 0,1 0 0,-23 4 0,22-4 0,-77 7 0,-1-4 0,0-3 0,-120-16 0,186 15 0,0 0 0,0-2 0,0 1 0,1-2 0,-1 0 0,-13-6 0,26 10 0,0 0 0,-1 0 0,1 0 0,0 0 0,-1 0 0,1 0 0,0 0 0,0-1 0,-1 1 0,1 0 0,0 0 0,-1 0 0,1 0 0,0-1 0,0 1 0,0 0 0,-1 0 0,1-1 0,0 1 0,0 0 0,0 0 0,-1-1 0,1 1 0,0 0 0,0 0 0,0-1 0,0 1 0,0 0 0,0-1 0,0 1 0,0 0 0,0-1 0,0 1 0,0 0 0,0-1 0,0 1 0,0 0 0,0 0 0,0-1 0,0 1 0,0 0 0,0-1 0,0 1 0,0 0 0,1-1 0,-1 1 0,0 0 0,0 0 0,0-1 0,1 1 0,-1 0 0,0 0 0,0 0 0,0-1 0,1 1 0,-1 0 0,0 0 0,1 0 0,3-2 0,0 0 0,0 1 0,0 0 0,0 0 0,0 0 0,0 1 0,1-1 0,-1 1 0,0 0 0,6 1 0,52 7 0,24 10 0,0 5 0,-1 3 0,115 52 0,-197-77 0,-1 0 0,1 0 0,-1 1 0,0-1 0,1 0 0,-1 1 0,0 0 0,0-1 0,3 4 0,-5-5 0,0 1 0,1-1 0,-1 0 0,0 0 0,0 1 0,0-1 0,0 0 0,0 1 0,0-1 0,0 0 0,0 0 0,-1 1 0,1-1 0,0 0 0,0 0 0,0 1 0,0-1 0,0 0 0,0 1 0,0-1 0,-1 0 0,1 0 0,0 0 0,0 1 0,0-1 0,-1 0 0,1 0 0,0 0 0,0 1 0,0-1 0,-1 0 0,1 0 0,0 0 0,0 0 0,-1 0 0,1 0 0,0 1 0,-1-1 0,1 0 0,0 0 0,0 0 0,-1 0 0,1 0 0,0 0 0,-1 0 0,1 0 0,-9 1 0,1-1 0,-1 1 0,0-2 0,1 1 0,-12-3 0,-584-143 0,531 125 0,-343-106 0,389 119 0,-37-14 0,60 20 0,-1 0 0,1 0 0,0 0 0,-1-1 0,1 0 0,0 0 0,0 0 0,1 0 0,-5-5 0,8 8 0,-1-1 0,1 1 0,0-1 0,0 1 0,-1 0 0,1-1 0,0 1 0,0-1 0,0 1 0,0 0 0,0-1 0,0 1 0,-1-1 0,1 1 0,0-1 0,0 1 0,0-1 0,0 1 0,1-1 0,-1 1 0,0-1 0,0 1 0,0 0 0,0-1 0,0 1 0,1-1 0,-1 1 0,0 0 0,0-1 0,1 1 0,-1-1 0,0 1 0,0 0 0,1-1 0,-1 1 0,1 0 0,-1 0 0,0-1 0,1 1 0,-1 0 0,0 0 0,1-1 0,-1 1 0,1 0 0,-1 0 0,1 0 0,-1 0 0,1 0 0,13-4 0,-1 1 0,0 0 0,1 1 0,0 0 0,-1 1 0,18 2 0,-11-2 0,-13 1 0,130-4 0,177 17 0,-310-12 0,1-1 0,0 1 0,-1 0 0,1 1 0,-1-1 0,1 1 0,-1-1 0,5 4 0,-9-5 0,1 0 0,-1 0 0,0 1 0,1-1 0,-1 0 0,0 1 0,1-1 0,-1 0 0,0 1 0,0-1 0,1 0 0,-1 1 0,0-1 0,0 0 0,0 1 0,1-1 0,-1 1 0,0-1 0,0 1 0,0-1 0,0 0 0,0 1 0,0-1 0,0 1 0,0-1 0,0 1 0,0-1 0,0 0 0,0 2 0,-1-1 0,0 1 0,0-1 0,0 0 0,0 0 0,0 1 0,-1-1 0,1 0 0,0 0 0,-1 0 0,1 0 0,0 0 0,-3 1 0,-48 20 0,51-22 0,0 0 0,1 0 0,-1 1 0,1-1 0,-1 0 0,1 0 0,-1 0 0,1 0 0,-1 1 0,1-1 0,-1 0 0,1 1 0,-1-1 0,1 0 0,0 1 0,-1-1 0,1 0 0,-1 1 0,1-1 0,0 1 0,-1-1 0,1 1 0,0-1 0,0 1 0,-1-1 0,1 1 0,0-1 0,0 1 0,0-1 0,0 1 0,-1-1 0,1 1 0,0-1 0,0 1 0,0 0 0,0-1 0,0 1 0,1-1 0,-1 1 0,0-1 0,0 1 0,0-1 0,1 1 0,1 3 0,1-1 0,0 0 0,0 0 0,0 0 0,0-1 0,6 4 0,29 18 0,1-2 0,1-2 0,57 20 0,-92-38 0,368 137 0,-20-7 0,-259-91 0,-73-27 0,-21-14 0,0 0 0,0 0 0,0 0 0,0 1 0,0-1 0,0 0 0,0 0 0,0 0 0,0 0 0,0 1 0,0-1 0,0 0 0,0 0 0,0 0 0,0 0 0,-1 0 0,1 1 0,0-1 0,0 0 0,0 0 0,0 0 0,0 0 0,-1 0 0,1 0 0,0 0 0,0 0 0,0 1 0,0-1 0,-1 0 0,1 0 0,0 0 0,0 0 0,0 0 0,0 0 0,-1 0 0,1 0 0,0 0 0,0 0 0,0 0 0,0 0 0,-1 0 0,1 0 0,0 0 0,0 0 0,0-1 0,0 1 0,-1 0 0,1 0 0,0 0 0,0 0 0,0 0 0,0 0 0,0 0 0,-1-1 0,-46-10 0,-60-21 0,-573-155 0,612 173 0,-90-24 0,152 36 0,0 0 0,0 0 0,-1 0 0,1-1 0,1 0 0,-7-4 0,12 7 0,0 0 0,-1 0 0,1 0 0,0 0 0,0-1 0,0 1 0,-1 0 0,1 0 0,0-1 0,0 1 0,0 0 0,0 0 0,0-1 0,-1 1 0,1 0 0,0 0 0,0-1 0,0 1 0,0 0 0,0 0 0,0-1 0,0 1 0,0 0 0,0-1 0,0 1 0,0 0 0,0 0 0,0-1 0,0 1 0,0 0 0,0-1 0,1 1 0,11-8 0,10 3 0,0 1 0,0 0 0,1 2 0,32 0 0,-25 2 0,583-2 0,-677-6 0,36 4 0,0 1 0,0 1 0,-39 2 0,-440 27 0,3-31 0,330 0 0,148 4 0,63-1 0,864 49-568,-4 62-396,-269-29 651,-513-70 313,-91-12 0,-24 0 0,0 1 0,0 0 0,0-1 0,0 1 0,0 0 0,0 0 0,0-1 0,0 1 0,0 0 0,0 0 0,-1-1 0,1 1 0,0 0 0,0 0 0,0-1 0,0 1 0,-1 0 0,1 0 0,0 0 0,0-1 0,0 1 0,-1 0 0,1 0 0,0 0 0,0 0 0,-1 0 0,1-1 0,0 1 0,0 0 0,-1 0 0,1 0 0,0 0 0,-1 0 0,1 0 0,0 0 0,-1 0 0,-49-16 0,-489-99-390,332 75 168,39 7 412,-280-64 1270,391 79-1460,56 18 0,0 0 0,0 0 0,0-1 0,0 1 0,0 0 0,0-1 0,0 1 0,0-1 0,0 1 0,0-1 0,0 0 0,0 1 0,1-1 0,-1 0 0,0 1 0,0-1 0,1 0 0,-1 0 0,1 0 0,-2-2 0,3 3 0,0-1 0,0 0 0,0 0 0,0 0 0,0 1 0,0-1 0,0 1 0,0-1 0,0 0 0,0 1 0,1 0 0,-1-1 0,0 1 0,0 0 0,0 0 0,1 0 0,-1-1 0,2 2 0,26-4 156,1 1 0,0 2-1,45 6 1,-63-5-106,294 34-286,513 128 0,-634-108 236,-168-47 0,-35-13 0,13 4 0,-438-94 606,433 94-606,3 0 0,-1 0 0,1-1 0,-1 0 0,1 0 0,0-1 0,0 1 0,0-2 0,-10-5 0,17 9 0,-1 0 0,1 0 0,-1-1 0,1 1 0,0 0 0,-1-1 0,1 1 0,0 0 0,-1-1 0,1 1 0,0-1 0,-1 1 0,1-1 0,0 1 0,0 0 0,-1-1 0,1 1 0,0-1 0,0 1 0,0-1 0,0 1 0,0-1 0,-1 1 0,1-1 0,0 1 0,0-1 0,0 1 0,1-1 0,-1 1 0,0-1 0,0 1 0,0-1 0,0 1 0,0-1 0,1 1 0,-1-1 0,0 1 0,0-1 0,1 1 0,-1-1 0,0 1 0,1 0 0,-1-1 0,0 1 0,1 0 0,-1-1 0,0 1 0,1 0 0,-1-1 0,1 1 0,-1 0 0,1 0 0,-1-1 0,1 1 0,-1 0 0,1 0 0,-1 0 0,1 0 0,0 0 0,32-9 0,42 1 0,-75 8 0,1 0 0,-1 0 0,1 0 0,-1 0 0,1 0 0,-1 0 0,0 0 0,1 0 0,-1 0 0,1 0 0,-1 0 0,1 0 0,-1 0 0,1 0 0,-1-1 0,0 1 0,1 0 0,-1 0 0,1-1 0,-1 1 0,0 0 0,1 0 0,-1-1 0,0 1 0,1 0 0,-1-1 0,0 1 0,1 0 0,-1-1 0,0 1 0,0-1 0,0 1 0,1 0 0,-1-1 0,0 1 0,0-1 0,0 1 0,0-1 0,0 1 0,0 0 0,0-1 0,0 1 0,0-1 0,0 1 0,0-1 0,0 1 0,0-1 0,0 1 0,0-1 0,0 1 0,0 0 0,-1-1 0,1 1 0,0-1 0,0 1 0,-1-1 0,-26-22 0,-9 1 0,-2 1 0,-1 2 0,-1 2 0,-71-21 0,65 23 0,-58-18 0,-87-34 0,163 51 0,27 16 0,1 0 0,0 0 0,0 0 0,-1-1 0,1 1 0,0 0 0,0 0 0,0 0 0,-1-1 0,1 1 0,0 0 0,0-1 0,0 1 0,0 0 0,-1 0 0,1-1 0,0 1 0,0 0 0,0-1 0,0 1 0,0 0 0,0-1 0,0 1 0,0 0 0,0 0 0,0-1 0,0 1 0,0 0 0,0-1 0,0 1 0,1 0 0,-1-1 0,0 1 0,0 0 0,0 0 0,0-1 0,0 1 0,1 0 0,-1 0 0,0-1 0,4-1 0,0 0 0,0 1 0,0-1 0,0 1 0,0 0 0,0 0 0,0 1 0,0-1 0,7 0 0,377 0 0,-281 4 0,-105-3 0,1 1 0,0-1 0,-1 1 0,1-1 0,0 1 0,-1 0 0,1 0 0,-1 0 0,0 0 0,1 1 0,-1-1 0,0 0 0,0 1 0,0 0 0,0-1 0,4 5 0,12 10 0,35 18 0,2-2 0,1-2 0,62 22 0,-59-26 0,604 267 0,-592-259 0,-58-25 0,-18-8 0,-24-8 0,25 6 0,-187-54 0,-126-33 0,284 77 0,74 13 0,-1 2 0,47 11 0,5 0 0,23-2 0,-111-14 0,-14-5 0,-294-99 11,-16 20-136,284 76 78,-697-158-762,689 157 809,40 9 0,9 1 0,70 15 0,825 237 0,-872-243 20,26 7 374,80 37 1,-123-45-254,-15-4-121,-11-4-20,-1 0 0,0-1 0,1-1 0,-21-5 0,4 2 0,-133-22 0,-315-94 0,468 117 0,-52-21 0,59 22 0,0 1 0,0-1 0,1 0 0,-1 0 0,1-1 0,0 1 0,0-1 0,0 0 0,-6-8 0,9 11 0,1 0 0,-1 0 0,0-1 0,1 1 0,-1 0 0,1-1 0,0 1 0,-1 0 0,1-1 0,0 1 0,0 0 0,-1-1 0,1 1 0,0-1 0,1 1 0,-1 0 0,0-1 0,0 1 0,0-1 0,1 1 0,-1 0 0,1-1 0,-1 1 0,1 0 0,0 0 0,-1-1 0,1 1 0,0 0 0,0 0 0,0 0 0,0 0 0,0 0 0,0 0 0,0 0 0,0 0 0,0 1 0,0-1 0,2-1 0,0 1 0,0-1 0,-1 1 0,1-1 0,0 1 0,0 0 0,0 0 0,0 0 0,1 0 0,-1 0 0,0 1 0,0 0 0,0-1 0,1 1 0,-1 0 0,4 1 0,-6-1 0,0 1 0,-1-1 0,1 0 0,0 0 0,0 1 0,-1-1 0,1 1 0,0-1 0,-1 0 0,1 1 0,0-1 0,-1 1 0,1 0 0,0-1 0,-1 1 0,1 0 0,-1-1 0,0 1 0,1 0 0,-1-1 0,1 1 0,-1 0 0,0 0 0,0-1 0,1 1 0,-1 0 0,0 0 0,0 0 0,0 1 0,0 1 0,0 0 0,0 0 0,-1 0 0,0 0 0,1 0 0,-1 0 0,0 0 0,-2 4 0,-3 5 0,-1 0 0,-14 20 0,-18 14 0,-3-2 0,-1-1 0,-49 36 0,37-31 0,39-34 0,5-4 0,0 0 0,0 0 0,-1-1 0,0-1 0,-1 0 0,0-1 0,-19 8 0,31-14 0,1-1 0,-1 1 0,0-1 0,0 0 0,1 0 0,-1 0 0,0 1 0,1-1 0,-1 0 0,0 0 0,0 0 0,0 0 0,1 0 0,-1 0 0,0 0 0,0 0 0,1-1 0,-1 1 0,0 0 0,-1-1 0,5-10 0,19-15 0,-10 19 0,-1 0 0,1 0 0,0 1 0,0 1 0,1 0 0,-1 1 0,1 0 0,0 0 0,0 2 0,1 0 0,-1 0 0,0 1 0,1 1 0,-1 0 0,25 4 0,14 4 0,-1 3 0,82 27 0,229 104 0,-16 33 0,-214-95-1365,-95-53-5461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246BF-0C1D-41E8-9766-34C3854131C9}" type="datetimeFigureOut">
              <a:rPr lang="en-CA" smtClean="0"/>
              <a:t>2025-01-06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3EB04-0BAD-438B-AB4C-C3ADF876F4F0}" type="slidenum">
              <a:rPr lang="en-CA" smtClean="0"/>
              <a:t>‹#›</a:t>
            </a:fld>
            <a:endParaRPr lang="en-CA"/>
          </a:p>
        </p:txBody>
      </p:sp>
    </p:spTree>
    <p:extLst>
      <p:ext uri="{BB962C8B-B14F-4D97-AF65-F5344CB8AC3E}">
        <p14:creationId xmlns:p14="http://schemas.microsoft.com/office/powerpoint/2010/main" val="66450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Hello everyone, we are going to give everyone who has registered for this webinar a couple more minutes to join the session.  We will start in about two or three minutes 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Good morning thank you for joining us today and welcome to the Academic Progress &amp; OSAP session of the SAFA Webinar Series.  We will have time for questions or comments at the end, please hold your questions until after the presentation.</a:t>
            </a:r>
          </a:p>
        </p:txBody>
      </p:sp>
      <p:sp>
        <p:nvSpPr>
          <p:cNvPr id="4" name="Slide Number Placeholder 3"/>
          <p:cNvSpPr>
            <a:spLocks noGrp="1"/>
          </p:cNvSpPr>
          <p:nvPr>
            <p:ph type="sldNum" sz="quarter" idx="5"/>
          </p:nvPr>
        </p:nvSpPr>
        <p:spPr/>
        <p:txBody>
          <a:bodyPr/>
          <a:lstStyle/>
          <a:p>
            <a:fld id="{6885A15C-93E2-F040-B9B5-7FEEF9327D29}" type="slidenum">
              <a:rPr lang="en-US" smtClean="0"/>
              <a:t>1</a:t>
            </a:fld>
            <a:endParaRPr lang="en-US"/>
          </a:p>
        </p:txBody>
      </p:sp>
    </p:spTree>
    <p:extLst>
      <p:ext uri="{BB962C8B-B14F-4D97-AF65-F5344CB8AC3E}">
        <p14:creationId xmlns:p14="http://schemas.microsoft.com/office/powerpoint/2010/main" val="33357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CA" dirty="0"/>
              <a:t>This concludes our </a:t>
            </a:r>
            <a:r>
              <a:rPr lang="en-CA" sz="1200" dirty="0">
                <a:effectLst/>
                <a:latin typeface="Calibri" panose="020F0502020204030204" pitchFamily="34" charset="0"/>
                <a:ea typeface="Calibri" panose="020F0502020204030204" pitchFamily="34" charset="0"/>
                <a:cs typeface="Times New Roman" panose="02020603050405020304" pitchFamily="18" charset="0"/>
              </a:rPr>
              <a:t>Academic Progress &amp; OSAP </a:t>
            </a:r>
            <a:r>
              <a:rPr lang="en-CA" dirty="0"/>
              <a:t>presentation.  If anyone has any questions please feel free to unmute or ask in the chat.  </a:t>
            </a:r>
          </a:p>
          <a:p>
            <a:pPr lvl="0" eaLnBrk="0" fontAlgn="base" hangingPunct="0">
              <a:spcBef>
                <a:spcPct val="30000"/>
              </a:spcBef>
              <a:spcAft>
                <a:spcPct val="0"/>
              </a:spcAft>
              <a:defRPr/>
            </a:pPr>
            <a:endParaRPr lang="en-CA" dirty="0"/>
          </a:p>
          <a:p>
            <a:pPr lvl="0" eaLnBrk="0" fontAlgn="base" hangingPunct="0">
              <a:spcBef>
                <a:spcPct val="30000"/>
              </a:spcBef>
              <a:spcAft>
                <a:spcPct val="0"/>
              </a:spcAft>
              <a:defRPr/>
            </a:pPr>
            <a:r>
              <a:rPr lang="en-CA" dirty="0"/>
              <a:t>If you are interested in registering for future Student Awards &amp; Financial Aid webinars please be sure to check out our twitter account or our student awards website under SAFA Webinars for registration information.  </a:t>
            </a:r>
          </a:p>
          <a:p>
            <a:pPr lvl="0" eaLnBrk="0" fontAlgn="base" hangingPunct="0">
              <a:spcBef>
                <a:spcPct val="30000"/>
              </a:spcBef>
              <a:spcAft>
                <a:spcPct val="0"/>
              </a:spcAft>
              <a:defRPr/>
            </a:pPr>
            <a:endParaRPr lang="en-CA" dirty="0"/>
          </a:p>
          <a:p>
            <a:pPr lvl="0" eaLnBrk="0" fontAlgn="base" hangingPunct="0">
              <a:spcBef>
                <a:spcPct val="30000"/>
              </a:spcBef>
              <a:spcAft>
                <a:spcPct val="0"/>
              </a:spcAft>
              <a:defRPr/>
            </a:pPr>
            <a:r>
              <a:rPr lang="en-CA" dirty="0"/>
              <a:t>Thanks again everyone, have a great day </a:t>
            </a:r>
            <a:r>
              <a:rPr lang="en-CA" dirty="0">
                <a:sym typeface="Wingdings" panose="05000000000000000000" pitchFamily="2" charset="2"/>
              </a:rPr>
              <a:t></a:t>
            </a:r>
            <a:endParaRPr lang="en-CA" dirty="0"/>
          </a:p>
          <a:p>
            <a:endParaRPr lang="en-CA" dirty="0"/>
          </a:p>
        </p:txBody>
      </p:sp>
      <p:sp>
        <p:nvSpPr>
          <p:cNvPr id="4" name="Slide Number Placeholder 3"/>
          <p:cNvSpPr>
            <a:spLocks noGrp="1"/>
          </p:cNvSpPr>
          <p:nvPr>
            <p:ph type="sldNum" sz="quarter" idx="5"/>
          </p:nvPr>
        </p:nvSpPr>
        <p:spPr/>
        <p:txBody>
          <a:bodyPr/>
          <a:lstStyle/>
          <a:p>
            <a:fld id="{6885A15C-93E2-F040-B9B5-7FEEF9327D29}" type="slidenum">
              <a:rPr lang="en-US" smtClean="0"/>
              <a:t>12</a:t>
            </a:fld>
            <a:endParaRPr lang="en-US"/>
          </a:p>
        </p:txBody>
      </p:sp>
    </p:spTree>
    <p:extLst>
      <p:ext uri="{BB962C8B-B14F-4D97-AF65-F5344CB8AC3E}">
        <p14:creationId xmlns:p14="http://schemas.microsoft.com/office/powerpoint/2010/main" val="205343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Passing average is only considered for the terms/academic year that a student receives full-time funding for</a:t>
            </a:r>
          </a:p>
        </p:txBody>
      </p:sp>
      <p:sp>
        <p:nvSpPr>
          <p:cNvPr id="4" name="Slide Number Placeholder 3"/>
          <p:cNvSpPr>
            <a:spLocks noGrp="1"/>
          </p:cNvSpPr>
          <p:nvPr>
            <p:ph type="sldNum" sz="quarter" idx="5"/>
          </p:nvPr>
        </p:nvSpPr>
        <p:spPr/>
        <p:txBody>
          <a:bodyPr/>
          <a:lstStyle/>
          <a:p>
            <a:fld id="{6885A15C-93E2-F040-B9B5-7FEEF9327D29}" type="slidenum">
              <a:rPr lang="en-US" smtClean="0"/>
              <a:t>3</a:t>
            </a:fld>
            <a:endParaRPr lang="en-US"/>
          </a:p>
        </p:txBody>
      </p:sp>
    </p:spTree>
    <p:extLst>
      <p:ext uri="{BB962C8B-B14F-4D97-AF65-F5344CB8AC3E}">
        <p14:creationId xmlns:p14="http://schemas.microsoft.com/office/powerpoint/2010/main" val="80545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Passing average is only considered for the terms/academic year that a student receives full-time funding for</a:t>
            </a:r>
          </a:p>
        </p:txBody>
      </p:sp>
      <p:sp>
        <p:nvSpPr>
          <p:cNvPr id="4" name="Slide Number Placeholder 3"/>
          <p:cNvSpPr>
            <a:spLocks noGrp="1"/>
          </p:cNvSpPr>
          <p:nvPr>
            <p:ph type="sldNum" sz="quarter" idx="5"/>
          </p:nvPr>
        </p:nvSpPr>
        <p:spPr/>
        <p:txBody>
          <a:bodyPr/>
          <a:lstStyle/>
          <a:p>
            <a:fld id="{6885A15C-93E2-F040-B9B5-7FEEF9327D29}" type="slidenum">
              <a:rPr lang="en-US" smtClean="0"/>
              <a:t>4</a:t>
            </a:fld>
            <a:endParaRPr lang="en-US"/>
          </a:p>
        </p:txBody>
      </p:sp>
    </p:spTree>
    <p:extLst>
      <p:ext uri="{BB962C8B-B14F-4D97-AF65-F5344CB8AC3E}">
        <p14:creationId xmlns:p14="http://schemas.microsoft.com/office/powerpoint/2010/main" val="158522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Passing average is only considered for the terms/academic year that a student receives full-time funding for</a:t>
            </a:r>
          </a:p>
        </p:txBody>
      </p:sp>
      <p:sp>
        <p:nvSpPr>
          <p:cNvPr id="4" name="Slide Number Placeholder 3"/>
          <p:cNvSpPr>
            <a:spLocks noGrp="1"/>
          </p:cNvSpPr>
          <p:nvPr>
            <p:ph type="sldNum" sz="quarter" idx="5"/>
          </p:nvPr>
        </p:nvSpPr>
        <p:spPr/>
        <p:txBody>
          <a:bodyPr/>
          <a:lstStyle/>
          <a:p>
            <a:fld id="{6885A15C-93E2-F040-B9B5-7FEEF9327D29}" type="slidenum">
              <a:rPr lang="en-US" smtClean="0"/>
              <a:t>5</a:t>
            </a:fld>
            <a:endParaRPr lang="en-US"/>
          </a:p>
        </p:txBody>
      </p:sp>
    </p:spTree>
    <p:extLst>
      <p:ext uri="{BB962C8B-B14F-4D97-AF65-F5344CB8AC3E}">
        <p14:creationId xmlns:p14="http://schemas.microsoft.com/office/powerpoint/2010/main" val="80545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85A15C-93E2-F040-B9B5-7FEEF9327D29}" type="slidenum">
              <a:rPr lang="en-US" smtClean="0"/>
              <a:t>7</a:t>
            </a:fld>
            <a:endParaRPr lang="en-US"/>
          </a:p>
        </p:txBody>
      </p:sp>
    </p:spTree>
    <p:extLst>
      <p:ext uri="{BB962C8B-B14F-4D97-AF65-F5344CB8AC3E}">
        <p14:creationId xmlns:p14="http://schemas.microsoft.com/office/powerpoint/2010/main" val="147365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85A15C-93E2-F040-B9B5-7FEEF9327D29}" type="slidenum">
              <a:rPr lang="en-US" smtClean="0"/>
              <a:t>8</a:t>
            </a:fld>
            <a:endParaRPr lang="en-US"/>
          </a:p>
        </p:txBody>
      </p:sp>
    </p:spTree>
    <p:extLst>
      <p:ext uri="{BB962C8B-B14F-4D97-AF65-F5344CB8AC3E}">
        <p14:creationId xmlns:p14="http://schemas.microsoft.com/office/powerpoint/2010/main" val="147365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85A15C-93E2-F040-B9B5-7FEEF9327D29}" type="slidenum">
              <a:rPr lang="en-US" smtClean="0"/>
              <a:t>9</a:t>
            </a:fld>
            <a:endParaRPr lang="en-US"/>
          </a:p>
        </p:txBody>
      </p:sp>
    </p:spTree>
    <p:extLst>
      <p:ext uri="{BB962C8B-B14F-4D97-AF65-F5344CB8AC3E}">
        <p14:creationId xmlns:p14="http://schemas.microsoft.com/office/powerpoint/2010/main" val="147365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85A15C-93E2-F040-B9B5-7FEEF9327D29}" type="slidenum">
              <a:rPr lang="en-US" smtClean="0"/>
              <a:t>10</a:t>
            </a:fld>
            <a:endParaRPr lang="en-US"/>
          </a:p>
        </p:txBody>
      </p:sp>
    </p:spTree>
    <p:extLst>
      <p:ext uri="{BB962C8B-B14F-4D97-AF65-F5344CB8AC3E}">
        <p14:creationId xmlns:p14="http://schemas.microsoft.com/office/powerpoint/2010/main" val="415951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study period is defined as 1 academic year (f/w/s)</a:t>
            </a:r>
          </a:p>
          <a:p>
            <a:r>
              <a:rPr lang="en-CA" dirty="0"/>
              <a:t>Students with a permanent disability are exempt from this policy</a:t>
            </a:r>
          </a:p>
        </p:txBody>
      </p:sp>
      <p:sp>
        <p:nvSpPr>
          <p:cNvPr id="4" name="Slide Number Placeholder 3"/>
          <p:cNvSpPr>
            <a:spLocks noGrp="1"/>
          </p:cNvSpPr>
          <p:nvPr>
            <p:ph type="sldNum" sz="quarter" idx="5"/>
          </p:nvPr>
        </p:nvSpPr>
        <p:spPr/>
        <p:txBody>
          <a:bodyPr/>
          <a:lstStyle/>
          <a:p>
            <a:fld id="{6885A15C-93E2-F040-B9B5-7FEEF9327D29}" type="slidenum">
              <a:rPr lang="en-US" smtClean="0"/>
              <a:t>11</a:t>
            </a:fld>
            <a:endParaRPr lang="en-US"/>
          </a:p>
        </p:txBody>
      </p:sp>
    </p:spTree>
    <p:extLst>
      <p:ext uri="{BB962C8B-B14F-4D97-AF65-F5344CB8AC3E}">
        <p14:creationId xmlns:p14="http://schemas.microsoft.com/office/powerpoint/2010/main" val="28530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779-2D9C-A908-7BE7-10CAEC24E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D09D57-9972-2EDA-CAC9-8C7CECBBFD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B228310-A634-3335-A2B1-14AD507A2F1F}"/>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A99B7EB2-443B-9F93-25F0-C971162A58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9D0D15-51C0-B813-6C60-56F87E73A477}"/>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7899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ACDE-02BE-28A0-C935-E7E1453294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822888-6425-516C-62C8-51A18B7E9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742903-5878-BEC8-A2EB-FAD1ED475236}"/>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0A84D4AA-0653-394F-11CD-8E1CA63D38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1F124A-F66A-F6AD-663A-ED96AECEE4A5}"/>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37768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F4145-75C6-4003-C584-5B20D4B698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7B6C15-40EB-4B32-8808-D9D406050E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B8ADEA-CD7F-7441-0BA6-44C0B71D6F01}"/>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E9EC9DC5-BF3D-DAA5-73CE-0B5AAAA6AD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E173DC-5829-297C-88A4-94C87557D76C}"/>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6375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AAEF-3DC8-2E77-60DB-8792DDCC22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2B118A6-DA4A-6C5D-AECE-BC478C2A1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D938A-D10E-1F2D-CE19-1E0FE33A3AF7}"/>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972E7D47-05BB-A288-1642-EFA8D4A16E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0740F3-CFE6-0C2E-6445-58E64D6A84CB}"/>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97009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6D28-A832-7C90-385C-704513A4C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9CBACC2-2A67-C983-079E-CEBF3976A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6DD37-1C60-5D1E-96B2-342D9C09C32B}"/>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10168795-C86A-7306-7CF0-9272F466AC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167C81-5F52-0575-67F9-65E311A30A2C}"/>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20923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68EE-82A0-D598-36A9-EEA7DA02F1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E601D1B-70D4-D82F-02E5-BF9983242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A35A0EC-8E22-82AA-2AC8-E4928EC5C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6B47E9A-B2A6-58FF-EDB9-77611058139B}"/>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6" name="Footer Placeholder 5">
            <a:extLst>
              <a:ext uri="{FF2B5EF4-FFF2-40B4-BE49-F238E27FC236}">
                <a16:creationId xmlns:a16="http://schemas.microsoft.com/office/drawing/2014/main" id="{47974B71-693D-D788-C7FD-92FB37A8C1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526F9D3-73CD-B53B-CAD5-DB53E109F139}"/>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49339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9E47-7F87-0376-C09C-9983F498E88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CA1E36-D052-2DDA-07F9-64CAAAD56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A9CC0-A8F3-05E1-DA6A-9CB1617D8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03EBE6-3FBE-E4EF-2754-B46ED140F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F5933-BD13-140B-6CD6-8EFD53CD0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846E2BD-DD55-5B33-94DB-534E9EC5A4CE}"/>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8" name="Footer Placeholder 7">
            <a:extLst>
              <a:ext uri="{FF2B5EF4-FFF2-40B4-BE49-F238E27FC236}">
                <a16:creationId xmlns:a16="http://schemas.microsoft.com/office/drawing/2014/main" id="{2BDD2492-EA35-8D47-C431-01988BCC119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4324C85-519E-5D8A-3940-01C1A9172BD1}"/>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96443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724D-E655-C669-EA18-B4CCA9D6347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A5CBCBA-026F-3CAB-7A51-9D772B8D5E40}"/>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4" name="Footer Placeholder 3">
            <a:extLst>
              <a:ext uri="{FF2B5EF4-FFF2-40B4-BE49-F238E27FC236}">
                <a16:creationId xmlns:a16="http://schemas.microsoft.com/office/drawing/2014/main" id="{02C35843-FE9E-5CF0-9B46-FECB8A65E8F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253381C-C0AB-967A-BE28-752DDC88990A}"/>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311327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94056-B374-A586-5220-9C91FEB60AC1}"/>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3" name="Footer Placeholder 2">
            <a:extLst>
              <a:ext uri="{FF2B5EF4-FFF2-40B4-BE49-F238E27FC236}">
                <a16:creationId xmlns:a16="http://schemas.microsoft.com/office/drawing/2014/main" id="{0CD373CE-C1F4-5A4F-2B69-95871CF27CE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7AF1EBA-78C5-0870-4A9E-DCC3830AB0DA}"/>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121068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2D50-CC76-46AD-4A22-2B19A49FF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2C51CF4-000F-C514-0896-4512DC896D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03336A3-2DD7-71F9-B95C-98AB2008C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CBFDC-1240-A794-9C2D-CA9204E01E59}"/>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6" name="Footer Placeholder 5">
            <a:extLst>
              <a:ext uri="{FF2B5EF4-FFF2-40B4-BE49-F238E27FC236}">
                <a16:creationId xmlns:a16="http://schemas.microsoft.com/office/drawing/2014/main" id="{EFD2D2C4-3CBD-4230-DD60-BCE7B9DB29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F480B2-D4DB-1FB8-8D2E-0287E456687E}"/>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234375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008B-6D5A-DF20-CA21-34336B544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999613-376A-C989-FD01-4F4861566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94E8A45-25C9-1A56-987B-FB60E922F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207DF-65A4-2E98-90D1-5638593E066C}"/>
              </a:ext>
            </a:extLst>
          </p:cNvPr>
          <p:cNvSpPr>
            <a:spLocks noGrp="1"/>
          </p:cNvSpPr>
          <p:nvPr>
            <p:ph type="dt" sz="half" idx="10"/>
          </p:nvPr>
        </p:nvSpPr>
        <p:spPr/>
        <p:txBody>
          <a:bodyPr/>
          <a:lstStyle/>
          <a:p>
            <a:fld id="{EC1C2D91-F36F-4E3E-9537-F6AF4D8EFAE7}" type="datetimeFigureOut">
              <a:rPr lang="en-CA" smtClean="0"/>
              <a:t>2025-01-06</a:t>
            </a:fld>
            <a:endParaRPr lang="en-CA"/>
          </a:p>
        </p:txBody>
      </p:sp>
      <p:sp>
        <p:nvSpPr>
          <p:cNvPr id="6" name="Footer Placeholder 5">
            <a:extLst>
              <a:ext uri="{FF2B5EF4-FFF2-40B4-BE49-F238E27FC236}">
                <a16:creationId xmlns:a16="http://schemas.microsoft.com/office/drawing/2014/main" id="{6717A0F2-5FBA-84D9-7EE0-057CA000BD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44A9E3-1071-0A78-C227-0B7375C453B1}"/>
              </a:ext>
            </a:extLst>
          </p:cNvPr>
          <p:cNvSpPr>
            <a:spLocks noGrp="1"/>
          </p:cNvSpPr>
          <p:nvPr>
            <p:ph type="sldNum" sz="quarter" idx="12"/>
          </p:nvPr>
        </p:nvSpPr>
        <p:spPr/>
        <p:txBody>
          <a:bodyPr/>
          <a:lstStyle/>
          <a:p>
            <a:fld id="{0BE1B606-BED0-4552-BC46-60880DBCFA2D}" type="slidenum">
              <a:rPr lang="en-CA" smtClean="0"/>
              <a:t>‹#›</a:t>
            </a:fld>
            <a:endParaRPr lang="en-CA"/>
          </a:p>
        </p:txBody>
      </p:sp>
    </p:spTree>
    <p:extLst>
      <p:ext uri="{BB962C8B-B14F-4D97-AF65-F5344CB8AC3E}">
        <p14:creationId xmlns:p14="http://schemas.microsoft.com/office/powerpoint/2010/main" val="340290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EE5B0-6F09-A691-D9D3-7CD20075E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47A66D-FC46-6ACF-63FE-688767663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185933-209A-E70C-990C-BA38D1970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C2D91-F36F-4E3E-9537-F6AF4D8EFAE7}" type="datetimeFigureOut">
              <a:rPr lang="en-CA" smtClean="0"/>
              <a:t>2025-01-06</a:t>
            </a:fld>
            <a:endParaRPr lang="en-CA"/>
          </a:p>
        </p:txBody>
      </p:sp>
      <p:sp>
        <p:nvSpPr>
          <p:cNvPr id="5" name="Footer Placeholder 4">
            <a:extLst>
              <a:ext uri="{FF2B5EF4-FFF2-40B4-BE49-F238E27FC236}">
                <a16:creationId xmlns:a16="http://schemas.microsoft.com/office/drawing/2014/main" id="{69BEF7C4-2B01-8764-9E83-C0E2E470C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2395DB9-5760-F84B-BB20-2774E3BB1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1B606-BED0-4552-BC46-60880DBCFA2D}" type="slidenum">
              <a:rPr lang="en-CA" smtClean="0"/>
              <a:t>‹#›</a:t>
            </a:fld>
            <a:endParaRPr lang="en-CA"/>
          </a:p>
        </p:txBody>
      </p:sp>
    </p:spTree>
    <p:extLst>
      <p:ext uri="{BB962C8B-B14F-4D97-AF65-F5344CB8AC3E}">
        <p14:creationId xmlns:p14="http://schemas.microsoft.com/office/powerpoint/2010/main" val="144298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snpe-nslsc.canada.ca/en/ho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8" Type="http://schemas.openxmlformats.org/officeDocument/2006/relationships/hyperlink" Target="https://www.csnpe-nslsc.canada.ca/en/additional-resources" TargetMode="External"/><Relationship Id="rId3" Type="http://schemas.openxmlformats.org/officeDocument/2006/relationships/hyperlink" Target="https://www.youtube.com/watch?v=Fm_EERv7zgo" TargetMode="External"/><Relationship Id="rId7" Type="http://schemas.openxmlformats.org/officeDocument/2006/relationships/hyperlink" Target="https://www.youtube.com/watch?v=2A2VCFS3mk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csnpe-nslsc.canada.ca/en/learning-hub" TargetMode="External"/><Relationship Id="rId5" Type="http://schemas.openxmlformats.org/officeDocument/2006/relationships/hyperlink" Target="https://protege-secure.csnpe-nslsc.canada.ca/en/public/contact/contact-us" TargetMode="External"/><Relationship Id="rId10" Type="http://schemas.openxmlformats.org/officeDocument/2006/relationships/hyperlink" Target="http://theconversation.com/explainer-what-is-credentialism-and-is-a-degree-more-than-just-a-piece-of-paper-40941" TargetMode="External"/><Relationship Id="rId4" Type="http://schemas.openxmlformats.org/officeDocument/2006/relationships/hyperlink" Target="https://www.youtube.com/watch?v=NL0qGYSH6xc" TargetMode="External"/><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hyperlink" Target="https://www.oercommons.org/courseware/lesson/7403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https://www.oercommons.org/courseware/lesson/7403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snpe-nslsc.canada.ca/en/home"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oercommons.org/courseware/lesson/740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ntario.ca/page/pay-back-osap#howtoapplyra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B385-2DCA-364C-8CE4-790847292619}"/>
              </a:ext>
            </a:extLst>
          </p:cNvPr>
          <p:cNvSpPr>
            <a:spLocks noGrp="1"/>
          </p:cNvSpPr>
          <p:nvPr>
            <p:ph type="ctrTitle"/>
          </p:nvPr>
        </p:nvSpPr>
        <p:spPr/>
        <p:txBody>
          <a:bodyPr>
            <a:normAutofit/>
          </a:bodyPr>
          <a:lstStyle/>
          <a:p>
            <a:br>
              <a:rPr lang="en-CA" altLang="en-US" sz="8000">
                <a:solidFill>
                  <a:srgbClr val="005596"/>
                </a:solidFill>
                <a:cs typeface="Arial" panose="020B0604020202020204" pitchFamily="34" charset="0"/>
              </a:rPr>
            </a:br>
            <a:endParaRPr lang="en-US" dirty="0"/>
          </a:p>
        </p:txBody>
      </p:sp>
      <p:sp>
        <p:nvSpPr>
          <p:cNvPr id="5" name="Subtitle 4">
            <a:extLst>
              <a:ext uri="{FF2B5EF4-FFF2-40B4-BE49-F238E27FC236}">
                <a16:creationId xmlns:a16="http://schemas.microsoft.com/office/drawing/2014/main" id="{DFFDA1DB-D86B-4EBB-8F9F-968752836EDF}"/>
              </a:ext>
            </a:extLst>
          </p:cNvPr>
          <p:cNvSpPr>
            <a:spLocks noGrp="1"/>
          </p:cNvSpPr>
          <p:nvPr>
            <p:ph type="subTitle" idx="1"/>
          </p:nvPr>
        </p:nvSpPr>
        <p:spPr>
          <a:xfrm>
            <a:off x="1104900" y="2388636"/>
            <a:ext cx="9983310" cy="3172409"/>
          </a:xfrm>
        </p:spPr>
        <p:txBody>
          <a:bodyPr>
            <a:normAutofit/>
          </a:bodyPr>
          <a:lstStyle/>
          <a:p>
            <a:endParaRPr lang="en-CA" b="1" dirty="0"/>
          </a:p>
          <a:p>
            <a:r>
              <a:rPr lang="en-CA" sz="5400" b="1" dirty="0"/>
              <a:t>Student Awards and Financial Aid</a:t>
            </a:r>
            <a:endParaRPr lang="en-CA" sz="3600" b="1" u="sng" dirty="0">
              <a:solidFill>
                <a:schemeClr val="accent1">
                  <a:lumMod val="75000"/>
                </a:schemeClr>
              </a:solidFill>
            </a:endParaRPr>
          </a:p>
          <a:p>
            <a:r>
              <a:rPr lang="en-CA" sz="3600" b="1" u="sng" dirty="0">
                <a:solidFill>
                  <a:schemeClr val="accent1">
                    <a:lumMod val="75000"/>
                  </a:schemeClr>
                </a:solidFill>
              </a:rPr>
              <a:t>The Repayment Process and Your Student Loan</a:t>
            </a:r>
          </a:p>
          <a:p>
            <a:r>
              <a:rPr lang="en-CA" sz="2400" b="0" i="0" u="sng" dirty="0">
                <a:solidFill>
                  <a:srgbClr val="FFFFFF"/>
                </a:solidFill>
                <a:effectLst/>
                <a:latin typeface="Helvetica Neue"/>
                <a:hlinkClick r:id="rId3"/>
              </a:rPr>
              <a:t>National Student Loans Service Centre (NSLSC)</a:t>
            </a:r>
            <a:endParaRPr lang="en-CA" sz="3200" b="1" dirty="0">
              <a:solidFill>
                <a:schemeClr val="accent1">
                  <a:lumMod val="75000"/>
                </a:schemeClr>
              </a:solidFill>
            </a:endParaRPr>
          </a:p>
          <a:p>
            <a:pPr marL="342900" indent="-342900" algn="l">
              <a:buFont typeface="Arial" panose="020B0604020202020204" pitchFamily="34" charset="0"/>
              <a:buChar char="•"/>
            </a:pPr>
            <a:endParaRPr lang="en-CA" b="1" dirty="0"/>
          </a:p>
        </p:txBody>
      </p:sp>
      <p:pic>
        <p:nvPicPr>
          <p:cNvPr id="8" name="Picture 7">
            <a:extLst>
              <a:ext uri="{FF2B5EF4-FFF2-40B4-BE49-F238E27FC236}">
                <a16:creationId xmlns:a16="http://schemas.microsoft.com/office/drawing/2014/main" id="{028A7189-6246-1F28-9705-A21BCB59F3DE}"/>
              </a:ext>
            </a:extLst>
          </p:cNvPr>
          <p:cNvPicPr>
            <a:picLocks noChangeAspect="1"/>
          </p:cNvPicPr>
          <p:nvPr/>
        </p:nvPicPr>
        <p:blipFill>
          <a:blip r:embed="rId4"/>
          <a:stretch>
            <a:fillRect/>
          </a:stretch>
        </p:blipFill>
        <p:spPr>
          <a:xfrm>
            <a:off x="513184" y="5936500"/>
            <a:ext cx="11159412" cy="749378"/>
          </a:xfrm>
          <a:prstGeom prst="rect">
            <a:avLst/>
          </a:prstGeom>
        </p:spPr>
      </p:pic>
      <p:pic>
        <p:nvPicPr>
          <p:cNvPr id="9" name="Picture 8">
            <a:extLst>
              <a:ext uri="{FF2B5EF4-FFF2-40B4-BE49-F238E27FC236}">
                <a16:creationId xmlns:a16="http://schemas.microsoft.com/office/drawing/2014/main" id="{FB138493-85CE-1A31-427A-B654AA204E68}"/>
              </a:ext>
            </a:extLst>
          </p:cNvPr>
          <p:cNvPicPr>
            <a:picLocks noChangeAspect="1"/>
          </p:cNvPicPr>
          <p:nvPr/>
        </p:nvPicPr>
        <p:blipFill>
          <a:blip r:embed="rId5"/>
          <a:stretch>
            <a:fillRect/>
          </a:stretch>
        </p:blipFill>
        <p:spPr>
          <a:xfrm>
            <a:off x="639147" y="1643178"/>
            <a:ext cx="10907486" cy="1115462"/>
          </a:xfrm>
          <a:prstGeom prst="rect">
            <a:avLst/>
          </a:prstGeom>
        </p:spPr>
      </p:pic>
      <p:pic>
        <p:nvPicPr>
          <p:cNvPr id="19" name="Picture 8">
            <a:extLst>
              <a:ext uri="{FF2B5EF4-FFF2-40B4-BE49-F238E27FC236}">
                <a16:creationId xmlns:a16="http://schemas.microsoft.com/office/drawing/2014/main" id="{7E9DE4B2-455C-E423-925F-E2E2C1E13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84163"/>
            <a:ext cx="296386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8213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EEE3-2DE8-D2FD-240E-87FA54F4F4F8}"/>
              </a:ext>
            </a:extLst>
          </p:cNvPr>
          <p:cNvSpPr>
            <a:spLocks noGrp="1"/>
          </p:cNvSpPr>
          <p:nvPr>
            <p:ph type="title"/>
          </p:nvPr>
        </p:nvSpPr>
        <p:spPr>
          <a:xfrm>
            <a:off x="838200" y="365126"/>
            <a:ext cx="10515600" cy="801202"/>
          </a:xfrm>
          <a:solidFill>
            <a:schemeClr val="accent1">
              <a:lumMod val="75000"/>
            </a:schemeClr>
          </a:solidFill>
        </p:spPr>
        <p:txBody>
          <a:bodyPr/>
          <a:lstStyle/>
          <a:p>
            <a:pPr algn="ctr"/>
            <a:r>
              <a:rPr lang="en-CA" dirty="0">
                <a:solidFill>
                  <a:schemeClr val="bg1"/>
                </a:solidFill>
              </a:rPr>
              <a:t>Consequences of Not Repaying Loans</a:t>
            </a:r>
          </a:p>
        </p:txBody>
      </p:sp>
      <p:sp>
        <p:nvSpPr>
          <p:cNvPr id="3" name="Content Placeholder 2">
            <a:extLst>
              <a:ext uri="{FF2B5EF4-FFF2-40B4-BE49-F238E27FC236}">
                <a16:creationId xmlns:a16="http://schemas.microsoft.com/office/drawing/2014/main" id="{C068769D-E59D-13B8-EB68-B0BE5C304E55}"/>
              </a:ext>
            </a:extLst>
          </p:cNvPr>
          <p:cNvSpPr>
            <a:spLocks noGrp="1"/>
          </p:cNvSpPr>
          <p:nvPr>
            <p:ph sz="half" idx="1"/>
          </p:nvPr>
        </p:nvSpPr>
        <p:spPr>
          <a:xfrm>
            <a:off x="838200" y="1362884"/>
            <a:ext cx="10162592" cy="4389208"/>
          </a:xfrm>
        </p:spPr>
        <p:txBody>
          <a:bodyPr>
            <a:normAutofit fontScale="85000" lnSpcReduction="20000"/>
          </a:bodyPr>
          <a:lstStyle/>
          <a:p>
            <a:pPr marL="0" indent="0">
              <a:buNone/>
            </a:pPr>
            <a:endParaRPr lang="en-CA" dirty="0"/>
          </a:p>
          <a:p>
            <a:pPr marL="0" indent="0">
              <a:buNone/>
            </a:pPr>
            <a:r>
              <a:rPr lang="en-US" dirty="0"/>
              <a:t>If you don’t make your loan payments, you will be in default.</a:t>
            </a:r>
          </a:p>
          <a:p>
            <a:pPr marL="0" indent="0">
              <a:buNone/>
            </a:pPr>
            <a:r>
              <a:rPr lang="en-US" sz="2000" dirty="0">
                <a:solidFill>
                  <a:srgbClr val="002142"/>
                </a:solidFill>
                <a:latin typeface="Open Sans" panose="020B0606030504020204" pitchFamily="34" charset="0"/>
              </a:rPr>
              <a:t>A student loan is in default when no required payments have been made for 270 days.</a:t>
            </a:r>
          </a:p>
          <a:p>
            <a:pPr marL="0" indent="0">
              <a:buNone/>
            </a:pPr>
            <a:endParaRPr lang="en-US" sz="2000" dirty="0">
              <a:solidFill>
                <a:srgbClr val="002142"/>
              </a:solidFill>
              <a:latin typeface="Open Sans" panose="020B0606030504020204" pitchFamily="34" charset="0"/>
            </a:endParaRPr>
          </a:p>
          <a:p>
            <a:pPr marL="0" indent="0">
              <a:buNone/>
            </a:pPr>
            <a:r>
              <a:rPr lang="en-US" sz="2000" b="1" u="sng" dirty="0">
                <a:solidFill>
                  <a:srgbClr val="002142"/>
                </a:solidFill>
                <a:latin typeface="Open Sans" panose="020B0606030504020204" pitchFamily="34" charset="0"/>
              </a:rPr>
              <a:t>Being in default means:</a:t>
            </a:r>
          </a:p>
          <a:p>
            <a:r>
              <a:rPr lang="en-US" sz="2000" dirty="0">
                <a:solidFill>
                  <a:srgbClr val="002142"/>
                </a:solidFill>
                <a:latin typeface="Open Sans" panose="020B0606030504020204" pitchFamily="34" charset="0"/>
              </a:rPr>
              <a:t>Your debt will be turned over to a collection agency</a:t>
            </a:r>
          </a:p>
          <a:p>
            <a:r>
              <a:rPr lang="en-US" sz="2000" dirty="0">
                <a:solidFill>
                  <a:srgbClr val="002142"/>
                </a:solidFill>
                <a:latin typeface="Open Sans" panose="020B0606030504020204" pitchFamily="34" charset="0"/>
              </a:rPr>
              <a:t>You will be reported to a credit bureau</a:t>
            </a:r>
          </a:p>
          <a:p>
            <a:r>
              <a:rPr lang="en-US" sz="2000" dirty="0">
                <a:solidFill>
                  <a:srgbClr val="002142"/>
                </a:solidFill>
                <a:latin typeface="Open Sans" panose="020B0606030504020204" pitchFamily="34" charset="0"/>
              </a:rPr>
              <a:t>You could be ineligible for further financial aid funding until the default is cleared</a:t>
            </a:r>
          </a:p>
          <a:p>
            <a:r>
              <a:rPr lang="en-US" sz="2000" dirty="0">
                <a:solidFill>
                  <a:srgbClr val="002142"/>
                </a:solidFill>
                <a:latin typeface="Open Sans" panose="020B0606030504020204" pitchFamily="34" charset="0"/>
              </a:rPr>
              <a:t>Your ability to get a car loan, mortgage or credit card can be affected</a:t>
            </a:r>
          </a:p>
          <a:p>
            <a:r>
              <a:rPr lang="en-US" sz="2000" dirty="0">
                <a:solidFill>
                  <a:srgbClr val="002142"/>
                </a:solidFill>
                <a:latin typeface="Open Sans" panose="020B0606030504020204" pitchFamily="34" charset="0"/>
              </a:rPr>
              <a:t>Your income tax refund and HST rebate can be withheld</a:t>
            </a:r>
          </a:p>
          <a:p>
            <a:r>
              <a:rPr lang="en-US" sz="2000" dirty="0">
                <a:solidFill>
                  <a:srgbClr val="002142"/>
                </a:solidFill>
                <a:latin typeface="Open Sans" panose="020B0606030504020204" pitchFamily="34" charset="0"/>
              </a:rPr>
              <a:t>Interest will continue to build up on the unpaid balance of your loan.</a:t>
            </a:r>
          </a:p>
          <a:p>
            <a:pPr marL="0" indent="0">
              <a:buNone/>
            </a:pPr>
            <a:endParaRPr lang="en-US" sz="2000" dirty="0">
              <a:solidFill>
                <a:srgbClr val="002142"/>
              </a:solidFill>
              <a:latin typeface="Open Sans" panose="020B0606030504020204" pitchFamily="34" charset="0"/>
            </a:endParaRPr>
          </a:p>
          <a:p>
            <a:pPr marL="0" indent="0">
              <a:buNone/>
            </a:pPr>
            <a:r>
              <a:rPr lang="en-US" sz="2000" b="1" dirty="0">
                <a:solidFill>
                  <a:srgbClr val="002142"/>
                </a:solidFill>
                <a:latin typeface="Open Sans" panose="020B0606030504020204" pitchFamily="34" charset="0"/>
              </a:rPr>
              <a:t>Your student loan debt will only be erased when it has been paid in full.</a:t>
            </a:r>
          </a:p>
          <a:p>
            <a:pPr marL="0" indent="0">
              <a:buNone/>
            </a:pPr>
            <a:endParaRPr lang="en-CA" sz="2000" dirty="0"/>
          </a:p>
          <a:p>
            <a:pPr marL="0" indent="0">
              <a:buNone/>
            </a:pPr>
            <a:endParaRPr lang="en-CA" dirty="0"/>
          </a:p>
          <a:p>
            <a:endParaRPr lang="en-CA" dirty="0"/>
          </a:p>
        </p:txBody>
      </p:sp>
      <p:pic>
        <p:nvPicPr>
          <p:cNvPr id="4" name="Picture 3">
            <a:extLst>
              <a:ext uri="{FF2B5EF4-FFF2-40B4-BE49-F238E27FC236}">
                <a16:creationId xmlns:a16="http://schemas.microsoft.com/office/drawing/2014/main" id="{CED9B40B-9015-7A55-290C-6AE62BD129EF}"/>
              </a:ext>
            </a:extLst>
          </p:cNvPr>
          <p:cNvPicPr>
            <a:picLocks noChangeAspect="1"/>
          </p:cNvPicPr>
          <p:nvPr/>
        </p:nvPicPr>
        <p:blipFill>
          <a:blip r:embed="rId3"/>
          <a:stretch>
            <a:fillRect/>
          </a:stretch>
        </p:blipFill>
        <p:spPr>
          <a:xfrm>
            <a:off x="986382" y="5878286"/>
            <a:ext cx="10515600" cy="713229"/>
          </a:xfrm>
          <a:prstGeom prst="rect">
            <a:avLst/>
          </a:prstGeom>
        </p:spPr>
      </p:pic>
      <p:pic>
        <p:nvPicPr>
          <p:cNvPr id="5" name="Content Placeholder 5" descr="People seated on tiered chairs in lecture hall, looking at laptops and notes">
            <a:extLst>
              <a:ext uri="{FF2B5EF4-FFF2-40B4-BE49-F238E27FC236}">
                <a16:creationId xmlns:a16="http://schemas.microsoft.com/office/drawing/2014/main" id="{7D5C0347-BA14-371E-B353-0BABF70B8A80}"/>
              </a:ext>
            </a:extLst>
          </p:cNvPr>
          <p:cNvPicPr>
            <a:picLocks noGrp="1" noChangeAspect="1"/>
          </p:cNvPicPr>
          <p:nvPr>
            <p:ph sz="half" idx="2"/>
          </p:nvPr>
        </p:nvPicPr>
        <p:blipFill>
          <a:blip r:embed="rId4"/>
          <a:stretch>
            <a:fillRect/>
          </a:stretch>
        </p:blipFill>
        <p:spPr>
          <a:xfrm>
            <a:off x="9097170" y="4426528"/>
            <a:ext cx="2256630" cy="1325564"/>
          </a:xfrm>
        </p:spPr>
      </p:pic>
    </p:spTree>
    <p:extLst>
      <p:ext uri="{BB962C8B-B14F-4D97-AF65-F5344CB8AC3E}">
        <p14:creationId xmlns:p14="http://schemas.microsoft.com/office/powerpoint/2010/main" val="109117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BD7E-19D8-12CE-739F-A8ED2C357EAA}"/>
              </a:ext>
            </a:extLst>
          </p:cNvPr>
          <p:cNvSpPr>
            <a:spLocks noGrp="1"/>
          </p:cNvSpPr>
          <p:nvPr>
            <p:ph type="title"/>
          </p:nvPr>
        </p:nvSpPr>
        <p:spPr>
          <a:xfrm>
            <a:off x="838200" y="365125"/>
            <a:ext cx="10515600" cy="885705"/>
          </a:xfrm>
          <a:solidFill>
            <a:schemeClr val="accent1">
              <a:lumMod val="75000"/>
            </a:schemeClr>
          </a:solidFill>
        </p:spPr>
        <p:txBody>
          <a:bodyPr/>
          <a:lstStyle/>
          <a:p>
            <a:pPr algn="ctr"/>
            <a:r>
              <a:rPr lang="en-US" dirty="0">
                <a:solidFill>
                  <a:schemeClr val="bg1"/>
                </a:solidFill>
              </a:rPr>
              <a:t>Helpful Links</a:t>
            </a:r>
            <a:endParaRPr lang="en-CA" dirty="0">
              <a:solidFill>
                <a:schemeClr val="bg1"/>
              </a:solidFill>
            </a:endParaRPr>
          </a:p>
        </p:txBody>
      </p:sp>
      <p:sp>
        <p:nvSpPr>
          <p:cNvPr id="3" name="Content Placeholder 2">
            <a:extLst>
              <a:ext uri="{FF2B5EF4-FFF2-40B4-BE49-F238E27FC236}">
                <a16:creationId xmlns:a16="http://schemas.microsoft.com/office/drawing/2014/main" id="{3DA566C7-7E99-F1B3-4AF6-C726BC9910F1}"/>
              </a:ext>
            </a:extLst>
          </p:cNvPr>
          <p:cNvSpPr>
            <a:spLocks noGrp="1"/>
          </p:cNvSpPr>
          <p:nvPr>
            <p:ph sz="half" idx="1"/>
          </p:nvPr>
        </p:nvSpPr>
        <p:spPr>
          <a:xfrm>
            <a:off x="838200" y="1690688"/>
            <a:ext cx="8468074" cy="4986068"/>
          </a:xfrm>
        </p:spPr>
        <p:txBody>
          <a:bodyPr>
            <a:normAutofit fontScale="92500" lnSpcReduction="10000"/>
          </a:bodyPr>
          <a:lstStyle/>
          <a:p>
            <a:pPr marL="0" indent="0">
              <a:buNone/>
            </a:pPr>
            <a:r>
              <a:rPr lang="en-CA" dirty="0"/>
              <a:t>What happens when you get approved for a student loan:</a:t>
            </a:r>
            <a:endParaRPr lang="en-CA" dirty="0">
              <a:hlinkClick r:id="rId3"/>
            </a:endParaRPr>
          </a:p>
          <a:p>
            <a:pPr lvl="1"/>
            <a:r>
              <a:rPr lang="en-CA" dirty="0">
                <a:hlinkClick r:id="rId3"/>
              </a:rPr>
              <a:t>https://</a:t>
            </a:r>
            <a:r>
              <a:rPr lang="en-CA" dirty="0" err="1">
                <a:hlinkClick r:id="rId3"/>
              </a:rPr>
              <a:t>www.youtube.com</a:t>
            </a:r>
            <a:r>
              <a:rPr lang="en-CA" dirty="0">
                <a:hlinkClick r:id="rId3"/>
              </a:rPr>
              <a:t>/</a:t>
            </a:r>
            <a:r>
              <a:rPr lang="en-CA" dirty="0" err="1">
                <a:hlinkClick r:id="rId3"/>
              </a:rPr>
              <a:t>watch?v</a:t>
            </a:r>
            <a:r>
              <a:rPr lang="en-CA" dirty="0">
                <a:hlinkClick r:id="rId3"/>
              </a:rPr>
              <a:t>=</a:t>
            </a:r>
            <a:r>
              <a:rPr lang="en-CA" dirty="0" err="1">
                <a:hlinkClick r:id="rId3"/>
              </a:rPr>
              <a:t>Fm_EERv7zgo</a:t>
            </a:r>
            <a:endParaRPr lang="en-CA" dirty="0"/>
          </a:p>
          <a:p>
            <a:pPr marL="0" indent="0">
              <a:buNone/>
            </a:pPr>
            <a:r>
              <a:rPr lang="en-CA" dirty="0"/>
              <a:t>Confirm your Enrolment:</a:t>
            </a:r>
            <a:endParaRPr lang="en-CA" dirty="0">
              <a:hlinkClick r:id="rId4"/>
            </a:endParaRPr>
          </a:p>
          <a:p>
            <a:pPr lvl="1"/>
            <a:r>
              <a:rPr lang="en-CA" dirty="0">
                <a:hlinkClick r:id="rId4"/>
              </a:rPr>
              <a:t>https://</a:t>
            </a:r>
            <a:r>
              <a:rPr lang="en-CA" dirty="0" err="1">
                <a:hlinkClick r:id="rId4"/>
              </a:rPr>
              <a:t>www.youtube.com</a:t>
            </a:r>
            <a:r>
              <a:rPr lang="en-CA" dirty="0">
                <a:hlinkClick r:id="rId4"/>
              </a:rPr>
              <a:t>/</a:t>
            </a:r>
            <a:r>
              <a:rPr lang="en-CA" dirty="0" err="1">
                <a:hlinkClick r:id="rId4"/>
              </a:rPr>
              <a:t>watch?v</a:t>
            </a:r>
            <a:r>
              <a:rPr lang="en-CA" dirty="0">
                <a:hlinkClick r:id="rId4"/>
              </a:rPr>
              <a:t>=</a:t>
            </a:r>
            <a:r>
              <a:rPr lang="en-CA" dirty="0" err="1">
                <a:hlinkClick r:id="rId4"/>
              </a:rPr>
              <a:t>NL0qGYSH6xc</a:t>
            </a:r>
            <a:endParaRPr lang="en-CA" dirty="0"/>
          </a:p>
          <a:p>
            <a:pPr marL="0" indent="0">
              <a:buNone/>
            </a:pPr>
            <a:r>
              <a:rPr lang="en-CA" dirty="0" err="1"/>
              <a:t>NSLSC</a:t>
            </a:r>
            <a:r>
              <a:rPr lang="en-CA" dirty="0"/>
              <a:t> Contact Information</a:t>
            </a:r>
          </a:p>
          <a:p>
            <a:pPr lvl="1"/>
            <a:r>
              <a:rPr lang="en-CA" dirty="0">
                <a:hlinkClick r:id="rId5"/>
              </a:rPr>
              <a:t>https://protege-secure.csnpe-nslsc.canada.ca/en/public/contact/contact-us</a:t>
            </a:r>
            <a:endParaRPr lang="en-CA" dirty="0"/>
          </a:p>
          <a:p>
            <a:pPr marL="0" indent="0">
              <a:buNone/>
            </a:pPr>
            <a:r>
              <a:rPr lang="en-CA" dirty="0"/>
              <a:t>The </a:t>
            </a:r>
            <a:r>
              <a:rPr lang="en-CA" dirty="0" err="1"/>
              <a:t>NSLSC</a:t>
            </a:r>
            <a:r>
              <a:rPr lang="en-CA" dirty="0"/>
              <a:t> Learning Hub (Loan Repayment Options)</a:t>
            </a:r>
          </a:p>
          <a:p>
            <a:pPr lvl="1"/>
            <a:r>
              <a:rPr lang="en-CA" dirty="0">
                <a:hlinkClick r:id="rId6"/>
              </a:rPr>
              <a:t>https://</a:t>
            </a:r>
            <a:r>
              <a:rPr lang="en-CA" dirty="0" err="1">
                <a:hlinkClick r:id="rId6"/>
              </a:rPr>
              <a:t>www.csnpe-nslsc.canada.ca</a:t>
            </a:r>
            <a:r>
              <a:rPr lang="en-CA" dirty="0">
                <a:hlinkClick r:id="rId6"/>
              </a:rPr>
              <a:t>/</a:t>
            </a:r>
            <a:r>
              <a:rPr lang="en-CA" dirty="0" err="1">
                <a:hlinkClick r:id="rId6"/>
              </a:rPr>
              <a:t>en</a:t>
            </a:r>
            <a:r>
              <a:rPr lang="en-CA" dirty="0">
                <a:hlinkClick r:id="rId6"/>
              </a:rPr>
              <a:t>/learning-hub</a:t>
            </a:r>
            <a:endParaRPr lang="en-CA" dirty="0"/>
          </a:p>
          <a:p>
            <a:pPr marL="0" indent="0">
              <a:buNone/>
            </a:pPr>
            <a:r>
              <a:rPr lang="en-CA" dirty="0"/>
              <a:t>Repayment</a:t>
            </a:r>
            <a:endParaRPr lang="en-CA" dirty="0">
              <a:hlinkClick r:id="rId7"/>
            </a:endParaRPr>
          </a:p>
          <a:p>
            <a:pPr lvl="1"/>
            <a:r>
              <a:rPr lang="en-CA" dirty="0">
                <a:hlinkClick r:id="rId7"/>
              </a:rPr>
              <a:t>https://</a:t>
            </a:r>
            <a:r>
              <a:rPr lang="en-CA" dirty="0" err="1">
                <a:hlinkClick r:id="rId7"/>
              </a:rPr>
              <a:t>www.youtube.com</a:t>
            </a:r>
            <a:r>
              <a:rPr lang="en-CA" dirty="0">
                <a:hlinkClick r:id="rId7"/>
              </a:rPr>
              <a:t>/</a:t>
            </a:r>
            <a:r>
              <a:rPr lang="en-CA" dirty="0" err="1">
                <a:hlinkClick r:id="rId7"/>
              </a:rPr>
              <a:t>watch?v</a:t>
            </a:r>
            <a:r>
              <a:rPr lang="en-CA" dirty="0">
                <a:hlinkClick r:id="rId7"/>
              </a:rPr>
              <a:t>=</a:t>
            </a:r>
            <a:r>
              <a:rPr lang="en-CA" dirty="0" err="1">
                <a:hlinkClick r:id="rId7"/>
              </a:rPr>
              <a:t>2A2VCFS3mkM</a:t>
            </a:r>
            <a:endParaRPr lang="en-CA" dirty="0"/>
          </a:p>
          <a:p>
            <a:pPr marL="0" indent="0">
              <a:buNone/>
            </a:pPr>
            <a:r>
              <a:rPr lang="en-CA" dirty="0" err="1"/>
              <a:t>NSLSC</a:t>
            </a:r>
            <a:r>
              <a:rPr lang="en-CA" dirty="0"/>
              <a:t> Resources (how to change your banking information)</a:t>
            </a:r>
            <a:endParaRPr lang="en-CA" dirty="0">
              <a:hlinkClick r:id="rId8"/>
            </a:endParaRPr>
          </a:p>
          <a:p>
            <a:pPr lvl="1"/>
            <a:r>
              <a:rPr lang="en-CA" dirty="0">
                <a:hlinkClick r:id="rId8"/>
              </a:rPr>
              <a:t>https://</a:t>
            </a:r>
            <a:r>
              <a:rPr lang="en-CA" dirty="0" err="1">
                <a:hlinkClick r:id="rId8"/>
              </a:rPr>
              <a:t>www.csnpe-nslsc.canada.ca</a:t>
            </a:r>
            <a:r>
              <a:rPr lang="en-CA" dirty="0">
                <a:hlinkClick r:id="rId8"/>
              </a:rPr>
              <a:t>/</a:t>
            </a:r>
            <a:r>
              <a:rPr lang="en-CA" dirty="0" err="1">
                <a:hlinkClick r:id="rId8"/>
              </a:rPr>
              <a:t>en</a:t>
            </a:r>
            <a:r>
              <a:rPr lang="en-CA" dirty="0">
                <a:hlinkClick r:id="rId8"/>
              </a:rPr>
              <a:t>/what-is-new</a:t>
            </a:r>
          </a:p>
          <a:p>
            <a:pPr lvl="1"/>
            <a:endParaRPr lang="en-CA" dirty="0"/>
          </a:p>
          <a:p>
            <a:endParaRPr lang="en-CA" dirty="0"/>
          </a:p>
        </p:txBody>
      </p:sp>
      <p:pic>
        <p:nvPicPr>
          <p:cNvPr id="8" name="Content Placeholder 7" descr="A picture containing person&#10;&#10;Description automatically generated">
            <a:extLst>
              <a:ext uri="{FF2B5EF4-FFF2-40B4-BE49-F238E27FC236}">
                <a16:creationId xmlns:a16="http://schemas.microsoft.com/office/drawing/2014/main" id="{683EFAFE-C08B-8499-B959-1D114EDDBBE7}"/>
              </a:ext>
            </a:extLst>
          </p:cNvPr>
          <p:cNvPicPr>
            <a:picLocks noGrp="1" noChangeAspect="1"/>
          </p:cNvPicPr>
          <p:nvPr>
            <p:ph sz="half" idx="2"/>
          </p:nvPr>
        </p:nvPicPr>
        <p:blipFill>
          <a:blip r:embed="rId9">
            <a:extLst>
              <a:ext uri="{837473B0-CC2E-450A-ABE3-18F120FF3D39}">
                <a1611:picAttrSrcUrl xmlns:a1611="http://schemas.microsoft.com/office/drawing/2016/11/main" r:id="rId10"/>
              </a:ext>
            </a:extLst>
          </a:blip>
          <a:stretch>
            <a:fillRect/>
          </a:stretch>
        </p:blipFill>
        <p:spPr>
          <a:xfrm>
            <a:off x="9436422" y="4357583"/>
            <a:ext cx="2365248" cy="1865376"/>
          </a:xfrm>
        </p:spPr>
      </p:pic>
    </p:spTree>
    <p:extLst>
      <p:ext uri="{BB962C8B-B14F-4D97-AF65-F5344CB8AC3E}">
        <p14:creationId xmlns:p14="http://schemas.microsoft.com/office/powerpoint/2010/main" val="40169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11" descr="A stack of books and a globe">
            <a:extLst>
              <a:ext uri="{FF2B5EF4-FFF2-40B4-BE49-F238E27FC236}">
                <a16:creationId xmlns:a16="http://schemas.microsoft.com/office/drawing/2014/main" id="{AC460234-C853-4C54-C1C7-2D826A6403E6}"/>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2144" t="9091" r="33212"/>
          <a:stretch/>
        </p:blipFill>
        <p:spPr>
          <a:xfrm>
            <a:off x="3522468" y="10"/>
            <a:ext cx="8669532" cy="6857990"/>
          </a:xfrm>
          <a:prstGeom prst="rect">
            <a:avLst/>
          </a:prstGeom>
        </p:spPr>
      </p:pic>
      <p:sp>
        <p:nvSpPr>
          <p:cNvPr id="21" name="Rectangle 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03896F-DEC9-00D7-25D3-973275568857}"/>
              </a:ext>
            </a:extLst>
          </p:cNvPr>
          <p:cNvSpPr>
            <a:spLocks noGrp="1"/>
          </p:cNvSpPr>
          <p:nvPr>
            <p:ph type="title"/>
          </p:nvPr>
        </p:nvSpPr>
        <p:spPr>
          <a:xfrm>
            <a:off x="371093" y="1638808"/>
            <a:ext cx="3358135" cy="647192"/>
          </a:xfrm>
        </p:spPr>
        <p:txBody>
          <a:bodyPr vert="horz" lIns="91440" tIns="45720" rIns="91440" bIns="45720" rtlCol="0" anchor="b">
            <a:normAutofit/>
          </a:bodyPr>
          <a:lstStyle/>
          <a:p>
            <a:r>
              <a:rPr lang="en-US" sz="2800" dirty="0"/>
              <a:t>Questions?</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3F75A0-A10D-35D8-629F-70A958A18F56}"/>
              </a:ext>
            </a:extLst>
          </p:cNvPr>
          <p:cNvSpPr>
            <a:spLocks noGrp="1"/>
          </p:cNvSpPr>
          <p:nvPr>
            <p:ph sz="half" idx="1"/>
          </p:nvPr>
        </p:nvSpPr>
        <p:spPr>
          <a:xfrm>
            <a:off x="371093" y="2718054"/>
            <a:ext cx="3843097" cy="3207258"/>
          </a:xfrm>
        </p:spPr>
        <p:txBody>
          <a:bodyPr vert="horz" lIns="91440" tIns="45720" rIns="91440" bIns="45720" rtlCol="0" anchor="t">
            <a:normAutofit fontScale="92500"/>
          </a:bodyPr>
          <a:lstStyle/>
          <a:p>
            <a:pPr marL="0" indent="0">
              <a:buNone/>
              <a:defRPr/>
            </a:pPr>
            <a:r>
              <a:rPr lang="en-US" sz="1700" b="1" dirty="0"/>
              <a:t>This concludes our presentation today.</a:t>
            </a:r>
          </a:p>
          <a:p>
            <a:pPr>
              <a:defRPr/>
            </a:pPr>
            <a:endParaRPr lang="en-US" sz="1700" b="1" dirty="0"/>
          </a:p>
          <a:p>
            <a:r>
              <a:rPr lang="en-US" sz="1700" dirty="0"/>
              <a:t>If you have any further questions, please contact the National Student Loan Service Centre at #1-888-815-4514.</a:t>
            </a:r>
          </a:p>
          <a:p>
            <a:pPr marL="0" indent="0">
              <a:buNone/>
            </a:pPr>
            <a:r>
              <a:rPr lang="en-US" sz="1700" dirty="0"/>
              <a:t>     TTY: #1-888-815-4556</a:t>
            </a:r>
          </a:p>
          <a:p>
            <a:r>
              <a:rPr lang="en-US" sz="1700" dirty="0"/>
              <a:t>Outside of North America - #800-2-225-2501</a:t>
            </a:r>
          </a:p>
          <a:p>
            <a:pPr marL="0" indent="0">
              <a:buNone/>
            </a:pPr>
            <a:r>
              <a:rPr lang="en-US" sz="1700" dirty="0"/>
              <a:t>Agents are available to assist you over the phone Monday to Friday, 8:00am – 8:00 pm, your local time.</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C40F8CA-87BC-821C-21C7-867533A13A4A}"/>
                  </a:ext>
                </a:extLst>
              </p14:cNvPr>
              <p14:cNvContentPartPr/>
              <p14:nvPr/>
            </p14:nvContentPartPr>
            <p14:xfrm>
              <a:off x="-4952" y="554870"/>
              <a:ext cx="1356480" cy="548640"/>
            </p14:xfrm>
          </p:contentPart>
        </mc:Choice>
        <mc:Fallback xmlns="">
          <p:pic>
            <p:nvPicPr>
              <p:cNvPr id="10" name="Ink 9">
                <a:extLst>
                  <a:ext uri="{FF2B5EF4-FFF2-40B4-BE49-F238E27FC236}">
                    <a16:creationId xmlns:a16="http://schemas.microsoft.com/office/drawing/2014/main" id="{8C40F8CA-87BC-821C-21C7-867533A13A4A}"/>
                  </a:ext>
                </a:extLst>
              </p:cNvPr>
              <p:cNvPicPr/>
              <p:nvPr/>
            </p:nvPicPr>
            <p:blipFill>
              <a:blip r:embed="rId6"/>
              <a:stretch>
                <a:fillRect/>
              </a:stretch>
            </p:blipFill>
            <p:spPr>
              <a:xfrm>
                <a:off x="-13952" y="545870"/>
                <a:ext cx="1374120" cy="566280"/>
              </a:xfrm>
              <a:prstGeom prst="rect">
                <a:avLst/>
              </a:prstGeom>
            </p:spPr>
          </p:pic>
        </mc:Fallback>
      </mc:AlternateContent>
    </p:spTree>
    <p:extLst>
      <p:ext uri="{BB962C8B-B14F-4D97-AF65-F5344CB8AC3E}">
        <p14:creationId xmlns:p14="http://schemas.microsoft.com/office/powerpoint/2010/main" val="41774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FA02-676D-499C-BF5B-6898917B12AC}"/>
              </a:ext>
            </a:extLst>
          </p:cNvPr>
          <p:cNvSpPr>
            <a:spLocks noGrp="1"/>
          </p:cNvSpPr>
          <p:nvPr>
            <p:ph type="title"/>
          </p:nvPr>
        </p:nvSpPr>
        <p:spPr>
          <a:xfrm>
            <a:off x="838200" y="365126"/>
            <a:ext cx="10515600" cy="851200"/>
          </a:xfrm>
          <a:solidFill>
            <a:schemeClr val="accent1">
              <a:lumMod val="75000"/>
            </a:schemeClr>
          </a:solidFill>
        </p:spPr>
        <p:txBody>
          <a:bodyPr/>
          <a:lstStyle/>
          <a:p>
            <a:pPr algn="ctr"/>
            <a:r>
              <a:rPr lang="en-CA" dirty="0">
                <a:solidFill>
                  <a:schemeClr val="bg1"/>
                </a:solidFill>
              </a:rPr>
              <a:t>Agenda</a:t>
            </a:r>
          </a:p>
        </p:txBody>
      </p:sp>
      <p:sp>
        <p:nvSpPr>
          <p:cNvPr id="3" name="Content Placeholder 2">
            <a:extLst>
              <a:ext uri="{FF2B5EF4-FFF2-40B4-BE49-F238E27FC236}">
                <a16:creationId xmlns:a16="http://schemas.microsoft.com/office/drawing/2014/main" id="{169A2B7C-8EF5-4FFA-8E82-10EB8001EC54}"/>
              </a:ext>
            </a:extLst>
          </p:cNvPr>
          <p:cNvSpPr>
            <a:spLocks noGrp="1"/>
          </p:cNvSpPr>
          <p:nvPr>
            <p:ph idx="1"/>
          </p:nvPr>
        </p:nvSpPr>
        <p:spPr>
          <a:xfrm>
            <a:off x="838200" y="1620688"/>
            <a:ext cx="10515600" cy="3684557"/>
          </a:xfrm>
        </p:spPr>
        <p:txBody>
          <a:bodyPr/>
          <a:lstStyle/>
          <a:p>
            <a:r>
              <a:rPr lang="en-CA" dirty="0"/>
              <a:t>What funding must be repaid</a:t>
            </a:r>
          </a:p>
          <a:p>
            <a:r>
              <a:rPr lang="en-CA" dirty="0"/>
              <a:t>Who Needs to Repay</a:t>
            </a:r>
          </a:p>
          <a:p>
            <a:r>
              <a:rPr lang="en-CA" dirty="0"/>
              <a:t>Paying back your Student Loan</a:t>
            </a:r>
          </a:p>
          <a:p>
            <a:r>
              <a:rPr lang="en-CA" dirty="0"/>
              <a:t>Repayment Assistance</a:t>
            </a:r>
          </a:p>
          <a:p>
            <a:r>
              <a:rPr lang="en-CA" dirty="0"/>
              <a:t>Consequences of Not Repaying Student Loans</a:t>
            </a:r>
          </a:p>
          <a:p>
            <a:r>
              <a:rPr lang="en-CA" dirty="0"/>
              <a:t>Helpful Links</a:t>
            </a:r>
          </a:p>
          <a:p>
            <a:r>
              <a:rPr lang="en-CA" dirty="0"/>
              <a:t>Questions</a:t>
            </a:r>
          </a:p>
          <a:p>
            <a:pPr marL="0" indent="0">
              <a:buNone/>
            </a:pPr>
            <a:endParaRPr lang="en-CA" dirty="0"/>
          </a:p>
          <a:p>
            <a:endParaRPr lang="en-CA" dirty="0"/>
          </a:p>
        </p:txBody>
      </p:sp>
      <p:pic>
        <p:nvPicPr>
          <p:cNvPr id="5" name="Picture 4">
            <a:extLst>
              <a:ext uri="{FF2B5EF4-FFF2-40B4-BE49-F238E27FC236}">
                <a16:creationId xmlns:a16="http://schemas.microsoft.com/office/drawing/2014/main" id="{3BFCB16A-A2B4-F237-DF0C-22122F021DD0}"/>
              </a:ext>
            </a:extLst>
          </p:cNvPr>
          <p:cNvPicPr>
            <a:picLocks noChangeAspect="1"/>
          </p:cNvPicPr>
          <p:nvPr/>
        </p:nvPicPr>
        <p:blipFill>
          <a:blip r:embed="rId2"/>
          <a:stretch>
            <a:fillRect/>
          </a:stretch>
        </p:blipFill>
        <p:spPr>
          <a:xfrm>
            <a:off x="727787" y="5888421"/>
            <a:ext cx="10921288" cy="733387"/>
          </a:xfrm>
          <a:prstGeom prst="rect">
            <a:avLst/>
          </a:prstGeom>
        </p:spPr>
      </p:pic>
    </p:spTree>
    <p:extLst>
      <p:ext uri="{BB962C8B-B14F-4D97-AF65-F5344CB8AC3E}">
        <p14:creationId xmlns:p14="http://schemas.microsoft.com/office/powerpoint/2010/main" val="26896120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95A1-644E-7939-8C26-E7F83078906E}"/>
              </a:ext>
            </a:extLst>
          </p:cNvPr>
          <p:cNvSpPr>
            <a:spLocks noGrp="1"/>
          </p:cNvSpPr>
          <p:nvPr>
            <p:ph type="title"/>
          </p:nvPr>
        </p:nvSpPr>
        <p:spPr>
          <a:xfrm>
            <a:off x="839788" y="457201"/>
            <a:ext cx="10647917" cy="767918"/>
          </a:xfrm>
          <a:solidFill>
            <a:schemeClr val="accent1">
              <a:lumMod val="75000"/>
            </a:schemeClr>
          </a:solidFill>
        </p:spPr>
        <p:txBody>
          <a:bodyPr>
            <a:normAutofit/>
          </a:bodyPr>
          <a:lstStyle/>
          <a:p>
            <a:pPr algn="ctr"/>
            <a:r>
              <a:rPr lang="en-CA" sz="4000" dirty="0">
                <a:solidFill>
                  <a:schemeClr val="bg1"/>
                </a:solidFill>
              </a:rPr>
              <a:t>What Funding Must be Repaid</a:t>
            </a:r>
          </a:p>
        </p:txBody>
      </p:sp>
      <p:pic>
        <p:nvPicPr>
          <p:cNvPr id="12" name="Picture Placeholder 11" descr="A stack of books and a globe">
            <a:extLst>
              <a:ext uri="{FF2B5EF4-FFF2-40B4-BE49-F238E27FC236}">
                <a16:creationId xmlns:a16="http://schemas.microsoft.com/office/drawing/2014/main" id="{A8F91ED0-C781-A603-FE6D-0453E7F79686}"/>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13650" r="13650"/>
          <a:stretch>
            <a:fillRect/>
          </a:stretch>
        </p:blipFill>
        <p:spPr>
          <a:xfrm>
            <a:off x="8814816" y="4634063"/>
            <a:ext cx="2283751" cy="1233648"/>
          </a:xfrm>
        </p:spPr>
      </p:pic>
      <p:sp>
        <p:nvSpPr>
          <p:cNvPr id="4" name="Text Placeholder 3">
            <a:extLst>
              <a:ext uri="{FF2B5EF4-FFF2-40B4-BE49-F238E27FC236}">
                <a16:creationId xmlns:a16="http://schemas.microsoft.com/office/drawing/2014/main" id="{FDCAEDC2-44AB-FD01-A2D3-CF6985C0107E}"/>
              </a:ext>
            </a:extLst>
          </p:cNvPr>
          <p:cNvSpPr>
            <a:spLocks noGrp="1"/>
          </p:cNvSpPr>
          <p:nvPr>
            <p:ph type="body" sz="half" idx="2"/>
          </p:nvPr>
        </p:nvSpPr>
        <p:spPr>
          <a:xfrm>
            <a:off x="1093433" y="1607113"/>
            <a:ext cx="10005134" cy="4430805"/>
          </a:xfrm>
        </p:spPr>
        <p:txBody>
          <a:bodyPr/>
          <a:lstStyle/>
          <a:p>
            <a:r>
              <a:rPr lang="en-CA" sz="3600" b="1" dirty="0"/>
              <a:t>You need to repay your student loan if:</a:t>
            </a:r>
          </a:p>
          <a:p>
            <a:endParaRPr lang="en-CA" sz="3600" dirty="0"/>
          </a:p>
          <a:p>
            <a:pPr marL="285750" indent="-285750">
              <a:buFont typeface="Arial" panose="020B0604020202020204" pitchFamily="34" charset="0"/>
              <a:buChar char="•"/>
            </a:pPr>
            <a:r>
              <a:rPr lang="en-CA" sz="2400" dirty="0"/>
              <a:t>You took a student loan</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You received a grant or bursary overpayment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Your grants were converted to a loan	</a:t>
            </a:r>
          </a:p>
          <a:p>
            <a:pPr marL="285750" indent="-285750">
              <a:buFont typeface="Arial" panose="020B0604020202020204" pitchFamily="34" charset="0"/>
              <a:buChar char="•"/>
            </a:pPr>
            <a:endParaRPr lang="en-CA" sz="2800" dirty="0"/>
          </a:p>
        </p:txBody>
      </p:sp>
      <p:pic>
        <p:nvPicPr>
          <p:cNvPr id="6" name="Picture 5">
            <a:extLst>
              <a:ext uri="{FF2B5EF4-FFF2-40B4-BE49-F238E27FC236}">
                <a16:creationId xmlns:a16="http://schemas.microsoft.com/office/drawing/2014/main" id="{526F8D63-4C5F-8375-9FB8-462DB1396815}"/>
              </a:ext>
            </a:extLst>
          </p:cNvPr>
          <p:cNvPicPr>
            <a:picLocks noChangeAspect="1"/>
          </p:cNvPicPr>
          <p:nvPr/>
        </p:nvPicPr>
        <p:blipFill>
          <a:blip r:embed="rId5"/>
          <a:stretch>
            <a:fillRect/>
          </a:stretch>
        </p:blipFill>
        <p:spPr>
          <a:xfrm>
            <a:off x="839788" y="5925312"/>
            <a:ext cx="10647916" cy="745122"/>
          </a:xfrm>
          <a:prstGeom prst="rect">
            <a:avLst/>
          </a:prstGeom>
        </p:spPr>
      </p:pic>
    </p:spTree>
    <p:extLst>
      <p:ext uri="{BB962C8B-B14F-4D97-AF65-F5344CB8AC3E}">
        <p14:creationId xmlns:p14="http://schemas.microsoft.com/office/powerpoint/2010/main" val="463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95A1-644E-7939-8C26-E7F83078906E}"/>
              </a:ext>
            </a:extLst>
          </p:cNvPr>
          <p:cNvSpPr>
            <a:spLocks noGrp="1"/>
          </p:cNvSpPr>
          <p:nvPr>
            <p:ph type="title"/>
          </p:nvPr>
        </p:nvSpPr>
        <p:spPr>
          <a:xfrm>
            <a:off x="839788" y="457201"/>
            <a:ext cx="10647917" cy="767918"/>
          </a:xfrm>
          <a:solidFill>
            <a:schemeClr val="accent1">
              <a:lumMod val="75000"/>
            </a:schemeClr>
          </a:solidFill>
        </p:spPr>
        <p:txBody>
          <a:bodyPr>
            <a:normAutofit/>
          </a:bodyPr>
          <a:lstStyle/>
          <a:p>
            <a:pPr algn="ctr"/>
            <a:r>
              <a:rPr lang="en-CA" sz="4000" dirty="0">
                <a:solidFill>
                  <a:schemeClr val="bg1"/>
                </a:solidFill>
              </a:rPr>
              <a:t>Who Needs to Repay</a:t>
            </a:r>
          </a:p>
        </p:txBody>
      </p:sp>
      <p:sp>
        <p:nvSpPr>
          <p:cNvPr id="4" name="Text Placeholder 3">
            <a:extLst>
              <a:ext uri="{FF2B5EF4-FFF2-40B4-BE49-F238E27FC236}">
                <a16:creationId xmlns:a16="http://schemas.microsoft.com/office/drawing/2014/main" id="{FDCAEDC2-44AB-FD01-A2D3-CF6985C0107E}"/>
              </a:ext>
            </a:extLst>
          </p:cNvPr>
          <p:cNvSpPr>
            <a:spLocks noGrp="1"/>
          </p:cNvSpPr>
          <p:nvPr>
            <p:ph type="body" sz="half" idx="2"/>
          </p:nvPr>
        </p:nvSpPr>
        <p:spPr>
          <a:xfrm>
            <a:off x="839788" y="1388852"/>
            <a:ext cx="8977072" cy="4536460"/>
          </a:xfrm>
        </p:spPr>
        <p:txBody>
          <a:bodyPr>
            <a:normAutofit fontScale="25000" lnSpcReduction="20000"/>
          </a:bodyPr>
          <a:lstStyle/>
          <a:p>
            <a:endParaRPr lang="en-CA" sz="3100" dirty="0"/>
          </a:p>
          <a:p>
            <a:r>
              <a:rPr lang="en-CA" sz="10400" dirty="0"/>
              <a:t>All students who have outstanding loans are required to start paying back their loan six months after their study period ends.</a:t>
            </a:r>
          </a:p>
          <a:p>
            <a:endParaRPr lang="en-CA" sz="10400" dirty="0"/>
          </a:p>
          <a:p>
            <a:r>
              <a:rPr lang="en-CA" sz="10400" dirty="0"/>
              <a:t>Students are not required to pay back their loans if the school confirms their enrolment for the next study period, and they submit an application for one of the following programs:</a:t>
            </a:r>
          </a:p>
          <a:p>
            <a:endParaRPr lang="en-CA" sz="3200" dirty="0"/>
          </a:p>
          <a:p>
            <a:pPr marL="742950" lvl="1" indent="-285750">
              <a:buFont typeface="Arial" panose="020B0604020202020204" pitchFamily="34" charset="0"/>
              <a:buChar char="•"/>
            </a:pPr>
            <a:r>
              <a:rPr lang="en-CA" sz="9600" b="1" dirty="0"/>
              <a:t>OSAP for Full-Time Students</a:t>
            </a:r>
          </a:p>
          <a:p>
            <a:pPr lvl="1"/>
            <a:endParaRPr lang="en-CA" sz="9600" dirty="0"/>
          </a:p>
          <a:p>
            <a:pPr marL="742950" lvl="1" indent="-285750">
              <a:buFont typeface="Arial" panose="020B0604020202020204" pitchFamily="34" charset="0"/>
              <a:buChar char="•"/>
            </a:pPr>
            <a:r>
              <a:rPr lang="en-CA" sz="9600" b="1" dirty="0"/>
              <a:t>Continuation of Interest-Free Status</a:t>
            </a:r>
          </a:p>
          <a:p>
            <a:pPr marL="285750" indent="-285750">
              <a:buFont typeface="Arial" panose="020B0604020202020204" pitchFamily="34" charset="0"/>
              <a:buChar char="•"/>
            </a:pPr>
            <a:endParaRPr lang="en-CA" sz="3000" dirty="0"/>
          </a:p>
          <a:p>
            <a:endParaRPr lang="en-CA" sz="3000" dirty="0"/>
          </a:p>
          <a:p>
            <a:r>
              <a:rPr lang="en-CA" sz="3600" dirty="0"/>
              <a:t>	</a:t>
            </a:r>
          </a:p>
        </p:txBody>
      </p:sp>
      <p:pic>
        <p:nvPicPr>
          <p:cNvPr id="6" name="Picture 5">
            <a:extLst>
              <a:ext uri="{FF2B5EF4-FFF2-40B4-BE49-F238E27FC236}">
                <a16:creationId xmlns:a16="http://schemas.microsoft.com/office/drawing/2014/main" id="{526F8D63-4C5F-8375-9FB8-462DB1396815}"/>
              </a:ext>
            </a:extLst>
          </p:cNvPr>
          <p:cNvPicPr>
            <a:picLocks noChangeAspect="1"/>
          </p:cNvPicPr>
          <p:nvPr/>
        </p:nvPicPr>
        <p:blipFill>
          <a:blip r:embed="rId3"/>
          <a:stretch>
            <a:fillRect/>
          </a:stretch>
        </p:blipFill>
        <p:spPr>
          <a:xfrm>
            <a:off x="839788" y="5925312"/>
            <a:ext cx="10647916" cy="745122"/>
          </a:xfrm>
          <a:prstGeom prst="rect">
            <a:avLst/>
          </a:prstGeom>
        </p:spPr>
      </p:pic>
    </p:spTree>
    <p:extLst>
      <p:ext uri="{BB962C8B-B14F-4D97-AF65-F5344CB8AC3E}">
        <p14:creationId xmlns:p14="http://schemas.microsoft.com/office/powerpoint/2010/main" val="317603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95A1-644E-7939-8C26-E7F83078906E}"/>
              </a:ext>
            </a:extLst>
          </p:cNvPr>
          <p:cNvSpPr>
            <a:spLocks noGrp="1"/>
          </p:cNvSpPr>
          <p:nvPr>
            <p:ph type="title"/>
          </p:nvPr>
        </p:nvSpPr>
        <p:spPr>
          <a:xfrm>
            <a:off x="839788" y="457201"/>
            <a:ext cx="10647917" cy="767918"/>
          </a:xfrm>
          <a:solidFill>
            <a:schemeClr val="accent1">
              <a:lumMod val="75000"/>
            </a:schemeClr>
          </a:solidFill>
        </p:spPr>
        <p:txBody>
          <a:bodyPr/>
          <a:lstStyle/>
          <a:p>
            <a:pPr algn="ctr"/>
            <a:r>
              <a:rPr lang="en-US" dirty="0">
                <a:solidFill>
                  <a:schemeClr val="bg1"/>
                </a:solidFill>
              </a:rPr>
              <a:t>P</a:t>
            </a:r>
            <a:r>
              <a:rPr lang="en-CA" dirty="0" err="1">
                <a:solidFill>
                  <a:schemeClr val="bg1"/>
                </a:solidFill>
              </a:rPr>
              <a:t>aying</a:t>
            </a:r>
            <a:r>
              <a:rPr lang="en-CA" dirty="0">
                <a:solidFill>
                  <a:schemeClr val="bg1"/>
                </a:solidFill>
              </a:rPr>
              <a:t> back Your Student Loan</a:t>
            </a:r>
          </a:p>
        </p:txBody>
      </p:sp>
      <p:sp>
        <p:nvSpPr>
          <p:cNvPr id="4" name="Text Placeholder 3">
            <a:extLst>
              <a:ext uri="{FF2B5EF4-FFF2-40B4-BE49-F238E27FC236}">
                <a16:creationId xmlns:a16="http://schemas.microsoft.com/office/drawing/2014/main" id="{FDCAEDC2-44AB-FD01-A2D3-CF6985C0107E}"/>
              </a:ext>
            </a:extLst>
          </p:cNvPr>
          <p:cNvSpPr>
            <a:spLocks noGrp="1"/>
          </p:cNvSpPr>
          <p:nvPr>
            <p:ph type="body" sz="half" idx="2"/>
          </p:nvPr>
        </p:nvSpPr>
        <p:spPr>
          <a:xfrm>
            <a:off x="1151651" y="1225119"/>
            <a:ext cx="9888698" cy="4880406"/>
          </a:xfrm>
        </p:spPr>
        <p:txBody>
          <a:bodyPr>
            <a:normAutofit fontScale="85000" lnSpcReduction="20000"/>
          </a:bodyPr>
          <a:lstStyle/>
          <a:p>
            <a:r>
              <a:rPr lang="en-CA" sz="2000" dirty="0"/>
              <a:t>When it is time to start paying back your student loan, here’s what you need to know:</a:t>
            </a:r>
          </a:p>
          <a:p>
            <a:pPr marL="457200" indent="-457200">
              <a:buFont typeface="+mj-lt"/>
              <a:buAutoNum type="arabicPeriod"/>
            </a:pPr>
            <a:r>
              <a:rPr lang="en-CA" sz="2000" u="sng" dirty="0"/>
              <a:t>When you Graduate or leave full-time studies</a:t>
            </a:r>
          </a:p>
          <a:p>
            <a:r>
              <a:rPr lang="en-CA" sz="2000" dirty="0"/>
              <a:t>You have six months after you graduate or leave full-time studies before you need to start repaying your student loan however, interest is charged on your student loan.  This is called your six-month non-repayment (grace) period.</a:t>
            </a:r>
          </a:p>
          <a:p>
            <a:r>
              <a:rPr lang="en-CA" sz="2000" dirty="0"/>
              <a:t>No interest is charged on Canada Student Loans, Newfoundland and Labrador, British Columbia, and the Canada portion of Integrated Student Loans during the six-month non-repayment period.  For Ontario residents, interest will be charged on the Ontario portion of the loan during the six-month grace period.  This interest will be added to the loan principal.</a:t>
            </a:r>
          </a:p>
          <a:p>
            <a:r>
              <a:rPr lang="en-CA" sz="2000" dirty="0"/>
              <a:t>   </a:t>
            </a:r>
            <a:r>
              <a:rPr lang="en-CA" sz="2000" dirty="0">
                <a:effectLst/>
                <a:ea typeface="Aptos" panose="020B0004020202020204" pitchFamily="34" charset="0"/>
                <a:cs typeface="Aptos" panose="020B0004020202020204" pitchFamily="34" charset="0"/>
              </a:rPr>
              <a:t>Effective April 1st, 2023, the Government of Canada has permanently eliminated the accumulation of interest on the Federal Portion </a:t>
            </a:r>
            <a:r>
              <a:rPr lang="en-CA" sz="2000">
                <a:effectLst/>
                <a:ea typeface="Aptos" panose="020B0004020202020204" pitchFamily="34" charset="0"/>
                <a:cs typeface="Aptos" panose="020B0004020202020204" pitchFamily="34" charset="0"/>
              </a:rPr>
              <a:t>of your Student </a:t>
            </a:r>
            <a:r>
              <a:rPr lang="en-CA" sz="2000" dirty="0">
                <a:effectLst/>
                <a:ea typeface="Aptos" panose="020B0004020202020204" pitchFamily="34" charset="0"/>
                <a:cs typeface="Aptos" panose="020B0004020202020204" pitchFamily="34" charset="0"/>
              </a:rPr>
              <a:t>Loans.</a:t>
            </a:r>
          </a:p>
          <a:p>
            <a:pPr marL="342900" lvl="0" indent="-342900">
              <a:buSzPts val="1000"/>
              <a:buFont typeface="Symbol" panose="05050102010706020507" pitchFamily="18" charset="2"/>
              <a:buChar char=""/>
              <a:tabLst>
                <a:tab pos="457200" algn="l"/>
              </a:tabLst>
            </a:pPr>
            <a:r>
              <a:rPr lang="en-CA" sz="2000" dirty="0">
                <a:effectLst/>
                <a:ea typeface="Times New Roman" panose="02020603050405020304" pitchFamily="18" charset="0"/>
                <a:cs typeface="Aptos" panose="020B0004020202020204" pitchFamily="34" charset="0"/>
              </a:rPr>
              <a:t>If you have a Canada-Ontario Integrated Student Loan, no interest is charged on your Canada Portion of the Loan. A floating interest* of Prime Rate plus 1.0% is charged for the Ontario portion of your loan.</a:t>
            </a:r>
            <a:endParaRPr lang="en-CA" sz="2000" dirty="0">
              <a:effectLst/>
              <a:ea typeface="Aptos" panose="020B0004020202020204" pitchFamily="34" charset="0"/>
              <a:cs typeface="Aptos" panose="020B0004020202020204" pitchFamily="34" charset="0"/>
            </a:endParaRPr>
          </a:p>
          <a:p>
            <a:endParaRPr lang="en-CA" sz="2000" dirty="0"/>
          </a:p>
          <a:p>
            <a:pPr marL="457200" indent="-457200">
              <a:buAutoNum type="arabicPeriod" startAt="2"/>
            </a:pPr>
            <a:r>
              <a:rPr lang="en-CA" sz="2000" u="sng" dirty="0"/>
              <a:t>Estimate your monthly payments</a:t>
            </a:r>
          </a:p>
          <a:p>
            <a:r>
              <a:rPr lang="en-CA" sz="2000" dirty="0"/>
              <a:t>The interest rates on your first payment date are used to figure out the monthly payment for your loan (Ontario = prime rate + 1%, Canada = prime rate +0%).</a:t>
            </a:r>
          </a:p>
          <a:p>
            <a:r>
              <a:rPr lang="en-CA" sz="2000" dirty="0"/>
              <a:t>If interest rates change, your monthly payment stays the same.  However, the amount applied to your loan principal will change.</a:t>
            </a:r>
          </a:p>
        </p:txBody>
      </p:sp>
      <p:pic>
        <p:nvPicPr>
          <p:cNvPr id="8" name="Picture 7">
            <a:extLst>
              <a:ext uri="{FF2B5EF4-FFF2-40B4-BE49-F238E27FC236}">
                <a16:creationId xmlns:a16="http://schemas.microsoft.com/office/drawing/2014/main" id="{625FE71D-1BDA-1B64-6F6A-CE59520729EA}"/>
              </a:ext>
            </a:extLst>
          </p:cNvPr>
          <p:cNvPicPr>
            <a:picLocks noChangeAspect="1"/>
          </p:cNvPicPr>
          <p:nvPr/>
        </p:nvPicPr>
        <p:blipFill>
          <a:blip r:embed="rId3"/>
          <a:stretch>
            <a:fillRect/>
          </a:stretch>
        </p:blipFill>
        <p:spPr>
          <a:xfrm>
            <a:off x="1248863" y="6105525"/>
            <a:ext cx="10057311" cy="561974"/>
          </a:xfrm>
          <a:prstGeom prst="rect">
            <a:avLst/>
          </a:prstGeom>
        </p:spPr>
      </p:pic>
    </p:spTree>
    <p:extLst>
      <p:ext uri="{BB962C8B-B14F-4D97-AF65-F5344CB8AC3E}">
        <p14:creationId xmlns:p14="http://schemas.microsoft.com/office/powerpoint/2010/main" val="372281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05BAFB-AC63-C5D9-D181-D785613D7D92}"/>
              </a:ext>
            </a:extLst>
          </p:cNvPr>
          <p:cNvSpPr>
            <a:spLocks noGrp="1"/>
          </p:cNvSpPr>
          <p:nvPr>
            <p:ph type="subTitle" idx="1"/>
          </p:nvPr>
        </p:nvSpPr>
        <p:spPr>
          <a:xfrm>
            <a:off x="1483208" y="379739"/>
            <a:ext cx="9392816" cy="5356827"/>
          </a:xfrm>
        </p:spPr>
        <p:txBody>
          <a:bodyPr>
            <a:normAutofit lnSpcReduction="10000"/>
          </a:bodyPr>
          <a:lstStyle/>
          <a:p>
            <a:endParaRPr lang="en-US" b="1" i="0" u="sng" dirty="0">
              <a:solidFill>
                <a:srgbClr val="002142"/>
              </a:solidFill>
              <a:effectLst/>
              <a:latin typeface="Raleway" pitchFamily="2" charset="0"/>
              <a:hlinkClick r:id="rId2"/>
            </a:endParaRPr>
          </a:p>
          <a:p>
            <a:pPr algn="l"/>
            <a:r>
              <a:rPr lang="en-CA" dirty="0"/>
              <a:t>3.    </a:t>
            </a:r>
            <a:r>
              <a:rPr lang="en-CA" u="sng" dirty="0"/>
              <a:t>Once you have signed in to the NSLSC website, you can do the following:</a:t>
            </a:r>
          </a:p>
          <a:p>
            <a:pPr marL="914400" lvl="1" indent="-457200" algn="l">
              <a:buFont typeface="Arial" panose="020B0604020202020204" pitchFamily="34" charset="0"/>
              <a:buChar char="•"/>
            </a:pPr>
            <a:r>
              <a:rPr lang="en-CA" dirty="0"/>
              <a:t>Check your student loan status and balances </a:t>
            </a:r>
          </a:p>
          <a:p>
            <a:pPr marL="914400" lvl="1" indent="-457200" algn="l">
              <a:buFont typeface="Arial" panose="020B0604020202020204" pitchFamily="34" charset="0"/>
              <a:buChar char="•"/>
            </a:pPr>
            <a:r>
              <a:rPr lang="en-CA" dirty="0"/>
              <a:t>Update your contact information</a:t>
            </a:r>
          </a:p>
          <a:p>
            <a:pPr marL="914400" lvl="1" indent="-457200" algn="l">
              <a:buFont typeface="Arial" panose="020B0604020202020204" pitchFamily="34" charset="0"/>
              <a:buChar char="•"/>
            </a:pPr>
            <a:r>
              <a:rPr lang="en-CA" dirty="0"/>
              <a:t>Apply for repayment assistance</a:t>
            </a:r>
          </a:p>
          <a:p>
            <a:pPr marL="914400" lvl="1" indent="-457200" algn="l">
              <a:buFont typeface="Arial" panose="020B0604020202020204" pitchFamily="34" charset="0"/>
              <a:buChar char="•"/>
            </a:pPr>
            <a:r>
              <a:rPr lang="en-CA" dirty="0"/>
              <a:t>Request a change to the terms of your repayment</a:t>
            </a:r>
          </a:p>
          <a:p>
            <a:pPr lvl="1" algn="l"/>
            <a:endParaRPr lang="en-CA" dirty="0"/>
          </a:p>
          <a:p>
            <a:pPr marL="457200" indent="-457200" algn="l">
              <a:buAutoNum type="arabicPeriod" startAt="4"/>
            </a:pPr>
            <a:r>
              <a:rPr lang="en-CA" u="sng" dirty="0"/>
              <a:t>Get your repayment package</a:t>
            </a:r>
          </a:p>
          <a:p>
            <a:pPr algn="l"/>
            <a:r>
              <a:rPr lang="en-CA" dirty="0"/>
              <a:t>Within six months after you graduate or leave full-time studies, you’ll get a package from National Student Loans Service Centre with the information about:</a:t>
            </a:r>
          </a:p>
          <a:p>
            <a:pPr marL="800100" lvl="1" indent="-342900" algn="l">
              <a:buFont typeface="Arial" panose="020B0604020202020204" pitchFamily="34" charset="0"/>
              <a:buChar char="•"/>
            </a:pPr>
            <a:r>
              <a:rPr lang="en-CA" dirty="0"/>
              <a:t>Your total number of payments </a:t>
            </a:r>
          </a:p>
          <a:p>
            <a:pPr marL="800100" lvl="1" indent="-342900" algn="l">
              <a:buFont typeface="Arial" panose="020B0604020202020204" pitchFamily="34" charset="0"/>
              <a:buChar char="•"/>
            </a:pPr>
            <a:r>
              <a:rPr lang="en-CA" dirty="0"/>
              <a:t>The date of your first payment</a:t>
            </a:r>
          </a:p>
          <a:p>
            <a:pPr marL="800100" lvl="1" indent="-342900" algn="l">
              <a:buFont typeface="Arial" panose="020B0604020202020204" pitchFamily="34" charset="0"/>
              <a:buChar char="•"/>
            </a:pPr>
            <a:r>
              <a:rPr lang="en-CA" dirty="0"/>
              <a:t>The interest rates used to calculate your payment</a:t>
            </a:r>
          </a:p>
          <a:p>
            <a:pPr lvl="1" algn="l"/>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342900" indent="-342900" algn="l">
              <a:buFont typeface="Arial" panose="020B0604020202020204" pitchFamily="34" charset="0"/>
              <a:buChar char="•"/>
            </a:pPr>
            <a:endParaRPr lang="en-CA" dirty="0"/>
          </a:p>
          <a:p>
            <a:pPr marL="457200" indent="-457200" algn="l">
              <a:buFont typeface="Arial" panose="020B0604020202020204" pitchFamily="34" charset="0"/>
              <a:buChar char="•"/>
            </a:pPr>
            <a:endParaRPr lang="en-CA" dirty="0"/>
          </a:p>
        </p:txBody>
      </p:sp>
      <p:pic>
        <p:nvPicPr>
          <p:cNvPr id="7" name="Picture Placeholder 11" descr="A stack of books and a globe">
            <a:extLst>
              <a:ext uri="{FF2B5EF4-FFF2-40B4-BE49-F238E27FC236}">
                <a16:creationId xmlns:a16="http://schemas.microsoft.com/office/drawing/2014/main" id="{68A4E5E4-FEBC-D27D-8D54-D274D69EC97E}"/>
              </a:ext>
            </a:extLst>
          </p:cNvPr>
          <p:cNvPicPr>
            <a:picLocks noChangeAspect="1"/>
          </p:cNvPicPr>
          <p:nvPr/>
        </p:nvPicPr>
        <p:blipFill>
          <a:blip r:embed="rId3">
            <a:extLst>
              <a:ext uri="{837473B0-CC2E-450A-ABE3-18F120FF3D39}">
                <a1611:picAttrSrcUrl xmlns:a1611="http://schemas.microsoft.com/office/drawing/2016/11/main" r:id="rId4"/>
              </a:ext>
            </a:extLst>
          </a:blip>
          <a:srcRect l="13650" r="13650"/>
          <a:stretch>
            <a:fillRect/>
          </a:stretch>
        </p:blipFill>
        <p:spPr>
          <a:xfrm>
            <a:off x="9113396" y="4736699"/>
            <a:ext cx="2283751" cy="1233648"/>
          </a:xfrm>
          <a:prstGeom prst="rect">
            <a:avLst/>
          </a:prstGeom>
        </p:spPr>
      </p:pic>
      <p:pic>
        <p:nvPicPr>
          <p:cNvPr id="8" name="Picture 7">
            <a:extLst>
              <a:ext uri="{FF2B5EF4-FFF2-40B4-BE49-F238E27FC236}">
                <a16:creationId xmlns:a16="http://schemas.microsoft.com/office/drawing/2014/main" id="{0606F7C5-437F-5BE0-E250-778F1B2412B3}"/>
              </a:ext>
            </a:extLst>
          </p:cNvPr>
          <p:cNvPicPr>
            <a:picLocks noChangeAspect="1"/>
          </p:cNvPicPr>
          <p:nvPr/>
        </p:nvPicPr>
        <p:blipFill>
          <a:blip r:embed="rId5"/>
          <a:stretch>
            <a:fillRect/>
          </a:stretch>
        </p:blipFill>
        <p:spPr>
          <a:xfrm>
            <a:off x="986382" y="5970347"/>
            <a:ext cx="10386468" cy="621168"/>
          </a:xfrm>
          <a:prstGeom prst="rect">
            <a:avLst/>
          </a:prstGeom>
        </p:spPr>
      </p:pic>
    </p:spTree>
    <p:extLst>
      <p:ext uri="{BB962C8B-B14F-4D97-AF65-F5344CB8AC3E}">
        <p14:creationId xmlns:p14="http://schemas.microsoft.com/office/powerpoint/2010/main" val="103465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8769D-E59D-13B8-EB68-B0BE5C304E55}"/>
              </a:ext>
            </a:extLst>
          </p:cNvPr>
          <p:cNvSpPr>
            <a:spLocks noGrp="1"/>
          </p:cNvSpPr>
          <p:nvPr>
            <p:ph sz="half" idx="1"/>
          </p:nvPr>
        </p:nvSpPr>
        <p:spPr>
          <a:xfrm>
            <a:off x="838200" y="401216"/>
            <a:ext cx="8909482" cy="5559637"/>
          </a:xfrm>
        </p:spPr>
        <p:txBody>
          <a:bodyPr>
            <a:normAutofit fontScale="92500" lnSpcReduction="10000"/>
          </a:bodyPr>
          <a:lstStyle/>
          <a:p>
            <a:pPr marL="514350" indent="-514350">
              <a:buAutoNum type="arabicPeriod" startAt="5"/>
            </a:pPr>
            <a:r>
              <a:rPr lang="en-CA" u="sng" dirty="0"/>
              <a:t>Start repaying your loan</a:t>
            </a:r>
          </a:p>
          <a:p>
            <a:pPr marL="0" indent="0">
              <a:buNone/>
            </a:pPr>
            <a:r>
              <a:rPr lang="en-CA" dirty="0"/>
              <a:t>You will make loan payments to the National Student Loan Service Centre by pre-authorized debit, cheque, online banking, money order, or bank draft.  If your loan was deposited directly into your bank account, you are automatically set up for pre-authorized debit.</a:t>
            </a:r>
          </a:p>
          <a:p>
            <a:pPr marL="0" indent="0">
              <a:buNone/>
            </a:pPr>
            <a:r>
              <a:rPr lang="en-CA" dirty="0"/>
              <a:t>Your payments are based on a 9 ½ year pay-back schedule.  This pay-back schedule is the average amount of time it takes to pay back a student loan.</a:t>
            </a:r>
          </a:p>
          <a:p>
            <a:pPr marL="0" indent="0">
              <a:buNone/>
            </a:pPr>
            <a:r>
              <a:rPr lang="en-CA" dirty="0"/>
              <a:t>Repaying student loans is an excellent way to establish and improve your credit score.  You can make additional payments on your loan at any time if you want to repay it faster.</a:t>
            </a:r>
          </a:p>
          <a:p>
            <a:pPr marL="0" indent="0">
              <a:buNone/>
            </a:pPr>
            <a:r>
              <a:rPr lang="en-CA" sz="2200" dirty="0">
                <a:solidFill>
                  <a:srgbClr val="FF0000"/>
                </a:solidFill>
              </a:rPr>
              <a:t>Get repayment assistance:</a:t>
            </a:r>
          </a:p>
          <a:p>
            <a:pPr marL="0" indent="0">
              <a:buNone/>
            </a:pPr>
            <a:r>
              <a:rPr lang="en-CA" sz="2200" dirty="0">
                <a:solidFill>
                  <a:srgbClr val="FF0000"/>
                </a:solidFill>
              </a:rPr>
              <a:t>If you are having trouble repaying your loan, you might be able to get repayment assistance.</a:t>
            </a:r>
          </a:p>
          <a:p>
            <a:pPr marL="0" indent="0">
              <a:buNone/>
            </a:pPr>
            <a:endParaRPr lang="en-CA" dirty="0"/>
          </a:p>
          <a:p>
            <a:endParaRPr lang="en-CA" dirty="0"/>
          </a:p>
        </p:txBody>
      </p:sp>
      <p:pic>
        <p:nvPicPr>
          <p:cNvPr id="6" name="Picture 5">
            <a:extLst>
              <a:ext uri="{FF2B5EF4-FFF2-40B4-BE49-F238E27FC236}">
                <a16:creationId xmlns:a16="http://schemas.microsoft.com/office/drawing/2014/main" id="{F793642D-B780-D49C-2FCF-779B39346494}"/>
              </a:ext>
            </a:extLst>
          </p:cNvPr>
          <p:cNvPicPr>
            <a:picLocks noChangeAspect="1"/>
          </p:cNvPicPr>
          <p:nvPr/>
        </p:nvPicPr>
        <p:blipFill>
          <a:blip r:embed="rId3"/>
          <a:stretch>
            <a:fillRect/>
          </a:stretch>
        </p:blipFill>
        <p:spPr>
          <a:xfrm>
            <a:off x="986382" y="6046237"/>
            <a:ext cx="10386468" cy="545278"/>
          </a:xfrm>
          <a:prstGeom prst="rect">
            <a:avLst/>
          </a:prstGeom>
        </p:spPr>
      </p:pic>
    </p:spTree>
    <p:extLst>
      <p:ext uri="{BB962C8B-B14F-4D97-AF65-F5344CB8AC3E}">
        <p14:creationId xmlns:p14="http://schemas.microsoft.com/office/powerpoint/2010/main" val="9280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EEE3-2DE8-D2FD-240E-87FA54F4F4F8}"/>
              </a:ext>
            </a:extLst>
          </p:cNvPr>
          <p:cNvSpPr>
            <a:spLocks noGrp="1"/>
          </p:cNvSpPr>
          <p:nvPr>
            <p:ph type="title"/>
          </p:nvPr>
        </p:nvSpPr>
        <p:spPr>
          <a:xfrm>
            <a:off x="838200" y="365126"/>
            <a:ext cx="10515600" cy="825319"/>
          </a:xfrm>
          <a:solidFill>
            <a:schemeClr val="accent1">
              <a:lumMod val="75000"/>
            </a:schemeClr>
          </a:solidFill>
        </p:spPr>
        <p:txBody>
          <a:bodyPr/>
          <a:lstStyle/>
          <a:p>
            <a:pPr algn="ctr"/>
            <a:r>
              <a:rPr lang="en-CA" dirty="0">
                <a:solidFill>
                  <a:schemeClr val="bg1"/>
                </a:solidFill>
              </a:rPr>
              <a:t>Repayment Assistance</a:t>
            </a:r>
          </a:p>
        </p:txBody>
      </p:sp>
      <p:sp>
        <p:nvSpPr>
          <p:cNvPr id="3" name="Content Placeholder 2">
            <a:extLst>
              <a:ext uri="{FF2B5EF4-FFF2-40B4-BE49-F238E27FC236}">
                <a16:creationId xmlns:a16="http://schemas.microsoft.com/office/drawing/2014/main" id="{C068769D-E59D-13B8-EB68-B0BE5C304E55}"/>
              </a:ext>
            </a:extLst>
          </p:cNvPr>
          <p:cNvSpPr>
            <a:spLocks noGrp="1"/>
          </p:cNvSpPr>
          <p:nvPr>
            <p:ph sz="half" idx="1"/>
          </p:nvPr>
        </p:nvSpPr>
        <p:spPr>
          <a:xfrm>
            <a:off x="838200" y="1190445"/>
            <a:ext cx="10515600" cy="4687841"/>
          </a:xfrm>
        </p:spPr>
        <p:txBody>
          <a:bodyPr>
            <a:normAutofit fontScale="92500" lnSpcReduction="20000"/>
          </a:bodyPr>
          <a:lstStyle/>
          <a:p>
            <a:pPr marL="0" indent="0">
              <a:buNone/>
            </a:pPr>
            <a:r>
              <a:rPr lang="en-CA" dirty="0"/>
              <a:t>You can </a:t>
            </a:r>
            <a:r>
              <a:rPr lang="en-US" sz="2400" b="0" i="0" u="sng" dirty="0">
                <a:solidFill>
                  <a:srgbClr val="002142"/>
                </a:solidFill>
                <a:effectLst/>
                <a:hlinkClick r:id="rId3"/>
              </a:rPr>
              <a:t>apply to the Repayment Assistance Plan</a:t>
            </a:r>
            <a:r>
              <a:rPr lang="en-US" sz="2400" b="0" i="0" u="sng" dirty="0">
                <a:solidFill>
                  <a:srgbClr val="002142"/>
                </a:solidFill>
                <a:effectLst/>
              </a:rPr>
              <a:t> </a:t>
            </a:r>
            <a:r>
              <a:rPr lang="en-US" sz="2400" b="0" i="0" dirty="0">
                <a:solidFill>
                  <a:srgbClr val="002142"/>
                </a:solidFill>
                <a:effectLst/>
              </a:rPr>
              <a:t>to lower your monthly payments for a six-month period.</a:t>
            </a:r>
          </a:p>
          <a:p>
            <a:pPr marL="0" indent="0">
              <a:buNone/>
            </a:pPr>
            <a:r>
              <a:rPr lang="en-CA" sz="1900" b="0" i="0" dirty="0">
                <a:solidFill>
                  <a:srgbClr val="000000"/>
                </a:solidFill>
                <a:effectLst/>
                <a:ea typeface="Open Sans" panose="020B0606030504020204" pitchFamily="34" charset="0"/>
                <a:cs typeface="Open Sans" panose="020B0606030504020204" pitchFamily="34" charset="0"/>
              </a:rPr>
              <a:t>	</a:t>
            </a:r>
            <a:r>
              <a:rPr lang="en-CA" sz="2200" b="0" i="0" dirty="0">
                <a:solidFill>
                  <a:srgbClr val="000000"/>
                </a:solidFill>
                <a:effectLst/>
                <a:ea typeface="Open Sans" panose="020B0606030504020204" pitchFamily="34" charset="0"/>
                <a:cs typeface="AngsanaUPC" panose="020B0502040204020203" pitchFamily="18" charset="-34"/>
              </a:rPr>
              <a:t>Breaking News:</a:t>
            </a:r>
          </a:p>
          <a:p>
            <a:pPr marL="0" indent="0">
              <a:buNone/>
            </a:pPr>
            <a:r>
              <a:rPr lang="en-CA" sz="2200" b="0" i="0" dirty="0">
                <a:solidFill>
                  <a:srgbClr val="000000"/>
                </a:solidFill>
                <a:effectLst/>
                <a:ea typeface="Open Sans" panose="020B0606030504020204" pitchFamily="34" charset="0"/>
                <a:cs typeface="AngsanaUPC" panose="020B0502040204020203" pitchFamily="18" charset="-34"/>
              </a:rPr>
              <a:t>	The governments of Canada, Manitoba, Newfoundland and Labrador, Saskatchewan, and 	New Brunswick have updated their Repayment Assistance Plan (RAP) eligibility with new 	zero payment income thresholds and the maximum payments have been lowered from 	20% to 10% of a household income. The changes are effective in November 2022.</a:t>
            </a:r>
            <a:endParaRPr lang="en-CA" sz="2200" dirty="0">
              <a:ea typeface="Open Sans" panose="020B0606030504020204" pitchFamily="34" charset="0"/>
              <a:cs typeface="AngsanaUPC" panose="020B0502040204020203" pitchFamily="18" charset="-34"/>
            </a:endParaRPr>
          </a:p>
          <a:p>
            <a:pPr marL="0" indent="0">
              <a:buNone/>
            </a:pPr>
            <a:endParaRPr lang="en-US" sz="2400" b="0" i="0" dirty="0">
              <a:solidFill>
                <a:srgbClr val="002142"/>
              </a:solidFill>
              <a:effectLst/>
            </a:endParaRPr>
          </a:p>
          <a:p>
            <a:pPr marL="0" indent="0">
              <a:buNone/>
            </a:pPr>
            <a:r>
              <a:rPr lang="en-US" sz="2400" b="1" u="sng" dirty="0">
                <a:solidFill>
                  <a:srgbClr val="002142"/>
                </a:solidFill>
              </a:rPr>
              <a:t>Eligibility </a:t>
            </a:r>
          </a:p>
          <a:p>
            <a:pPr marL="0" indent="0">
              <a:buNone/>
            </a:pPr>
            <a:r>
              <a:rPr lang="en-US" sz="2400" dirty="0">
                <a:solidFill>
                  <a:srgbClr val="002142"/>
                </a:solidFill>
              </a:rPr>
              <a:t>To be eligible to apply for the Repayment Assistance plan, you must:</a:t>
            </a:r>
          </a:p>
          <a:p>
            <a:r>
              <a:rPr lang="en-US" sz="2400" dirty="0">
                <a:solidFill>
                  <a:srgbClr val="002142"/>
                </a:solidFill>
              </a:rPr>
              <a:t>Be a resident of Canada</a:t>
            </a:r>
          </a:p>
          <a:p>
            <a:r>
              <a:rPr lang="en-US" sz="2400" dirty="0">
                <a:solidFill>
                  <a:srgbClr val="002142"/>
                </a:solidFill>
              </a:rPr>
              <a:t>Have student loans that are in good standing </a:t>
            </a:r>
          </a:p>
          <a:p>
            <a:pPr marL="0" indent="0">
              <a:buNone/>
            </a:pPr>
            <a:r>
              <a:rPr lang="en-US" sz="2000" dirty="0">
                <a:solidFill>
                  <a:srgbClr val="002142"/>
                </a:solidFill>
              </a:rPr>
              <a:t>(Good standing means your student loan is not in default and is not restricted from repayment assistance for other reasons.)</a:t>
            </a:r>
          </a:p>
          <a:p>
            <a:pPr marL="0" indent="0">
              <a:buNone/>
            </a:pPr>
            <a:endParaRPr lang="en-CA" sz="2000" dirty="0"/>
          </a:p>
          <a:p>
            <a:pPr marL="0" indent="0">
              <a:buNone/>
            </a:pPr>
            <a:endParaRPr lang="en-CA" dirty="0"/>
          </a:p>
          <a:p>
            <a:endParaRPr lang="en-CA" dirty="0"/>
          </a:p>
        </p:txBody>
      </p:sp>
      <p:pic>
        <p:nvPicPr>
          <p:cNvPr id="4" name="Picture 3">
            <a:extLst>
              <a:ext uri="{FF2B5EF4-FFF2-40B4-BE49-F238E27FC236}">
                <a16:creationId xmlns:a16="http://schemas.microsoft.com/office/drawing/2014/main" id="{CED9B40B-9015-7A55-290C-6AE62BD129EF}"/>
              </a:ext>
            </a:extLst>
          </p:cNvPr>
          <p:cNvPicPr>
            <a:picLocks noChangeAspect="1"/>
          </p:cNvPicPr>
          <p:nvPr/>
        </p:nvPicPr>
        <p:blipFill>
          <a:blip r:embed="rId4"/>
          <a:stretch>
            <a:fillRect/>
          </a:stretch>
        </p:blipFill>
        <p:spPr>
          <a:xfrm>
            <a:off x="986382" y="5878286"/>
            <a:ext cx="10515600" cy="713229"/>
          </a:xfrm>
          <a:prstGeom prst="rect">
            <a:avLst/>
          </a:prstGeom>
        </p:spPr>
      </p:pic>
    </p:spTree>
    <p:extLst>
      <p:ext uri="{BB962C8B-B14F-4D97-AF65-F5344CB8AC3E}">
        <p14:creationId xmlns:p14="http://schemas.microsoft.com/office/powerpoint/2010/main" val="15668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8769D-E59D-13B8-EB68-B0BE5C304E55}"/>
              </a:ext>
            </a:extLst>
          </p:cNvPr>
          <p:cNvSpPr>
            <a:spLocks noGrp="1"/>
          </p:cNvSpPr>
          <p:nvPr>
            <p:ph sz="half" idx="1"/>
          </p:nvPr>
        </p:nvSpPr>
        <p:spPr>
          <a:xfrm>
            <a:off x="838200" y="690466"/>
            <a:ext cx="10806404" cy="5268892"/>
          </a:xfrm>
        </p:spPr>
        <p:txBody>
          <a:bodyPr>
            <a:normAutofit lnSpcReduction="10000"/>
          </a:bodyPr>
          <a:lstStyle/>
          <a:p>
            <a:pPr marL="0" indent="0">
              <a:buNone/>
            </a:pPr>
            <a:r>
              <a:rPr lang="en-CA" dirty="0"/>
              <a:t>During the repayment assistance period, you will </a:t>
            </a:r>
            <a:r>
              <a:rPr lang="en-CA" b="1" dirty="0"/>
              <a:t>either</a:t>
            </a:r>
            <a:r>
              <a:rPr lang="en-CA" dirty="0"/>
              <a:t>:</a:t>
            </a:r>
          </a:p>
          <a:p>
            <a:pPr lvl="1"/>
            <a:r>
              <a:rPr lang="en-CA" dirty="0"/>
              <a:t>Be exempt from making monthly loan payments</a:t>
            </a:r>
          </a:p>
          <a:p>
            <a:pPr lvl="1"/>
            <a:r>
              <a:rPr lang="en-CA" dirty="0"/>
              <a:t>Or make monthly affordable payments</a:t>
            </a:r>
          </a:p>
          <a:p>
            <a:pPr marL="0" indent="0">
              <a:buNone/>
            </a:pPr>
            <a:endParaRPr lang="en-CA" sz="800" b="1" u="sng" dirty="0"/>
          </a:p>
          <a:p>
            <a:pPr marL="0" indent="0">
              <a:buNone/>
            </a:pPr>
            <a:r>
              <a:rPr lang="en-CA" b="1" u="sng" dirty="0"/>
              <a:t>How to apply </a:t>
            </a:r>
          </a:p>
          <a:p>
            <a:pPr marL="0" indent="0">
              <a:buNone/>
            </a:pPr>
            <a:r>
              <a:rPr lang="en-CA" dirty="0"/>
              <a:t>There are 2 ways you can apply for the Repayment Assistance Plan.  You can:</a:t>
            </a:r>
          </a:p>
          <a:p>
            <a:pPr lvl="1"/>
            <a:r>
              <a:rPr lang="en-CA" dirty="0"/>
              <a:t>Fill out an application using your National Student Loans Service Centre account</a:t>
            </a:r>
          </a:p>
          <a:p>
            <a:pPr lvl="1"/>
            <a:r>
              <a:rPr lang="en-CA" dirty="0"/>
              <a:t>Complete and submit a paper application</a:t>
            </a:r>
          </a:p>
          <a:p>
            <a:pPr marL="0" indent="0">
              <a:buNone/>
            </a:pPr>
            <a:endParaRPr lang="en-CA" b="1" dirty="0"/>
          </a:p>
          <a:p>
            <a:pPr marL="0" indent="0">
              <a:buNone/>
            </a:pPr>
            <a:r>
              <a:rPr lang="en-CA" b="1" dirty="0"/>
              <a:t>Loan Forgiveness</a:t>
            </a:r>
          </a:p>
          <a:p>
            <a:pPr marL="457200" lvl="1" indent="0">
              <a:buNone/>
            </a:pPr>
            <a:r>
              <a:rPr lang="en-CA" dirty="0"/>
              <a:t>Investigate loan forgiveness – if you are a nurse working in a rural area, you may be eligible to have some of your student loans forgiven.</a:t>
            </a:r>
          </a:p>
        </p:txBody>
      </p:sp>
      <p:pic>
        <p:nvPicPr>
          <p:cNvPr id="6" name="Picture 5">
            <a:extLst>
              <a:ext uri="{FF2B5EF4-FFF2-40B4-BE49-F238E27FC236}">
                <a16:creationId xmlns:a16="http://schemas.microsoft.com/office/drawing/2014/main" id="{C9C7B5A3-2D3F-FCA4-A520-802DF72F3D6A}"/>
              </a:ext>
            </a:extLst>
          </p:cNvPr>
          <p:cNvPicPr>
            <a:picLocks noChangeAspect="1"/>
          </p:cNvPicPr>
          <p:nvPr/>
        </p:nvPicPr>
        <p:blipFill>
          <a:blip r:embed="rId3"/>
          <a:stretch>
            <a:fillRect/>
          </a:stretch>
        </p:blipFill>
        <p:spPr>
          <a:xfrm>
            <a:off x="967332" y="5959357"/>
            <a:ext cx="10386468" cy="697473"/>
          </a:xfrm>
          <a:prstGeom prst="rect">
            <a:avLst/>
          </a:prstGeom>
        </p:spPr>
      </p:pic>
    </p:spTree>
    <p:extLst>
      <p:ext uri="{BB962C8B-B14F-4D97-AF65-F5344CB8AC3E}">
        <p14:creationId xmlns:p14="http://schemas.microsoft.com/office/powerpoint/2010/main" val="125160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2c97f9-47aa-470d-b82b-fe63d2d95b40">
      <Terms xmlns="http://schemas.microsoft.com/office/infopath/2007/PartnerControls"/>
    </lcf76f155ced4ddcb4097134ff3c332f>
    <TaxCatchAll xmlns="0d12fccb-f215-4078-bd85-c37e1ce23a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2DF590A7CD0C4EB502920F383177D9" ma:contentTypeVersion="18" ma:contentTypeDescription="Create a new document." ma:contentTypeScope="" ma:versionID="f6644ee8b52a7a326c58a84b745c89ab">
  <xsd:schema xmlns:xsd="http://www.w3.org/2001/XMLSchema" xmlns:xs="http://www.w3.org/2001/XMLSchema" xmlns:p="http://schemas.microsoft.com/office/2006/metadata/properties" xmlns:ns2="1c2c97f9-47aa-470d-b82b-fe63d2d95b40" xmlns:ns3="0d12fccb-f215-4078-bd85-c37e1ce23aa9" targetNamespace="http://schemas.microsoft.com/office/2006/metadata/properties" ma:root="true" ma:fieldsID="35a1d4c8dfe3814c8fe194c8f47af74f" ns2:_="" ns3:_="">
    <xsd:import namespace="1c2c97f9-47aa-470d-b82b-fe63d2d95b40"/>
    <xsd:import namespace="0d12fccb-f215-4078-bd85-c37e1ce23a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c97f9-47aa-470d-b82b-fe63d2d95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bee80c-1694-4361-82b6-5997d1554e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12fccb-f215-4078-bd85-c37e1ce23a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be7adb-47b0-4cd8-b0f7-8a75ee9ef43a}" ma:internalName="TaxCatchAll" ma:showField="CatchAllData" ma:web="0d12fccb-f215-4078-bd85-c37e1ce23a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968CFE-39D3-412A-83AA-16A4E9E57F7C}">
  <ds:schemaRefs>
    <ds:schemaRef ds:uri="http://schemas.microsoft.com/office/2006/metadata/properties"/>
    <ds:schemaRef ds:uri="http://schemas.microsoft.com/office/infopath/2007/PartnerControls"/>
    <ds:schemaRef ds:uri="1c2c97f9-47aa-470d-b82b-fe63d2d95b40"/>
    <ds:schemaRef ds:uri="0d12fccb-f215-4078-bd85-c37e1ce23aa9"/>
  </ds:schemaRefs>
</ds:datastoreItem>
</file>

<file path=customXml/itemProps2.xml><?xml version="1.0" encoding="utf-8"?>
<ds:datastoreItem xmlns:ds="http://schemas.openxmlformats.org/officeDocument/2006/customXml" ds:itemID="{91CD2446-0556-4661-A841-34737D62F4F5}">
  <ds:schemaRefs>
    <ds:schemaRef ds:uri="http://schemas.microsoft.com/sharepoint/v3/contenttype/forms"/>
  </ds:schemaRefs>
</ds:datastoreItem>
</file>

<file path=customXml/itemProps3.xml><?xml version="1.0" encoding="utf-8"?>
<ds:datastoreItem xmlns:ds="http://schemas.openxmlformats.org/officeDocument/2006/customXml" ds:itemID="{FB0838B0-5B46-465C-B90F-4A9FFBEBD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c97f9-47aa-470d-b82b-fe63d2d95b40"/>
    <ds:schemaRef ds:uri="0d12fccb-f215-4078-bd85-c37e1ce23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344</TotalTime>
  <Words>1419</Words>
  <Application>Microsoft Office PowerPoint</Application>
  <PresentationFormat>Widescreen</PresentationFormat>
  <Paragraphs>145</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Calibri</vt:lpstr>
      <vt:lpstr>Calibri Light</vt:lpstr>
      <vt:lpstr>Helvetica Neue</vt:lpstr>
      <vt:lpstr>Open Sans</vt:lpstr>
      <vt:lpstr>Raleway</vt:lpstr>
      <vt:lpstr>Symbol</vt:lpstr>
      <vt:lpstr>Times New Roman</vt:lpstr>
      <vt:lpstr>Wingdings</vt:lpstr>
      <vt:lpstr>Office Theme</vt:lpstr>
      <vt:lpstr> </vt:lpstr>
      <vt:lpstr>Agenda</vt:lpstr>
      <vt:lpstr>What Funding Must be Repaid</vt:lpstr>
      <vt:lpstr>Who Needs to Repay</vt:lpstr>
      <vt:lpstr>Paying back Your Student Loan</vt:lpstr>
      <vt:lpstr>PowerPoint Presentation</vt:lpstr>
      <vt:lpstr>PowerPoint Presentation</vt:lpstr>
      <vt:lpstr>Repayment Assistance</vt:lpstr>
      <vt:lpstr>PowerPoint Presentation</vt:lpstr>
      <vt:lpstr>Consequences of Not Repaying Loans</vt:lpstr>
      <vt:lpstr>Helpful Links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Maria Warner</dc:creator>
  <cp:lastModifiedBy>Maria Warner</cp:lastModifiedBy>
  <cp:revision>2</cp:revision>
  <dcterms:created xsi:type="dcterms:W3CDTF">2022-11-01T15:23:53Z</dcterms:created>
  <dcterms:modified xsi:type="dcterms:W3CDTF">2025-01-06T18:10:23Z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0x0101004E2DF590A7CD0C4EB502920F383177D9</vt:lpwstr>
  </property>
  <property fmtid="{D5CDD505-2E9C-101B-9397-08002B2CF9AE}" pid="3" name="MediaServiceImageTags">
    <vt:lpwstr/>
  </property>
</Properties>
</file>