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4"/>
  </p:sldMasterIdLst>
  <p:notesMasterIdLst>
    <p:notesMasterId r:id="rId16"/>
  </p:notesMasterIdLst>
  <p:handoutMasterIdLst>
    <p:handoutMasterId r:id="rId17"/>
  </p:handoutMasterIdLst>
  <p:sldIdLst>
    <p:sldId id="259" r:id="rId5"/>
    <p:sldId id="444" r:id="rId6"/>
    <p:sldId id="445" r:id="rId7"/>
    <p:sldId id="454" r:id="rId8"/>
    <p:sldId id="446" r:id="rId9"/>
    <p:sldId id="455" r:id="rId10"/>
    <p:sldId id="456" r:id="rId11"/>
    <p:sldId id="450" r:id="rId12"/>
    <p:sldId id="451" r:id="rId13"/>
    <p:sldId id="452" r:id="rId14"/>
    <p:sldId id="453" r:id="rId15"/>
  </p:sldIdLst>
  <p:sldSz cx="9144000" cy="6858000" type="screen4x3"/>
  <p:notesSz cx="7023100" cy="9309100"/>
  <p:defaultTextStyle>
    <a:defPPr>
      <a:defRPr lang="en-US"/>
    </a:defPPr>
    <a:lvl1pPr algn="l"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376092"/>
    <a:srgbClr val="6E97C8"/>
    <a:srgbClr val="FFFFCC"/>
    <a:srgbClr val="CFDDED"/>
    <a:srgbClr val="333399"/>
    <a:srgbClr val="B1C7E1"/>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autoAdjust="0"/>
    <p:restoredTop sz="72025" autoAdjust="0"/>
  </p:normalViewPr>
  <p:slideViewPr>
    <p:cSldViewPr>
      <p:cViewPr varScale="1">
        <p:scale>
          <a:sx n="77" d="100"/>
          <a:sy n="77" d="100"/>
        </p:scale>
        <p:origin x="2124"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nee Wintermute" userId="2801fd2a-c82b-4396-8061-bc764d06a51a" providerId="ADAL" clId="{B492081C-4338-0D41-9B82-122654FF6A1F}"/>
    <pc:docChg chg="modSld">
      <pc:chgData name="Renee Wintermute" userId="2801fd2a-c82b-4396-8061-bc764d06a51a" providerId="ADAL" clId="{B492081C-4338-0D41-9B82-122654FF6A1F}" dt="2020-10-08T21:23:21.234" v="39"/>
      <pc:docMkLst>
        <pc:docMk/>
      </pc:docMkLst>
      <pc:sldChg chg="modSp mod">
        <pc:chgData name="Renee Wintermute" userId="2801fd2a-c82b-4396-8061-bc764d06a51a" providerId="ADAL" clId="{B492081C-4338-0D41-9B82-122654FF6A1F}" dt="2020-10-08T21:23:13.224" v="38" actId="20577"/>
        <pc:sldMkLst>
          <pc:docMk/>
          <pc:sldMk cId="0" sldId="259"/>
        </pc:sldMkLst>
        <pc:spChg chg="mod">
          <ac:chgData name="Renee Wintermute" userId="2801fd2a-c82b-4396-8061-bc764d06a51a" providerId="ADAL" clId="{B492081C-4338-0D41-9B82-122654FF6A1F}" dt="2020-10-08T21:23:13.224" v="38" actId="20577"/>
          <ac:spMkLst>
            <pc:docMk/>
            <pc:sldMk cId="0" sldId="259"/>
            <ac:spMk id="3" creationId="{00000000-0000-0000-0000-000000000000}"/>
          </ac:spMkLst>
        </pc:spChg>
      </pc:sldChg>
      <pc:sldChg chg="addSp delSp modSp modTransition">
        <pc:chgData name="Renee Wintermute" userId="2801fd2a-c82b-4396-8061-bc764d06a51a" providerId="ADAL" clId="{B492081C-4338-0D41-9B82-122654FF6A1F}" dt="2020-10-08T20:40:09.034" v="0"/>
        <pc:sldMkLst>
          <pc:docMk/>
          <pc:sldMk cId="2862486891" sldId="445"/>
        </pc:sldMkLst>
        <pc:picChg chg="add mod">
          <ac:chgData name="Renee Wintermute" userId="2801fd2a-c82b-4396-8061-bc764d06a51a" providerId="ADAL" clId="{B492081C-4338-0D41-9B82-122654FF6A1F}" dt="2020-10-08T20:40:09.034" v="0"/>
          <ac:picMkLst>
            <pc:docMk/>
            <pc:sldMk cId="2862486891" sldId="445"/>
            <ac:picMk id="4" creationId="{264E66C3-3256-F649-B764-5BFB539807F7}"/>
          </ac:picMkLst>
        </pc:picChg>
        <pc:picChg chg="del">
          <ac:chgData name="Renee Wintermute" userId="2801fd2a-c82b-4396-8061-bc764d06a51a" providerId="ADAL" clId="{B492081C-4338-0D41-9B82-122654FF6A1F}" dt="2020-10-08T20:40:09.034" v="0"/>
          <ac:picMkLst>
            <pc:docMk/>
            <pc:sldMk cId="2862486891" sldId="445"/>
            <ac:picMk id="5" creationId="{169CFBC1-27C9-1D47-85CF-2810240B7C9B}"/>
          </ac:picMkLst>
        </pc:picChg>
      </pc:sldChg>
      <pc:sldChg chg="addSp delSp modSp modTransition">
        <pc:chgData name="Renee Wintermute" userId="2801fd2a-c82b-4396-8061-bc764d06a51a" providerId="ADAL" clId="{B492081C-4338-0D41-9B82-122654FF6A1F}" dt="2020-10-08T20:48:12.005" v="1"/>
        <pc:sldMkLst>
          <pc:docMk/>
          <pc:sldMk cId="1317088434" sldId="452"/>
        </pc:sldMkLst>
        <pc:picChg chg="del">
          <ac:chgData name="Renee Wintermute" userId="2801fd2a-c82b-4396-8061-bc764d06a51a" providerId="ADAL" clId="{B492081C-4338-0D41-9B82-122654FF6A1F}" dt="2020-10-08T20:48:12.005" v="1"/>
          <ac:picMkLst>
            <pc:docMk/>
            <pc:sldMk cId="1317088434" sldId="452"/>
            <ac:picMk id="4" creationId="{CF7E44D3-7665-C04C-AB74-F7F08049FC44}"/>
          </ac:picMkLst>
        </pc:picChg>
        <pc:picChg chg="add mod">
          <ac:chgData name="Renee Wintermute" userId="2801fd2a-c82b-4396-8061-bc764d06a51a" providerId="ADAL" clId="{B492081C-4338-0D41-9B82-122654FF6A1F}" dt="2020-10-08T20:48:12.005" v="1"/>
          <ac:picMkLst>
            <pc:docMk/>
            <pc:sldMk cId="1317088434" sldId="452"/>
            <ac:picMk id="5" creationId="{FD0BA6CF-4479-D54C-85D0-7AF2E09C5697}"/>
          </ac:picMkLst>
        </pc:picChg>
      </pc:sldChg>
      <pc:sldChg chg="modSp">
        <pc:chgData name="Renee Wintermute" userId="2801fd2a-c82b-4396-8061-bc764d06a51a" providerId="ADAL" clId="{B492081C-4338-0D41-9B82-122654FF6A1F}" dt="2020-10-08T21:23:21.234" v="39"/>
        <pc:sldMkLst>
          <pc:docMk/>
          <pc:sldMk cId="1924422743" sldId="453"/>
        </pc:sldMkLst>
        <pc:spChg chg="mod">
          <ac:chgData name="Renee Wintermute" userId="2801fd2a-c82b-4396-8061-bc764d06a51a" providerId="ADAL" clId="{B492081C-4338-0D41-9B82-122654FF6A1F}" dt="2020-10-08T21:23:21.234" v="39"/>
          <ac:spMkLst>
            <pc:docMk/>
            <pc:sldMk cId="1924422743" sldId="453"/>
            <ac:spMk id="3"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5138"/>
          </a:xfrm>
          <a:prstGeom prst="rect">
            <a:avLst/>
          </a:prstGeom>
        </p:spPr>
        <p:txBody>
          <a:bodyPr vert="horz" lIns="93324" tIns="46662" rIns="93324" bIns="46662" rtlCol="0"/>
          <a:lstStyle>
            <a:lvl1pPr algn="l">
              <a:defRPr sz="1200"/>
            </a:lvl1pPr>
          </a:lstStyle>
          <a:p>
            <a:pPr>
              <a:defRPr/>
            </a:pPr>
            <a:endParaRPr lang="en-CA"/>
          </a:p>
        </p:txBody>
      </p:sp>
      <p:sp>
        <p:nvSpPr>
          <p:cNvPr id="3" name="Date Placeholder 2"/>
          <p:cNvSpPr>
            <a:spLocks noGrp="1"/>
          </p:cNvSpPr>
          <p:nvPr>
            <p:ph type="dt" sz="quarter" idx="1"/>
          </p:nvPr>
        </p:nvSpPr>
        <p:spPr>
          <a:xfrm>
            <a:off x="3978275" y="0"/>
            <a:ext cx="3043238" cy="465138"/>
          </a:xfrm>
          <a:prstGeom prst="rect">
            <a:avLst/>
          </a:prstGeom>
        </p:spPr>
        <p:txBody>
          <a:bodyPr vert="horz" lIns="93324" tIns="46662" rIns="93324" bIns="46662" rtlCol="0"/>
          <a:lstStyle>
            <a:lvl1pPr algn="r">
              <a:defRPr sz="1200"/>
            </a:lvl1pPr>
          </a:lstStyle>
          <a:p>
            <a:pPr>
              <a:defRPr/>
            </a:pPr>
            <a:fld id="{F06BFA83-5A36-43A7-A499-B3B8CC8ECDE9}" type="datetimeFigureOut">
              <a:rPr lang="en-CA"/>
              <a:pPr>
                <a:defRPr/>
              </a:pPr>
              <a:t>2020-11-11</a:t>
            </a:fld>
            <a:endParaRPr lang="en-CA" dirty="0"/>
          </a:p>
        </p:txBody>
      </p:sp>
      <p:sp>
        <p:nvSpPr>
          <p:cNvPr id="4" name="Footer Placeholder 3"/>
          <p:cNvSpPr>
            <a:spLocks noGrp="1"/>
          </p:cNvSpPr>
          <p:nvPr>
            <p:ph type="ftr" sz="quarter" idx="2"/>
          </p:nvPr>
        </p:nvSpPr>
        <p:spPr>
          <a:xfrm>
            <a:off x="0" y="8842375"/>
            <a:ext cx="3043238" cy="465138"/>
          </a:xfrm>
          <a:prstGeom prst="rect">
            <a:avLst/>
          </a:prstGeom>
        </p:spPr>
        <p:txBody>
          <a:bodyPr vert="horz" lIns="93324" tIns="46662" rIns="93324" bIns="46662" rtlCol="0" anchor="b"/>
          <a:lstStyle>
            <a:lvl1pPr algn="l">
              <a:defRPr sz="1200"/>
            </a:lvl1pPr>
          </a:lstStyle>
          <a:p>
            <a:pPr>
              <a:defRPr/>
            </a:pPr>
            <a:endParaRPr lang="en-CA"/>
          </a:p>
        </p:txBody>
      </p:sp>
      <p:sp>
        <p:nvSpPr>
          <p:cNvPr id="5" name="Slide Number Placeholder 4"/>
          <p:cNvSpPr>
            <a:spLocks noGrp="1"/>
          </p:cNvSpPr>
          <p:nvPr>
            <p:ph type="sldNum" sz="quarter" idx="3"/>
          </p:nvPr>
        </p:nvSpPr>
        <p:spPr>
          <a:xfrm>
            <a:off x="3978275" y="8842375"/>
            <a:ext cx="3043238" cy="465138"/>
          </a:xfrm>
          <a:prstGeom prst="rect">
            <a:avLst/>
          </a:prstGeom>
        </p:spPr>
        <p:txBody>
          <a:bodyPr vert="horz" lIns="93324" tIns="46662" rIns="93324" bIns="46662" rtlCol="0" anchor="b"/>
          <a:lstStyle>
            <a:lvl1pPr algn="r">
              <a:defRPr sz="1200"/>
            </a:lvl1pPr>
          </a:lstStyle>
          <a:p>
            <a:pPr>
              <a:defRPr/>
            </a:pPr>
            <a:fld id="{EA41FA1F-851B-40B7-BAD0-810FBE805B6D}" type="slidenum">
              <a:rPr lang="en-CA"/>
              <a:pPr>
                <a:defRPr/>
              </a:pPr>
              <a:t>‹#›</a:t>
            </a:fld>
            <a:endParaRPr lang="en-CA" dirty="0"/>
          </a:p>
        </p:txBody>
      </p:sp>
    </p:spTree>
    <p:extLst>
      <p:ext uri="{BB962C8B-B14F-4D97-AF65-F5344CB8AC3E}">
        <p14:creationId xmlns:p14="http://schemas.microsoft.com/office/powerpoint/2010/main" val="15891983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5138"/>
          </a:xfrm>
          <a:prstGeom prst="rect">
            <a:avLst/>
          </a:prstGeom>
        </p:spPr>
        <p:txBody>
          <a:bodyPr vert="horz" lIns="91440" tIns="45720" rIns="91440" bIns="45720" rtlCol="0"/>
          <a:lstStyle>
            <a:lvl1pPr algn="l">
              <a:defRPr sz="1200"/>
            </a:lvl1pPr>
          </a:lstStyle>
          <a:p>
            <a:pPr>
              <a:defRPr/>
            </a:pPr>
            <a:endParaRPr lang="en-CA"/>
          </a:p>
        </p:txBody>
      </p:sp>
      <p:sp>
        <p:nvSpPr>
          <p:cNvPr id="3" name="Date Placeholder 2"/>
          <p:cNvSpPr>
            <a:spLocks noGrp="1"/>
          </p:cNvSpPr>
          <p:nvPr>
            <p:ph type="dt" idx="1"/>
          </p:nvPr>
        </p:nvSpPr>
        <p:spPr>
          <a:xfrm>
            <a:off x="3978275" y="0"/>
            <a:ext cx="3043238" cy="465138"/>
          </a:xfrm>
          <a:prstGeom prst="rect">
            <a:avLst/>
          </a:prstGeom>
        </p:spPr>
        <p:txBody>
          <a:bodyPr vert="horz" lIns="91440" tIns="45720" rIns="91440" bIns="45720" rtlCol="0"/>
          <a:lstStyle>
            <a:lvl1pPr algn="r">
              <a:defRPr sz="1200"/>
            </a:lvl1pPr>
          </a:lstStyle>
          <a:p>
            <a:pPr>
              <a:defRPr/>
            </a:pPr>
            <a:fld id="{83BAE2F1-8624-4A88-A4CF-665C5526B508}" type="datetimeFigureOut">
              <a:rPr lang="en-CA"/>
              <a:pPr>
                <a:defRPr/>
              </a:pPr>
              <a:t>2020-11-11</a:t>
            </a:fld>
            <a:endParaRPr lang="en-CA"/>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1440" tIns="45720" rIns="91440" bIns="45720" rtlCol="0" anchor="ctr"/>
          <a:lstStyle/>
          <a:p>
            <a:pPr lvl="0"/>
            <a:endParaRPr lang="en-CA" noProof="0"/>
          </a:p>
        </p:txBody>
      </p:sp>
      <p:sp>
        <p:nvSpPr>
          <p:cNvPr id="5" name="Notes Placeholder 4"/>
          <p:cNvSpPr>
            <a:spLocks noGrp="1"/>
          </p:cNvSpPr>
          <p:nvPr>
            <p:ph type="body" sz="quarter" idx="3"/>
          </p:nvPr>
        </p:nvSpPr>
        <p:spPr>
          <a:xfrm>
            <a:off x="701675" y="4421188"/>
            <a:ext cx="5619750" cy="4189412"/>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CA" noProof="0"/>
          </a:p>
        </p:txBody>
      </p:sp>
      <p:sp>
        <p:nvSpPr>
          <p:cNvPr id="6" name="Footer Placeholder 5"/>
          <p:cNvSpPr>
            <a:spLocks noGrp="1"/>
          </p:cNvSpPr>
          <p:nvPr>
            <p:ph type="ftr" sz="quarter" idx="4"/>
          </p:nvPr>
        </p:nvSpPr>
        <p:spPr>
          <a:xfrm>
            <a:off x="0" y="8842375"/>
            <a:ext cx="3043238" cy="465138"/>
          </a:xfrm>
          <a:prstGeom prst="rect">
            <a:avLst/>
          </a:prstGeom>
        </p:spPr>
        <p:txBody>
          <a:bodyPr vert="horz" lIns="91440" tIns="45720" rIns="91440" bIns="45720" rtlCol="0" anchor="b"/>
          <a:lstStyle>
            <a:lvl1pPr algn="l">
              <a:defRPr sz="1200"/>
            </a:lvl1pPr>
          </a:lstStyle>
          <a:p>
            <a:pPr>
              <a:defRPr/>
            </a:pPr>
            <a:endParaRPr lang="en-CA"/>
          </a:p>
        </p:txBody>
      </p:sp>
      <p:sp>
        <p:nvSpPr>
          <p:cNvPr id="7" name="Slide Number Placeholder 6"/>
          <p:cNvSpPr>
            <a:spLocks noGrp="1"/>
          </p:cNvSpPr>
          <p:nvPr>
            <p:ph type="sldNum" sz="quarter" idx="5"/>
          </p:nvPr>
        </p:nvSpPr>
        <p:spPr>
          <a:xfrm>
            <a:off x="3978275" y="8842375"/>
            <a:ext cx="3043238" cy="465138"/>
          </a:xfrm>
          <a:prstGeom prst="rect">
            <a:avLst/>
          </a:prstGeom>
        </p:spPr>
        <p:txBody>
          <a:bodyPr vert="horz" lIns="91440" tIns="45720" rIns="91440" bIns="45720" rtlCol="0" anchor="b"/>
          <a:lstStyle>
            <a:lvl1pPr algn="r">
              <a:defRPr sz="1200"/>
            </a:lvl1pPr>
          </a:lstStyle>
          <a:p>
            <a:pPr>
              <a:defRPr/>
            </a:pPr>
            <a:fld id="{34D82EC4-23D2-4051-AA63-613B4EBB1C7B}" type="slidenum">
              <a:rPr lang="en-CA"/>
              <a:pPr>
                <a:defRPr/>
              </a:pPr>
              <a:t>‹#›</a:t>
            </a:fld>
            <a:endParaRPr lang="en-CA"/>
          </a:p>
        </p:txBody>
      </p:sp>
    </p:spTree>
    <p:extLst>
      <p:ext uri="{BB962C8B-B14F-4D97-AF65-F5344CB8AC3E}">
        <p14:creationId xmlns:p14="http://schemas.microsoft.com/office/powerpoint/2010/main" val="310899674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session focusses more specifically on the roles and responsibilities of student members on Appointments Committees and Renewal, Tenure, and Promotion Committees. </a:t>
            </a:r>
          </a:p>
        </p:txBody>
      </p:sp>
      <p:sp>
        <p:nvSpPr>
          <p:cNvPr id="4" name="Slide Number Placeholder 3"/>
          <p:cNvSpPr>
            <a:spLocks noGrp="1"/>
          </p:cNvSpPr>
          <p:nvPr>
            <p:ph type="sldNum" sz="quarter" idx="5"/>
          </p:nvPr>
        </p:nvSpPr>
        <p:spPr/>
        <p:txBody>
          <a:bodyPr/>
          <a:lstStyle/>
          <a:p>
            <a:pPr>
              <a:defRPr/>
            </a:pPr>
            <a:fld id="{34D82EC4-23D2-4051-AA63-613B4EBB1C7B}" type="slidenum">
              <a:rPr lang="en-CA" smtClean="0"/>
              <a:pPr>
                <a:defRPr/>
              </a:pPr>
              <a:t>1</a:t>
            </a:fld>
            <a:endParaRPr lang="en-CA"/>
          </a:p>
        </p:txBody>
      </p:sp>
    </p:spTree>
    <p:extLst>
      <p:ext uri="{BB962C8B-B14F-4D97-AF65-F5344CB8AC3E}">
        <p14:creationId xmlns:p14="http://schemas.microsoft.com/office/powerpoint/2010/main" val="16859995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376092"/>
                </a:solidFill>
                <a:latin typeface="Calibri" panose="020F0502020204030204" pitchFamily="34" charset="0"/>
                <a:cs typeface="Calibri" panose="020F0502020204030204" pitchFamily="34" charset="0"/>
              </a:rPr>
              <a:t>If you are unsure of what is confidential, </a:t>
            </a:r>
            <a:r>
              <a:rPr lang="en-US" i="1" dirty="0">
                <a:solidFill>
                  <a:srgbClr val="376092"/>
                </a:solidFill>
                <a:latin typeface="Calibri" panose="020F0502020204030204" pitchFamily="34" charset="0"/>
                <a:cs typeface="Calibri" panose="020F0502020204030204" pitchFamily="34" charset="0"/>
              </a:rPr>
              <a:t>assume that it is</a:t>
            </a:r>
            <a:r>
              <a:rPr lang="en-US" dirty="0">
                <a:solidFill>
                  <a:srgbClr val="376092"/>
                </a:solidFill>
                <a:latin typeface="Calibri" panose="020F0502020204030204" pitchFamily="34" charset="0"/>
                <a:cs typeface="Calibri" panose="020F0502020204030204" pitchFamily="34" charset="0"/>
              </a:rPr>
              <a:t> </a:t>
            </a:r>
            <a:r>
              <a:rPr lang="en-US" i="1" dirty="0">
                <a:solidFill>
                  <a:srgbClr val="376092"/>
                </a:solidFill>
                <a:latin typeface="Calibri" panose="020F0502020204030204" pitchFamily="34" charset="0"/>
                <a:cs typeface="Calibri" panose="020F0502020204030204" pitchFamily="34" charset="0"/>
              </a:rPr>
              <a:t>confidential and c</a:t>
            </a:r>
            <a:r>
              <a:rPr lang="en-US" dirty="0">
                <a:solidFill>
                  <a:srgbClr val="376092"/>
                </a:solidFill>
                <a:latin typeface="Calibri" panose="020F0502020204030204" pitchFamily="34" charset="0"/>
                <a:cs typeface="Calibri" panose="020F0502020204030204" pitchFamily="34" charset="0"/>
              </a:rPr>
              <a:t>ontact the Chair for clarity.</a:t>
            </a:r>
          </a:p>
          <a:p>
            <a:r>
              <a:rPr lang="en-US" dirty="0">
                <a:solidFill>
                  <a:srgbClr val="376092"/>
                </a:solidFill>
                <a:latin typeface="Calibri" panose="020F0502020204030204" pitchFamily="34" charset="0"/>
                <a:cs typeface="Calibri" panose="020F0502020204030204" pitchFamily="34" charset="0"/>
              </a:rPr>
              <a:t>A breach of confidentiality may, among others, result in being removed from the Committee.</a:t>
            </a:r>
          </a:p>
          <a:p>
            <a:endParaRPr lang="en-US" dirty="0">
              <a:solidFill>
                <a:srgbClr val="376092"/>
              </a:solidFill>
              <a:latin typeface="Calibri" panose="020F0502020204030204" pitchFamily="34" charset="0"/>
              <a:cs typeface="Calibri" panose="020F0502020204030204" pitchFamily="34" charset="0"/>
            </a:endParaRPr>
          </a:p>
          <a:p>
            <a:r>
              <a:rPr lang="en-CA" dirty="0">
                <a:solidFill>
                  <a:srgbClr val="376092"/>
                </a:solidFill>
                <a:latin typeface="Calibri" panose="020F0502020204030204" pitchFamily="34" charset="0"/>
                <a:cs typeface="Calibri" panose="020F0502020204030204" pitchFamily="34" charset="0"/>
              </a:rPr>
              <a:t>However, if there is a situation arising from a confidential meeting that you feel must be reported </a:t>
            </a:r>
            <a:r>
              <a:rPr lang="en-CA" i="1" dirty="0">
                <a:solidFill>
                  <a:srgbClr val="376092"/>
                </a:solidFill>
                <a:latin typeface="Calibri" panose="020F0502020204030204" pitchFamily="34" charset="0"/>
                <a:cs typeface="Calibri" panose="020F0502020204030204" pitchFamily="34" charset="0"/>
              </a:rPr>
              <a:t>such as </a:t>
            </a:r>
            <a:r>
              <a:rPr lang="en-CA" dirty="0">
                <a:solidFill>
                  <a:srgbClr val="376092"/>
                </a:solidFill>
                <a:latin typeface="Calibri" panose="020F0502020204030204" pitchFamily="34" charset="0"/>
                <a:cs typeface="Calibri" panose="020F0502020204030204" pitchFamily="34" charset="0"/>
              </a:rPr>
              <a:t>unethical behaviour, sexual misconduct, harm to self or another person, contact the Chair or the Dean.</a:t>
            </a:r>
          </a:p>
          <a:p>
            <a:endParaRPr lang="en-US" dirty="0"/>
          </a:p>
        </p:txBody>
      </p:sp>
      <p:sp>
        <p:nvSpPr>
          <p:cNvPr id="4" name="Slide Number Placeholder 3"/>
          <p:cNvSpPr>
            <a:spLocks noGrp="1"/>
          </p:cNvSpPr>
          <p:nvPr>
            <p:ph type="sldNum" sz="quarter" idx="5"/>
          </p:nvPr>
        </p:nvSpPr>
        <p:spPr/>
        <p:txBody>
          <a:bodyPr/>
          <a:lstStyle/>
          <a:p>
            <a:pPr>
              <a:defRPr/>
            </a:pPr>
            <a:fld id="{34D82EC4-23D2-4051-AA63-613B4EBB1C7B}" type="slidenum">
              <a:rPr lang="en-CA" smtClean="0"/>
              <a:pPr>
                <a:defRPr/>
              </a:pPr>
              <a:t>10</a:t>
            </a:fld>
            <a:endParaRPr lang="en-CA"/>
          </a:p>
        </p:txBody>
      </p:sp>
    </p:spTree>
    <p:extLst>
      <p:ext uri="{BB962C8B-B14F-4D97-AF65-F5344CB8AC3E}">
        <p14:creationId xmlns:p14="http://schemas.microsoft.com/office/powerpoint/2010/main" val="27768588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As a member of an Appointments Committee or Renewal, Tenure, and Promotion Committee, you are making recommendations and decisions which impact candidates, faculty members, the department, the Faculty, and the University. This is an important role, requiring your full commitment and your clear understanding of your roles and responsibilities. </a:t>
            </a:r>
          </a:p>
          <a:p>
            <a:endParaRPr lang="en-US" dirty="0"/>
          </a:p>
        </p:txBody>
      </p:sp>
      <p:sp>
        <p:nvSpPr>
          <p:cNvPr id="4" name="Slide Number Placeholder 3"/>
          <p:cNvSpPr>
            <a:spLocks noGrp="1"/>
          </p:cNvSpPr>
          <p:nvPr>
            <p:ph type="sldNum" sz="quarter" idx="5"/>
          </p:nvPr>
        </p:nvSpPr>
        <p:spPr/>
        <p:txBody>
          <a:bodyPr/>
          <a:lstStyle/>
          <a:p>
            <a:pPr>
              <a:defRPr/>
            </a:pPr>
            <a:fld id="{34D82EC4-23D2-4051-AA63-613B4EBB1C7B}" type="slidenum">
              <a:rPr lang="en-CA" smtClean="0"/>
              <a:pPr>
                <a:defRPr/>
              </a:pPr>
              <a:t>11</a:t>
            </a:fld>
            <a:endParaRPr lang="en-CA"/>
          </a:p>
        </p:txBody>
      </p:sp>
    </p:spTree>
    <p:extLst>
      <p:ext uri="{BB962C8B-B14F-4D97-AF65-F5344CB8AC3E}">
        <p14:creationId xmlns:p14="http://schemas.microsoft.com/office/powerpoint/2010/main" val="41923643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solidFill>
                  <a:srgbClr val="376092"/>
                </a:solidFill>
                <a:latin typeface="Calibri" panose="020F0502020204030204" pitchFamily="34" charset="0"/>
                <a:cs typeface="Calibri" panose="020F0502020204030204" pitchFamily="34" charset="0"/>
              </a:rPr>
              <a:t>First and foremost, the roles and responsibilities of Committee members are the same regardless of the Committee on which they serve. For this reason, this </a:t>
            </a:r>
            <a:r>
              <a:rPr lang="en-US" dirty="0"/>
              <a:t>session repeats much of what is included in the session on the roles and responsibilities of committee members more generally, however it will also emphasize a few specific points for student members on Appointments and Renewal, Tenure, and Promotion Committees and.</a:t>
            </a:r>
          </a:p>
        </p:txBody>
      </p:sp>
      <p:sp>
        <p:nvSpPr>
          <p:cNvPr id="4" name="Slide Number Placeholder 3"/>
          <p:cNvSpPr>
            <a:spLocks noGrp="1"/>
          </p:cNvSpPr>
          <p:nvPr>
            <p:ph type="sldNum" sz="quarter" idx="5"/>
          </p:nvPr>
        </p:nvSpPr>
        <p:spPr/>
        <p:txBody>
          <a:bodyPr/>
          <a:lstStyle/>
          <a:p>
            <a:pPr>
              <a:defRPr/>
            </a:pPr>
            <a:fld id="{34D82EC4-23D2-4051-AA63-613B4EBB1C7B}" type="slidenum">
              <a:rPr lang="en-CA" smtClean="0"/>
              <a:pPr>
                <a:defRPr/>
              </a:pPr>
              <a:t>2</a:t>
            </a:fld>
            <a:endParaRPr lang="en-CA"/>
          </a:p>
        </p:txBody>
      </p:sp>
    </p:spTree>
    <p:extLst>
      <p:ext uri="{BB962C8B-B14F-4D97-AF65-F5344CB8AC3E}">
        <p14:creationId xmlns:p14="http://schemas.microsoft.com/office/powerpoint/2010/main" val="35092001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Appointments and Renewal, Tenure, and Promotion Committees have very important mandates. </a:t>
            </a:r>
            <a:r>
              <a:rPr lang="en-US" dirty="0">
                <a:solidFill>
                  <a:srgbClr val="376092"/>
                </a:solidFill>
                <a:latin typeface="Calibri" panose="020F0502020204030204" pitchFamily="34" charset="0"/>
                <a:cs typeface="Calibri" panose="020F0502020204030204" pitchFamily="34" charset="0"/>
              </a:rPr>
              <a:t>Decisions reached in these Committees affect individual careers and career progression for faculty members.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solidFill>
                  <a:srgbClr val="376092"/>
                </a:solidFill>
                <a:latin typeface="Calibri" panose="020F0502020204030204" pitchFamily="34" charset="0"/>
                <a:cs typeface="Calibri" panose="020F0502020204030204" pitchFamily="34" charset="0"/>
              </a:rPr>
              <a:t>When you agree to serve on a Committee, you acknowledge and accept the time commitment and work involved and commit to participating to the best of your ability. If you are unable to commit the time, you should resign from the Committee and allow someone who is able to represent the student perspective to serve.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solidFill>
                  <a:srgbClr val="376092"/>
                </a:solidFill>
                <a:latin typeface="Calibri" panose="020F0502020204030204" pitchFamily="34" charset="0"/>
                <a:cs typeface="Calibri" panose="020F0502020204030204" pitchFamily="34" charset="0"/>
              </a:rPr>
              <a:t>For A</a:t>
            </a:r>
            <a:r>
              <a:rPr lang="en-US" dirty="0"/>
              <a:t>ppointments and Renewal, Tenure, and Promotion Committees this commitment to the work of the committees is even more critical. Your agreement to serve on these committees means that you agree to make these meetings a priority by working your schedule around committee meetings, as much as possible. It is understood, of course, that your classes take first priority.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Your inability to make a meeting may impact quorum. Without quorum, meetings cannot proceed, leading to delays which can negatively impact the candidates and the department.</a:t>
            </a:r>
          </a:p>
        </p:txBody>
      </p:sp>
      <p:sp>
        <p:nvSpPr>
          <p:cNvPr id="4" name="Slide Number Placeholder 3"/>
          <p:cNvSpPr>
            <a:spLocks noGrp="1"/>
          </p:cNvSpPr>
          <p:nvPr>
            <p:ph type="sldNum" sz="quarter" idx="5"/>
          </p:nvPr>
        </p:nvSpPr>
        <p:spPr/>
        <p:txBody>
          <a:bodyPr/>
          <a:lstStyle/>
          <a:p>
            <a:pPr>
              <a:defRPr/>
            </a:pPr>
            <a:fld id="{34D82EC4-23D2-4051-AA63-613B4EBB1C7B}" type="slidenum">
              <a:rPr lang="en-CA" smtClean="0"/>
              <a:pPr>
                <a:defRPr/>
              </a:pPr>
              <a:t>3</a:t>
            </a:fld>
            <a:endParaRPr lang="en-CA"/>
          </a:p>
        </p:txBody>
      </p:sp>
    </p:spTree>
    <p:extLst>
      <p:ext uri="{BB962C8B-B14F-4D97-AF65-F5344CB8AC3E}">
        <p14:creationId xmlns:p14="http://schemas.microsoft.com/office/powerpoint/2010/main" val="31303775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376092"/>
                </a:solidFill>
                <a:latin typeface="Calibri" panose="020F0502020204030204" pitchFamily="34" charset="0"/>
                <a:cs typeface="Calibri" panose="020F0502020204030204" pitchFamily="34" charset="0"/>
              </a:rPr>
              <a:t>As a Committee member you are expected to arrive ahead of time for a meeting. It is important to respect everyone’s time. Arriving ahead of time will ensure that the meeting can start and end on time.</a:t>
            </a:r>
          </a:p>
          <a:p>
            <a:r>
              <a:rPr lang="en-US" dirty="0">
                <a:solidFill>
                  <a:srgbClr val="376092"/>
                </a:solidFill>
                <a:latin typeface="Calibri" panose="020F0502020204030204" pitchFamily="34" charset="0"/>
                <a:cs typeface="Calibri" panose="020F0502020204030204" pitchFamily="34" charset="0"/>
              </a:rPr>
              <a:t>Provide advanced notice to the Secretary if you are unable to attend a meeting. If you are unable to attend, this could impact quorum and may require that the meeting be cancelled and rescheduled. It is important to note that there are tighter quorum requirements for RTP Committees. Providing advanced notice of an absence to the Secretary will enable better planning and could minimize delays.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solidFill>
                  <a:srgbClr val="376092"/>
                </a:solidFill>
                <a:latin typeface="Calibri" panose="020F0502020204030204" pitchFamily="34" charset="0"/>
                <a:cs typeface="Calibri" panose="020F0502020204030204" pitchFamily="34" charset="0"/>
              </a:rPr>
              <a:t>Declare any and all perceived conflicts of interest</a:t>
            </a:r>
          </a:p>
          <a:p>
            <a:r>
              <a:rPr lang="en-US" dirty="0"/>
              <a:t>If you are not sure whether there is a conflict, err on the side of caution and declare it to the Chair. A determination can than be made about whether and how you can continue to participate in the meeting. Decisions reached may be called into question later on, if it comes to light that a conflict existed at the time with one of the Committee members. </a:t>
            </a:r>
          </a:p>
          <a:p>
            <a:r>
              <a:rPr lang="en-US" dirty="0"/>
              <a:t>Abide by the rules of conduct and confidentiality. Confidentiality is critical to Appointments and RTP committees.</a:t>
            </a:r>
          </a:p>
        </p:txBody>
      </p:sp>
      <p:sp>
        <p:nvSpPr>
          <p:cNvPr id="4" name="Slide Number Placeholder 3"/>
          <p:cNvSpPr>
            <a:spLocks noGrp="1"/>
          </p:cNvSpPr>
          <p:nvPr>
            <p:ph type="sldNum" sz="quarter" idx="5"/>
          </p:nvPr>
        </p:nvSpPr>
        <p:spPr/>
        <p:txBody>
          <a:bodyPr/>
          <a:lstStyle/>
          <a:p>
            <a:pPr>
              <a:defRPr/>
            </a:pPr>
            <a:fld id="{34D82EC4-23D2-4051-AA63-613B4EBB1C7B}" type="slidenum">
              <a:rPr lang="en-CA" smtClean="0"/>
              <a:pPr>
                <a:defRPr/>
              </a:pPr>
              <a:t>4</a:t>
            </a:fld>
            <a:endParaRPr lang="en-CA"/>
          </a:p>
        </p:txBody>
      </p:sp>
    </p:spTree>
    <p:extLst>
      <p:ext uri="{BB962C8B-B14F-4D97-AF65-F5344CB8AC3E}">
        <p14:creationId xmlns:p14="http://schemas.microsoft.com/office/powerpoint/2010/main" val="9297697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solidFill>
                  <a:srgbClr val="376092"/>
                </a:solidFill>
                <a:latin typeface="Calibri" panose="020F0502020204030204" pitchFamily="34" charset="0"/>
                <a:cs typeface="Calibri" panose="020F0502020204030204" pitchFamily="34" charset="0"/>
              </a:rPr>
              <a:t>You are expected to attend and come prepared to participate in meetings, having read all the materials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solidFill>
                  <a:srgbClr val="376092"/>
                </a:solidFill>
                <a:latin typeface="Calibri" panose="020F0502020204030204" pitchFamily="34" charset="0"/>
                <a:cs typeface="Calibri" panose="020F0502020204030204" pitchFamily="34" charset="0"/>
              </a:rPr>
              <a:t>You are also expected to engage in open, objective, thoughtful and respectful discussion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solidFill>
                  <a:srgbClr val="376092"/>
                </a:solidFill>
                <a:latin typeface="Calibri" panose="020F0502020204030204" pitchFamily="34" charset="0"/>
                <a:cs typeface="Calibri" panose="020F0502020204030204" pitchFamily="34" charset="0"/>
              </a:rPr>
              <a:t>Recognize that, while you are on the Committee to provide the student perspective, you are to act in the best interest of the department and the University as a whole. Only Committee members are privy to all the materials and Committee discussions. Therefore, y</a:t>
            </a:r>
            <a:r>
              <a:rPr lang="en-US" dirty="0"/>
              <a:t>ou can and should offer your perspective and the perspective of the students who elected you. You also have a responsibility to hear and assess other perspectives and a duty to apply balanced judgement to the deliberations and to come to a final vote on a candidate based on committee materials and deliberations. </a:t>
            </a:r>
            <a:endParaRPr lang="en-US" dirty="0">
              <a:solidFill>
                <a:srgbClr val="376092"/>
              </a:solidFill>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solidFill>
                  <a:srgbClr val="376092"/>
                </a:solidFill>
                <a:latin typeface="Calibri" panose="020F0502020204030204" pitchFamily="34" charset="0"/>
                <a:cs typeface="Calibri" panose="020F0502020204030204" pitchFamily="34" charset="0"/>
              </a:rPr>
              <a:t>Remember that your vote is your own. Do not allow yourself to be swayed by individual committee members. Voting is by secret ballot and you have the responsibility to vote based on what you believe would best serve the department and the University as a whole, having applied your balanced judgement to the deliberations.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solidFill>
                <a:srgbClr val="376092"/>
              </a:solidFill>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a:defRPr/>
            </a:pPr>
            <a:fld id="{34D82EC4-23D2-4051-AA63-613B4EBB1C7B}" type="slidenum">
              <a:rPr lang="en-CA" smtClean="0"/>
              <a:pPr>
                <a:defRPr/>
              </a:pPr>
              <a:t>5</a:t>
            </a:fld>
            <a:endParaRPr lang="en-CA"/>
          </a:p>
        </p:txBody>
      </p:sp>
    </p:spTree>
    <p:extLst>
      <p:ext uri="{BB962C8B-B14F-4D97-AF65-F5344CB8AC3E}">
        <p14:creationId xmlns:p14="http://schemas.microsoft.com/office/powerpoint/2010/main" val="2206898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solidFill>
                  <a:srgbClr val="376092"/>
                </a:solidFill>
                <a:latin typeface="Calibri" panose="020F0502020204030204" pitchFamily="34" charset="0"/>
                <a:cs typeface="Calibri" panose="020F0502020204030204" pitchFamily="34" charset="0"/>
              </a:rPr>
              <a:t>Meetings of Appointments Committees and RTP Committees are conducted </a:t>
            </a:r>
            <a:r>
              <a:rPr lang="en-CA" i="1" dirty="0">
                <a:solidFill>
                  <a:srgbClr val="376092"/>
                </a:solidFill>
                <a:latin typeface="Calibri" panose="020F0502020204030204" pitchFamily="34" charset="0"/>
                <a:cs typeface="Calibri" panose="020F0502020204030204" pitchFamily="34" charset="0"/>
              </a:rPr>
              <a:t>in camera</a:t>
            </a:r>
            <a:r>
              <a:rPr lang="en-CA" dirty="0">
                <a:solidFill>
                  <a:srgbClr val="376092"/>
                </a:solidFill>
                <a:latin typeface="Calibri" panose="020F0502020204030204" pitchFamily="34" charset="0"/>
                <a:cs typeface="Calibri" panose="020F0502020204030204" pitchFamily="34" charset="0"/>
              </a:rPr>
              <a:t> or in closed session, which means that </a:t>
            </a:r>
            <a:r>
              <a:rPr lang="en-US" dirty="0">
                <a:solidFill>
                  <a:srgbClr val="376092"/>
                </a:solidFill>
                <a:latin typeface="Calibri" panose="020F0502020204030204" pitchFamily="34" charset="0"/>
                <a:cs typeface="Calibri" panose="020F0502020204030204" pitchFamily="34" charset="0"/>
              </a:rPr>
              <a:t>the proceedings, discussions and any materials are to be kept strictly confidential</a:t>
            </a:r>
            <a:r>
              <a:rPr lang="en-CA" dirty="0">
                <a:solidFill>
                  <a:srgbClr val="376092"/>
                </a:solidFill>
                <a:latin typeface="Calibri" panose="020F0502020204030204" pitchFamily="34" charset="0"/>
                <a:cs typeface="Calibri" panose="020F0502020204030204" pitchFamily="34"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Confidentiality means </a:t>
            </a:r>
            <a:r>
              <a:rPr lang="en-CA" dirty="0">
                <a:solidFill>
                  <a:srgbClr val="376092"/>
                </a:solidFill>
                <a:latin typeface="Calibri" panose="020F0502020204030204" pitchFamily="34" charset="0"/>
                <a:cs typeface="Calibri" panose="020F0502020204030204" pitchFamily="34" charset="0"/>
              </a:rPr>
              <a:t>not sharing of </a:t>
            </a:r>
            <a:r>
              <a:rPr lang="en-CA" i="1" dirty="0">
                <a:solidFill>
                  <a:srgbClr val="376092"/>
                </a:solidFill>
                <a:latin typeface="Calibri" panose="020F0502020204030204" pitchFamily="34" charset="0"/>
                <a:cs typeface="Calibri" panose="020F0502020204030204" pitchFamily="34" charset="0"/>
              </a:rPr>
              <a:t>any information </a:t>
            </a:r>
            <a:r>
              <a:rPr lang="en-CA" dirty="0">
                <a:solidFill>
                  <a:srgbClr val="376092"/>
                </a:solidFill>
                <a:latin typeface="Calibri" panose="020F0502020204030204" pitchFamily="34" charset="0"/>
                <a:cs typeface="Calibri" panose="020F0502020204030204" pitchFamily="34" charset="0"/>
              </a:rPr>
              <a:t>with anyone outside the Committee. To do so </a:t>
            </a:r>
            <a:r>
              <a:rPr lang="en-US" dirty="0">
                <a:solidFill>
                  <a:srgbClr val="376092"/>
                </a:solidFill>
                <a:latin typeface="Calibri" panose="020F0502020204030204" pitchFamily="34" charset="0"/>
                <a:cs typeface="Calibri" panose="020F0502020204030204" pitchFamily="34" charset="0"/>
              </a:rPr>
              <a:t>could unfairly damage a person’s reputation, constitute an unjustified invasion of personal privacy, lead to lawsuits, damage the organization’s reputation, and more</a:t>
            </a:r>
            <a:endParaRPr lang="en-CA" dirty="0">
              <a:solidFill>
                <a:srgbClr val="376092"/>
              </a:solidFill>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CA" dirty="0">
              <a:solidFill>
                <a:srgbClr val="376092"/>
              </a:solidFill>
              <a:latin typeface="Calibri" panose="020F0502020204030204" pitchFamily="34" charset="0"/>
              <a:cs typeface="Calibri" panose="020F0502020204030204" pitchFamily="34" charset="0"/>
            </a:endParaRPr>
          </a:p>
          <a:p>
            <a:endParaRPr lang="en-US" dirty="0">
              <a:solidFill>
                <a:srgbClr val="376092"/>
              </a:solidFill>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a:defRPr/>
            </a:pPr>
            <a:fld id="{34D82EC4-23D2-4051-AA63-613B4EBB1C7B}" type="slidenum">
              <a:rPr lang="en-CA" smtClean="0"/>
              <a:pPr>
                <a:defRPr/>
              </a:pPr>
              <a:t>6</a:t>
            </a:fld>
            <a:endParaRPr lang="en-CA"/>
          </a:p>
        </p:txBody>
      </p:sp>
    </p:spTree>
    <p:extLst>
      <p:ext uri="{BB962C8B-B14F-4D97-AF65-F5344CB8AC3E}">
        <p14:creationId xmlns:p14="http://schemas.microsoft.com/office/powerpoint/2010/main" val="42481019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CA" dirty="0">
                <a:solidFill>
                  <a:srgbClr val="376092"/>
                </a:solidFill>
                <a:latin typeface="Calibri" panose="020F0502020204030204" pitchFamily="34" charset="0"/>
                <a:cs typeface="Calibri" panose="020F0502020204030204" pitchFamily="34" charset="0"/>
              </a:rPr>
              <a:t>Be advised that final decisions or public announcements of decisions </a:t>
            </a:r>
            <a:r>
              <a:rPr lang="en-US" dirty="0">
                <a:solidFill>
                  <a:srgbClr val="376092"/>
                </a:solidFill>
                <a:latin typeface="Calibri" panose="020F0502020204030204" pitchFamily="34" charset="0"/>
                <a:cs typeface="Calibri" panose="020F0502020204030204" pitchFamily="34" charset="0"/>
              </a:rPr>
              <a:t>does not free committee members of the obligation to </a:t>
            </a:r>
            <a:r>
              <a:rPr lang="en-US" u="sng" dirty="0">
                <a:solidFill>
                  <a:srgbClr val="376092"/>
                </a:solidFill>
                <a:latin typeface="Calibri" panose="020F0502020204030204" pitchFamily="34" charset="0"/>
                <a:cs typeface="Calibri" panose="020F0502020204030204" pitchFamily="34" charset="0"/>
              </a:rPr>
              <a:t>forever hold in confidence</a:t>
            </a:r>
            <a:r>
              <a:rPr lang="en-US" dirty="0">
                <a:solidFill>
                  <a:srgbClr val="376092"/>
                </a:solidFill>
                <a:latin typeface="Calibri" panose="020F0502020204030204" pitchFamily="34" charset="0"/>
                <a:cs typeface="Calibri" panose="020F0502020204030204" pitchFamily="34" charset="0"/>
              </a:rPr>
              <a:t> the Committee's proceedings, discussions and materials. </a:t>
            </a:r>
            <a:endParaRPr lang="en-US" dirty="0"/>
          </a:p>
        </p:txBody>
      </p:sp>
      <p:sp>
        <p:nvSpPr>
          <p:cNvPr id="4" name="Slide Number Placeholder 3"/>
          <p:cNvSpPr>
            <a:spLocks noGrp="1"/>
          </p:cNvSpPr>
          <p:nvPr>
            <p:ph type="sldNum" sz="quarter" idx="5"/>
          </p:nvPr>
        </p:nvSpPr>
        <p:spPr/>
        <p:txBody>
          <a:bodyPr/>
          <a:lstStyle/>
          <a:p>
            <a:pPr>
              <a:defRPr/>
            </a:pPr>
            <a:fld id="{34D82EC4-23D2-4051-AA63-613B4EBB1C7B}" type="slidenum">
              <a:rPr lang="en-CA" smtClean="0"/>
              <a:pPr>
                <a:defRPr/>
              </a:pPr>
              <a:t>7</a:t>
            </a:fld>
            <a:endParaRPr lang="en-CA"/>
          </a:p>
        </p:txBody>
      </p:sp>
    </p:spTree>
    <p:extLst>
      <p:ext uri="{BB962C8B-B14F-4D97-AF65-F5344CB8AC3E}">
        <p14:creationId xmlns:p14="http://schemas.microsoft.com/office/powerpoint/2010/main" val="5078824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Guidelines for maintaining confidentiality in your committee work include:</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CA" dirty="0">
                <a:solidFill>
                  <a:srgbClr val="376092"/>
                </a:solidFill>
                <a:latin typeface="Calibri" panose="020F0502020204030204" pitchFamily="34" charset="0"/>
                <a:cs typeface="Calibri" panose="020F0502020204030204" pitchFamily="34" charset="0"/>
              </a:rPr>
              <a:t>Do not discuss confidential Committee work (whether proceedings, materials, or discussions) with anyone outside the Committee (not family, with friends, or with colleagues). </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CA" dirty="0">
                <a:solidFill>
                  <a:srgbClr val="376092"/>
                </a:solidFill>
                <a:latin typeface="Calibri" panose="020F0502020204030204" pitchFamily="34" charset="0"/>
                <a:cs typeface="Calibri" panose="020F0502020204030204" pitchFamily="34" charset="0"/>
              </a:rPr>
              <a:t>If people are asking you for information or details, simply respond with “I’m not at liberty to share any information” or “no comment”</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CA" dirty="0">
                <a:solidFill>
                  <a:srgbClr val="376092"/>
                </a:solidFill>
                <a:latin typeface="Calibri" panose="020F0502020204030204" pitchFamily="34" charset="0"/>
                <a:cs typeface="Calibri" panose="020F0502020204030204" pitchFamily="34" charset="0"/>
              </a:rPr>
              <a:t>Maintain awareness of your surroundings when discussing confidential information with Committee members. For example, are you in a hallway where you could be overheard?</a:t>
            </a:r>
          </a:p>
          <a:p>
            <a:endParaRPr lang="en-US" dirty="0"/>
          </a:p>
        </p:txBody>
      </p:sp>
      <p:sp>
        <p:nvSpPr>
          <p:cNvPr id="4" name="Slide Number Placeholder 3"/>
          <p:cNvSpPr>
            <a:spLocks noGrp="1"/>
          </p:cNvSpPr>
          <p:nvPr>
            <p:ph type="sldNum" sz="quarter" idx="5"/>
          </p:nvPr>
        </p:nvSpPr>
        <p:spPr/>
        <p:txBody>
          <a:bodyPr/>
          <a:lstStyle/>
          <a:p>
            <a:pPr>
              <a:defRPr/>
            </a:pPr>
            <a:fld id="{34D82EC4-23D2-4051-AA63-613B4EBB1C7B}" type="slidenum">
              <a:rPr lang="en-CA" smtClean="0"/>
              <a:pPr>
                <a:defRPr/>
              </a:pPr>
              <a:t>8</a:t>
            </a:fld>
            <a:endParaRPr lang="en-CA"/>
          </a:p>
        </p:txBody>
      </p:sp>
    </p:spTree>
    <p:extLst>
      <p:ext uri="{BB962C8B-B14F-4D97-AF65-F5344CB8AC3E}">
        <p14:creationId xmlns:p14="http://schemas.microsoft.com/office/powerpoint/2010/main" val="36494036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solidFill>
                  <a:srgbClr val="376092"/>
                </a:solidFill>
                <a:latin typeface="Calibri" panose="020F0502020204030204" pitchFamily="34" charset="0"/>
                <a:cs typeface="Calibri" panose="020F0502020204030204" pitchFamily="34" charset="0"/>
              </a:rPr>
              <a:t>Keep </a:t>
            </a:r>
            <a:r>
              <a:rPr lang="en-CA" dirty="0">
                <a:solidFill>
                  <a:srgbClr val="376092"/>
                </a:solidFill>
                <a:latin typeface="Calibri" panose="020F0502020204030204" pitchFamily="34" charset="0"/>
                <a:cs typeface="Calibri" panose="020F0502020204030204" pitchFamily="34" charset="0"/>
              </a:rPr>
              <a:t>confidential information properly protected and dispose of materials in a secure and thorough manner:</a:t>
            </a:r>
            <a:endParaRPr lang="en-CA" sz="3200" dirty="0">
              <a:solidFill>
                <a:srgbClr val="376092"/>
              </a:solidFill>
              <a:latin typeface="Calibri" panose="020F0502020204030204" pitchFamily="34" charset="0"/>
              <a:cs typeface="Calibri" panose="020F0502020204030204" pitchFamily="34" charset="0"/>
            </a:endParaRPr>
          </a:p>
          <a:p>
            <a:pPr lvl="2"/>
            <a:r>
              <a:rPr lang="en-CA" dirty="0">
                <a:solidFill>
                  <a:srgbClr val="376092"/>
                </a:solidFill>
                <a:latin typeface="Calibri" panose="020F0502020204030204" pitchFamily="34" charset="0"/>
                <a:cs typeface="Calibri" panose="020F0502020204030204" pitchFamily="34" charset="0"/>
              </a:rPr>
              <a:t>Maintain secure passwords</a:t>
            </a:r>
            <a:endParaRPr lang="en-CA" sz="2800" dirty="0">
              <a:solidFill>
                <a:srgbClr val="376092"/>
              </a:solidFill>
              <a:latin typeface="Calibri" panose="020F0502020204030204" pitchFamily="34" charset="0"/>
              <a:cs typeface="Calibri" panose="020F0502020204030204" pitchFamily="34" charset="0"/>
            </a:endParaRPr>
          </a:p>
          <a:p>
            <a:pPr lvl="2"/>
            <a:r>
              <a:rPr lang="en-CA" dirty="0">
                <a:solidFill>
                  <a:srgbClr val="376092"/>
                </a:solidFill>
                <a:latin typeface="Calibri" panose="020F0502020204030204" pitchFamily="34" charset="0"/>
                <a:cs typeface="Calibri" panose="020F0502020204030204" pitchFamily="34" charset="0"/>
              </a:rPr>
              <a:t>If you have hard copies, safely store all documents in a binder locked in a secure cabinet</a:t>
            </a:r>
            <a:endParaRPr lang="en-CA" sz="2800" dirty="0">
              <a:solidFill>
                <a:srgbClr val="376092"/>
              </a:solidFill>
              <a:latin typeface="Calibri" panose="020F0502020204030204" pitchFamily="34" charset="0"/>
              <a:cs typeface="Calibri" panose="020F0502020204030204" pitchFamily="34" charset="0"/>
            </a:endParaRPr>
          </a:p>
          <a:p>
            <a:pPr lvl="2"/>
            <a:r>
              <a:rPr lang="en-CA" dirty="0">
                <a:solidFill>
                  <a:srgbClr val="376092"/>
                </a:solidFill>
                <a:latin typeface="Calibri" panose="020F0502020204030204" pitchFamily="34" charset="0"/>
                <a:cs typeface="Calibri" panose="020F0502020204030204" pitchFamily="34" charset="0"/>
              </a:rPr>
              <a:t>When disposing of sensitive documents, shred them and fully delete the files from your computer</a:t>
            </a:r>
          </a:p>
          <a:p>
            <a:endParaRPr lang="en-US" dirty="0"/>
          </a:p>
        </p:txBody>
      </p:sp>
      <p:sp>
        <p:nvSpPr>
          <p:cNvPr id="4" name="Slide Number Placeholder 3"/>
          <p:cNvSpPr>
            <a:spLocks noGrp="1"/>
          </p:cNvSpPr>
          <p:nvPr>
            <p:ph type="sldNum" sz="quarter" idx="5"/>
          </p:nvPr>
        </p:nvSpPr>
        <p:spPr/>
        <p:txBody>
          <a:bodyPr/>
          <a:lstStyle/>
          <a:p>
            <a:pPr>
              <a:defRPr/>
            </a:pPr>
            <a:fld id="{34D82EC4-23D2-4051-AA63-613B4EBB1C7B}" type="slidenum">
              <a:rPr lang="en-CA" smtClean="0"/>
              <a:pPr>
                <a:defRPr/>
              </a:pPr>
              <a:t>9</a:t>
            </a:fld>
            <a:endParaRPr lang="en-CA"/>
          </a:p>
        </p:txBody>
      </p:sp>
    </p:spTree>
    <p:extLst>
      <p:ext uri="{BB962C8B-B14F-4D97-AF65-F5344CB8AC3E}">
        <p14:creationId xmlns:p14="http://schemas.microsoft.com/office/powerpoint/2010/main" val="13365013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CA"/>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CA"/>
              <a:t>Click to edit Master subtitle style</a:t>
            </a:r>
            <a:endParaRPr lang="en-US"/>
          </a:p>
        </p:txBody>
      </p:sp>
    </p:spTree>
    <p:extLst>
      <p:ext uri="{BB962C8B-B14F-4D97-AF65-F5344CB8AC3E}">
        <p14:creationId xmlns:p14="http://schemas.microsoft.com/office/powerpoint/2010/main" val="808796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31398988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CA"/>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34879236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1522156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CA"/>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CA"/>
              <a:t>Click to edit Master text styles</a:t>
            </a:r>
          </a:p>
        </p:txBody>
      </p:sp>
    </p:spTree>
    <p:extLst>
      <p:ext uri="{BB962C8B-B14F-4D97-AF65-F5344CB8AC3E}">
        <p14:creationId xmlns:p14="http://schemas.microsoft.com/office/powerpoint/2010/main" val="353894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42921420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13963600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Tree>
    <p:extLst>
      <p:ext uri="{BB962C8B-B14F-4D97-AF65-F5344CB8AC3E}">
        <p14:creationId xmlns:p14="http://schemas.microsoft.com/office/powerpoint/2010/main" val="1715767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4303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CA"/>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Tree>
    <p:extLst>
      <p:ext uri="{BB962C8B-B14F-4D97-AF65-F5344CB8AC3E}">
        <p14:creationId xmlns:p14="http://schemas.microsoft.com/office/powerpoint/2010/main" val="40636580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CA"/>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Tree>
    <p:extLst>
      <p:ext uri="{BB962C8B-B14F-4D97-AF65-F5344CB8AC3E}">
        <p14:creationId xmlns:p14="http://schemas.microsoft.com/office/powerpoint/2010/main" val="28475610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28" name="Picture 6" descr="UWindsor powerpoint bottom1.jp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6200775"/>
            <a:ext cx="9144000" cy="65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9" name="Picture 5" descr="UW_Logo_1L_horz.jp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23850" y="6269038"/>
            <a:ext cx="2301875" cy="544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8"/>
          <p:cNvSpPr txBox="1">
            <a:spLocks/>
          </p:cNvSpPr>
          <p:nvPr/>
        </p:nvSpPr>
        <p:spPr bwMode="auto">
          <a:xfrm>
            <a:off x="706134" y="404664"/>
            <a:ext cx="7775575" cy="4450449"/>
          </a:xfrm>
          <a:prstGeom prst="rect">
            <a:avLst/>
          </a:prstGeom>
          <a:noFill/>
          <a:ln w="9525">
            <a:noFill/>
            <a:miter lim="800000"/>
            <a:headEnd/>
            <a:tailEnd/>
          </a:ln>
          <a:effectLst/>
          <a:scene3d>
            <a:camera prst="orthographicFront">
              <a:rot lat="0" lon="0" rev="0"/>
            </a:camera>
            <a:lightRig rig="threePt" dir="t">
              <a:rot lat="0" lon="0" rev="3000000"/>
            </a:lightRig>
          </a:scene3d>
          <a:sp3d>
            <a:bevelT w="165100" h="82550"/>
          </a:sp3d>
        </p:spPr>
        <p:txBody>
          <a:bodyPr>
            <a:spAutoFit/>
          </a:bodyPr>
          <a:lstStyle>
            <a:lvl1pPr marL="0" indent="0" algn="ctr" defTabSz="457200" rtl="0" eaLnBrk="0" fontAlgn="base" hangingPunct="0">
              <a:spcBef>
                <a:spcPct val="20000"/>
              </a:spcBef>
              <a:spcAft>
                <a:spcPct val="0"/>
              </a:spcAft>
              <a:buFont typeface="Arial" charset="0"/>
              <a:buNone/>
              <a:defRPr sz="3200" kern="1200">
                <a:solidFill>
                  <a:schemeClr val="tx1">
                    <a:tint val="75000"/>
                  </a:schemeClr>
                </a:solidFill>
                <a:latin typeface="+mn-lt"/>
                <a:ea typeface="+mn-ea"/>
                <a:cs typeface="+mn-cs"/>
              </a:defRPr>
            </a:lvl1pPr>
            <a:lvl2pPr marL="457200" indent="0" algn="ctr" defTabSz="457200" rtl="0" eaLnBrk="0" fontAlgn="base" hangingPunct="0">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defTabSz="457200" rtl="0" eaLnBrk="0" fontAlgn="base" hangingPunct="0">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defTabSz="457200"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defTabSz="457200"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defRPr/>
            </a:pPr>
            <a:endParaRPr lang="en-CA" sz="4000" b="1" dirty="0">
              <a:solidFill>
                <a:srgbClr val="4F81BD">
                  <a:lumMod val="75000"/>
                </a:srgbClr>
              </a:solidFill>
              <a:latin typeface="Calibri"/>
            </a:endParaRPr>
          </a:p>
          <a:p>
            <a:pPr>
              <a:defRPr/>
            </a:pPr>
            <a:r>
              <a:rPr lang="en-US" sz="4400" b="1" dirty="0">
                <a:solidFill>
                  <a:srgbClr val="376092"/>
                </a:solidFill>
                <a:latin typeface="Calibri"/>
                <a:cs typeface="Calibri"/>
              </a:rPr>
              <a:t>Appointments Committees and Renewal, Tenure, and Promotion</a:t>
            </a:r>
            <a:br>
              <a:rPr lang="en-US" sz="4400" b="1" dirty="0">
                <a:solidFill>
                  <a:srgbClr val="376092"/>
                </a:solidFill>
                <a:latin typeface="Calibri"/>
                <a:cs typeface="Calibri"/>
              </a:rPr>
            </a:br>
            <a:r>
              <a:rPr lang="en-US" sz="4400" b="1" dirty="0">
                <a:solidFill>
                  <a:srgbClr val="376092"/>
                </a:solidFill>
                <a:latin typeface="Calibri"/>
                <a:cs typeface="Calibri"/>
              </a:rPr>
              <a:t>Committees: Role and Responsibilities of the Student Member</a:t>
            </a:r>
            <a:endParaRPr lang="en-CA" sz="4400" b="1" dirty="0">
              <a:solidFill>
                <a:srgbClr val="4F81BD">
                  <a:lumMod val="75000"/>
                </a:srgbClr>
              </a:solidFill>
              <a:latin typeface="Calibri"/>
            </a:endParaRPr>
          </a:p>
          <a:p>
            <a:pPr>
              <a:defRPr/>
            </a:pPr>
            <a:endParaRPr lang="en-CA" sz="1200" b="1" dirty="0">
              <a:solidFill>
                <a:srgbClr val="4F81BD">
                  <a:lumMod val="75000"/>
                </a:srgbClr>
              </a:solidFill>
              <a:latin typeface="Calibri"/>
            </a:endParaRPr>
          </a:p>
        </p:txBody>
      </p:sp>
      <p:sp>
        <p:nvSpPr>
          <p:cNvPr id="5" name="TextBox 4"/>
          <p:cNvSpPr txBox="1"/>
          <p:nvPr/>
        </p:nvSpPr>
        <p:spPr>
          <a:xfrm>
            <a:off x="1115616" y="4797152"/>
            <a:ext cx="6956613" cy="954107"/>
          </a:xfrm>
          <a:prstGeom prst="rect">
            <a:avLst/>
          </a:prstGeom>
          <a:noFill/>
          <a:ln>
            <a:noFill/>
          </a:ln>
          <a:effectLst/>
          <a:scene3d>
            <a:camera prst="orthographicFront">
              <a:rot lat="0" lon="0" rev="0"/>
            </a:camera>
            <a:lightRig rig="threePt" dir="t">
              <a:rot lat="0" lon="0" rev="3000000"/>
            </a:lightRig>
          </a:scene3d>
          <a:sp3d>
            <a:bevelT w="165100" h="82550"/>
          </a:sp3d>
        </p:spPr>
        <p:txBody>
          <a:bodyPr>
            <a:spAutoFit/>
          </a:bodyPr>
          <a:lstStyle/>
          <a:p>
            <a:pPr algn="ctr" defTabSz="457200" fontAlgn="auto">
              <a:spcBef>
                <a:spcPts val="0"/>
              </a:spcBef>
              <a:spcAft>
                <a:spcPts val="0"/>
              </a:spcAft>
              <a:defRPr/>
            </a:pPr>
            <a:r>
              <a:rPr lang="en-CA" sz="2800" b="1" kern="0" dirty="0">
                <a:solidFill>
                  <a:srgbClr val="4F81BD">
                    <a:lumMod val="75000"/>
                  </a:srgbClr>
                </a:solidFill>
                <a:latin typeface="Calibri"/>
              </a:rPr>
              <a:t>Renée Wintermute</a:t>
            </a:r>
          </a:p>
          <a:p>
            <a:pPr algn="ctr" defTabSz="457200" fontAlgn="auto">
              <a:spcBef>
                <a:spcPts val="0"/>
              </a:spcBef>
              <a:spcAft>
                <a:spcPts val="0"/>
              </a:spcAft>
              <a:defRPr/>
            </a:pPr>
            <a:r>
              <a:rPr lang="en-CA" sz="2800" b="1" kern="0" dirty="0">
                <a:solidFill>
                  <a:srgbClr val="4F81BD">
                    <a:lumMod val="75000"/>
                  </a:srgbClr>
                </a:solidFill>
                <a:latin typeface="Calibri"/>
              </a:rPr>
              <a:t>University Secretary</a:t>
            </a:r>
          </a:p>
        </p:txBody>
      </p:sp>
      <p:pic>
        <p:nvPicPr>
          <p:cNvPr id="2" name="Audio 1">
            <a:hlinkClick r:id="" action="ppaction://media"/>
            <a:extLst>
              <a:ext uri="{FF2B5EF4-FFF2-40B4-BE49-F238E27FC236}">
                <a16:creationId xmlns:a16="http://schemas.microsoft.com/office/drawing/2014/main" id="{99ABF2F9-575A-D140-A3C2-7A3F5F19BDB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7063"/>
    </mc:Choice>
    <mc:Fallback xmlns="">
      <p:transition spd="slow" advTm="170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815" y="332656"/>
            <a:ext cx="8229600" cy="922114"/>
          </a:xfrm>
        </p:spPr>
        <p:txBody>
          <a:bodyPr/>
          <a:lstStyle/>
          <a:p>
            <a:r>
              <a:rPr lang="en-US" sz="3200" b="1" dirty="0">
                <a:solidFill>
                  <a:srgbClr val="376092"/>
                </a:solidFill>
                <a:latin typeface="Calibri"/>
                <a:cs typeface="Calibri"/>
              </a:rPr>
              <a:t>Confidentiality: Appointments and RTP Committees</a:t>
            </a:r>
            <a:endParaRPr lang="en-US" sz="3200" dirty="0"/>
          </a:p>
        </p:txBody>
      </p:sp>
      <p:sp>
        <p:nvSpPr>
          <p:cNvPr id="3" name="Content Placeholder 2"/>
          <p:cNvSpPr>
            <a:spLocks noGrp="1"/>
          </p:cNvSpPr>
          <p:nvPr>
            <p:ph idx="1"/>
          </p:nvPr>
        </p:nvSpPr>
        <p:spPr>
          <a:xfrm>
            <a:off x="444815" y="1412777"/>
            <a:ext cx="8435280" cy="4608512"/>
          </a:xfrm>
        </p:spPr>
        <p:txBody>
          <a:bodyPr/>
          <a:lstStyle/>
          <a:p>
            <a:r>
              <a:rPr lang="en-US" dirty="0">
                <a:solidFill>
                  <a:srgbClr val="376092"/>
                </a:solidFill>
                <a:latin typeface="Calibri" panose="020F0502020204030204" pitchFamily="34" charset="0"/>
                <a:cs typeface="Calibri" panose="020F0502020204030204" pitchFamily="34" charset="0"/>
              </a:rPr>
              <a:t>If unsure of what is confidential, </a:t>
            </a:r>
            <a:r>
              <a:rPr lang="en-US" i="1" dirty="0">
                <a:solidFill>
                  <a:srgbClr val="376092"/>
                </a:solidFill>
                <a:latin typeface="Calibri" panose="020F0502020204030204" pitchFamily="34" charset="0"/>
                <a:cs typeface="Calibri" panose="020F0502020204030204" pitchFamily="34" charset="0"/>
              </a:rPr>
              <a:t>assume that it is</a:t>
            </a:r>
            <a:r>
              <a:rPr lang="en-US" dirty="0">
                <a:solidFill>
                  <a:srgbClr val="376092"/>
                </a:solidFill>
                <a:latin typeface="Calibri" panose="020F0502020204030204" pitchFamily="34" charset="0"/>
                <a:cs typeface="Calibri" panose="020F0502020204030204" pitchFamily="34" charset="0"/>
              </a:rPr>
              <a:t> </a:t>
            </a:r>
            <a:r>
              <a:rPr lang="en-US" i="1" dirty="0">
                <a:solidFill>
                  <a:srgbClr val="376092"/>
                </a:solidFill>
                <a:latin typeface="Calibri" panose="020F0502020204030204" pitchFamily="34" charset="0"/>
                <a:cs typeface="Calibri" panose="020F0502020204030204" pitchFamily="34" charset="0"/>
              </a:rPr>
              <a:t>confidential</a:t>
            </a:r>
            <a:r>
              <a:rPr lang="en-US" dirty="0">
                <a:solidFill>
                  <a:srgbClr val="376092"/>
                </a:solidFill>
                <a:latin typeface="Calibri" panose="020F0502020204030204" pitchFamily="34" charset="0"/>
                <a:cs typeface="Calibri" panose="020F0502020204030204" pitchFamily="34" charset="0"/>
              </a:rPr>
              <a:t>. Contact the Chair for clarity.</a:t>
            </a:r>
          </a:p>
          <a:p>
            <a:r>
              <a:rPr lang="en-US" dirty="0">
                <a:solidFill>
                  <a:srgbClr val="376092"/>
                </a:solidFill>
                <a:latin typeface="Calibri" panose="020F0502020204030204" pitchFamily="34" charset="0"/>
                <a:cs typeface="Calibri" panose="020F0502020204030204" pitchFamily="34" charset="0"/>
              </a:rPr>
              <a:t>A breach of confidentiality may result in being removed from the Committee.</a:t>
            </a:r>
          </a:p>
          <a:p>
            <a:r>
              <a:rPr lang="en-CA" dirty="0">
                <a:solidFill>
                  <a:srgbClr val="376092"/>
                </a:solidFill>
                <a:latin typeface="Calibri" panose="020F0502020204030204" pitchFamily="34" charset="0"/>
                <a:cs typeface="Calibri" panose="020F0502020204030204" pitchFamily="34" charset="0"/>
              </a:rPr>
              <a:t>If there is a situation arising from an Appointments or RTP Committee meeting that you feel must be reported </a:t>
            </a:r>
            <a:r>
              <a:rPr lang="en-CA" i="1" dirty="0">
                <a:solidFill>
                  <a:srgbClr val="376092"/>
                </a:solidFill>
                <a:latin typeface="Calibri" panose="020F0502020204030204" pitchFamily="34" charset="0"/>
                <a:cs typeface="Calibri" panose="020F0502020204030204" pitchFamily="34" charset="0"/>
              </a:rPr>
              <a:t>(e.g.: </a:t>
            </a:r>
            <a:r>
              <a:rPr lang="en-CA" dirty="0">
                <a:solidFill>
                  <a:srgbClr val="376092"/>
                </a:solidFill>
                <a:latin typeface="Calibri" panose="020F0502020204030204" pitchFamily="34" charset="0"/>
                <a:cs typeface="Calibri" panose="020F0502020204030204" pitchFamily="34" charset="0"/>
              </a:rPr>
              <a:t>unethical behaviour, sexual misconduct, harm to self or another person), contact the Chair or the Dean. </a:t>
            </a:r>
          </a:p>
          <a:p>
            <a:endParaRPr lang="en-US" dirty="0">
              <a:solidFill>
                <a:srgbClr val="376092"/>
              </a:solidFill>
              <a:latin typeface="Calibri" panose="020F0502020204030204" pitchFamily="34" charset="0"/>
              <a:cs typeface="Calibri" panose="020F0502020204030204" pitchFamily="34" charset="0"/>
            </a:endParaRPr>
          </a:p>
        </p:txBody>
      </p:sp>
      <p:pic>
        <p:nvPicPr>
          <p:cNvPr id="5" name="Audio 4">
            <a:hlinkClick r:id="" action="ppaction://media"/>
            <a:extLst>
              <a:ext uri="{FF2B5EF4-FFF2-40B4-BE49-F238E27FC236}">
                <a16:creationId xmlns:a16="http://schemas.microsoft.com/office/drawing/2014/main" id="{FD0BA6CF-4479-D54C-85D0-7AF2E09C569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317088434"/>
      </p:ext>
    </p:extLst>
  </p:cSld>
  <p:clrMapOvr>
    <a:masterClrMapping/>
  </p:clrMapOvr>
  <mc:AlternateContent xmlns:mc="http://schemas.openxmlformats.org/markup-compatibility/2006" xmlns:p14="http://schemas.microsoft.com/office/powerpoint/2010/main">
    <mc:Choice Requires="p14">
      <p:transition spd="slow" p14:dur="2000" advTm="39942"/>
    </mc:Choice>
    <mc:Fallback xmlns="">
      <p:transition spd="slow" advTm="399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8"/>
          <p:cNvSpPr txBox="1">
            <a:spLocks/>
          </p:cNvSpPr>
          <p:nvPr/>
        </p:nvSpPr>
        <p:spPr bwMode="auto">
          <a:xfrm>
            <a:off x="684212" y="284977"/>
            <a:ext cx="7775575" cy="4228850"/>
          </a:xfrm>
          <a:prstGeom prst="rect">
            <a:avLst/>
          </a:prstGeom>
          <a:noFill/>
          <a:ln w="9525">
            <a:noFill/>
            <a:miter lim="800000"/>
            <a:headEnd/>
            <a:tailEnd/>
          </a:ln>
          <a:effectLst/>
          <a:scene3d>
            <a:camera prst="orthographicFront">
              <a:rot lat="0" lon="0" rev="0"/>
            </a:camera>
            <a:lightRig rig="threePt" dir="t">
              <a:rot lat="0" lon="0" rev="3000000"/>
            </a:lightRig>
          </a:scene3d>
          <a:sp3d>
            <a:bevelT w="165100" h="82550"/>
          </a:sp3d>
        </p:spPr>
        <p:txBody>
          <a:bodyPr>
            <a:spAutoFit/>
          </a:bodyPr>
          <a:lstStyle>
            <a:lvl1pPr marL="0" indent="0" algn="ctr" defTabSz="457200" rtl="0" eaLnBrk="0" fontAlgn="base" hangingPunct="0">
              <a:spcBef>
                <a:spcPct val="20000"/>
              </a:spcBef>
              <a:spcAft>
                <a:spcPct val="0"/>
              </a:spcAft>
              <a:buFont typeface="Arial" charset="0"/>
              <a:buNone/>
              <a:defRPr sz="3200" kern="1200">
                <a:solidFill>
                  <a:schemeClr val="tx1">
                    <a:tint val="75000"/>
                  </a:schemeClr>
                </a:solidFill>
                <a:latin typeface="+mn-lt"/>
                <a:ea typeface="+mn-ea"/>
                <a:cs typeface="+mn-cs"/>
              </a:defRPr>
            </a:lvl1pPr>
            <a:lvl2pPr marL="457200" indent="0" algn="ctr" defTabSz="457200" rtl="0" eaLnBrk="0" fontAlgn="base" hangingPunct="0">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defTabSz="457200" rtl="0" eaLnBrk="0" fontAlgn="base" hangingPunct="0">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defTabSz="457200"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defTabSz="457200"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defRPr/>
            </a:pPr>
            <a:endParaRPr lang="en-CA" sz="4000" b="1" dirty="0">
              <a:solidFill>
                <a:srgbClr val="4F81BD">
                  <a:lumMod val="75000"/>
                </a:srgbClr>
              </a:solidFill>
              <a:latin typeface="Calibri"/>
            </a:endParaRPr>
          </a:p>
          <a:p>
            <a:pPr>
              <a:defRPr/>
            </a:pPr>
            <a:r>
              <a:rPr lang="en-US" sz="4400" b="1" dirty="0">
                <a:solidFill>
                  <a:srgbClr val="376092"/>
                </a:solidFill>
                <a:latin typeface="Calibri"/>
                <a:cs typeface="Calibri"/>
              </a:rPr>
              <a:t>Appointments Committees and Renewal, Tenure, and Promotion</a:t>
            </a:r>
            <a:br>
              <a:rPr lang="en-US" sz="4400" b="1" dirty="0">
                <a:solidFill>
                  <a:srgbClr val="376092"/>
                </a:solidFill>
                <a:latin typeface="Calibri"/>
                <a:cs typeface="Calibri"/>
              </a:rPr>
            </a:br>
            <a:r>
              <a:rPr lang="en-US" sz="4400" b="1" dirty="0">
                <a:solidFill>
                  <a:srgbClr val="376092"/>
                </a:solidFill>
                <a:latin typeface="Calibri"/>
                <a:cs typeface="Calibri"/>
              </a:rPr>
              <a:t>Committees</a:t>
            </a:r>
            <a:r>
              <a:rPr lang="en-US" sz="4400" b="1">
                <a:solidFill>
                  <a:srgbClr val="376092"/>
                </a:solidFill>
                <a:latin typeface="Calibri"/>
                <a:cs typeface="Calibri"/>
              </a:rPr>
              <a:t>: Role and Responsibilities </a:t>
            </a:r>
            <a:r>
              <a:rPr lang="en-US" sz="4400" b="1" dirty="0">
                <a:solidFill>
                  <a:srgbClr val="376092"/>
                </a:solidFill>
                <a:latin typeface="Calibri"/>
                <a:cs typeface="Calibri"/>
              </a:rPr>
              <a:t>of the Student Member</a:t>
            </a:r>
            <a:endParaRPr lang="en-CA" sz="4400" b="1" dirty="0">
              <a:solidFill>
                <a:srgbClr val="4F81BD">
                  <a:lumMod val="75000"/>
                </a:srgbClr>
              </a:solidFill>
              <a:latin typeface="Calibri"/>
            </a:endParaRPr>
          </a:p>
        </p:txBody>
      </p:sp>
      <p:sp>
        <p:nvSpPr>
          <p:cNvPr id="5" name="TextBox 4"/>
          <p:cNvSpPr txBox="1"/>
          <p:nvPr/>
        </p:nvSpPr>
        <p:spPr>
          <a:xfrm>
            <a:off x="1115616" y="4797152"/>
            <a:ext cx="6956613" cy="954107"/>
          </a:xfrm>
          <a:prstGeom prst="rect">
            <a:avLst/>
          </a:prstGeom>
          <a:noFill/>
          <a:ln>
            <a:noFill/>
          </a:ln>
          <a:effectLst/>
          <a:scene3d>
            <a:camera prst="orthographicFront">
              <a:rot lat="0" lon="0" rev="0"/>
            </a:camera>
            <a:lightRig rig="threePt" dir="t">
              <a:rot lat="0" lon="0" rev="3000000"/>
            </a:lightRig>
          </a:scene3d>
          <a:sp3d>
            <a:bevelT w="165100" h="82550"/>
          </a:sp3d>
        </p:spPr>
        <p:txBody>
          <a:bodyPr>
            <a:spAutoFit/>
          </a:bodyPr>
          <a:lstStyle/>
          <a:p>
            <a:pPr algn="ctr" defTabSz="457200" fontAlgn="auto">
              <a:spcBef>
                <a:spcPts val="0"/>
              </a:spcBef>
              <a:spcAft>
                <a:spcPts val="0"/>
              </a:spcAft>
              <a:defRPr/>
            </a:pPr>
            <a:r>
              <a:rPr lang="en-CA" sz="2800" b="1" kern="0" dirty="0">
                <a:solidFill>
                  <a:srgbClr val="4F81BD">
                    <a:lumMod val="75000"/>
                  </a:srgbClr>
                </a:solidFill>
                <a:latin typeface="Calibri"/>
              </a:rPr>
              <a:t>Renée Wintermute</a:t>
            </a:r>
          </a:p>
          <a:p>
            <a:pPr algn="ctr" defTabSz="457200" fontAlgn="auto">
              <a:spcBef>
                <a:spcPts val="0"/>
              </a:spcBef>
              <a:spcAft>
                <a:spcPts val="0"/>
              </a:spcAft>
              <a:defRPr/>
            </a:pPr>
            <a:r>
              <a:rPr lang="en-CA" sz="2800" b="1" kern="0" dirty="0">
                <a:solidFill>
                  <a:srgbClr val="4F81BD">
                    <a:lumMod val="75000"/>
                  </a:srgbClr>
                </a:solidFill>
                <a:latin typeface="Calibri"/>
              </a:rPr>
              <a:t>University Secretary</a:t>
            </a:r>
          </a:p>
        </p:txBody>
      </p:sp>
      <p:pic>
        <p:nvPicPr>
          <p:cNvPr id="2" name="Audio 1">
            <a:hlinkClick r:id="" action="ppaction://media"/>
            <a:extLst>
              <a:ext uri="{FF2B5EF4-FFF2-40B4-BE49-F238E27FC236}">
                <a16:creationId xmlns:a16="http://schemas.microsoft.com/office/drawing/2014/main" id="{67ACCED0-5AEA-4C4C-AD0B-8A13765E12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924422743"/>
      </p:ext>
    </p:extLst>
  </p:cSld>
  <p:clrMapOvr>
    <a:masterClrMapping/>
  </p:clrMapOvr>
  <mc:AlternateContent xmlns:mc="http://schemas.openxmlformats.org/markup-compatibility/2006" xmlns:p14="http://schemas.microsoft.com/office/powerpoint/2010/main">
    <mc:Choice Requires="p14">
      <p:transition spd="slow" p14:dur="2000" advTm="23243"/>
    </mc:Choice>
    <mc:Fallback xmlns="">
      <p:transition spd="slow" advTm="232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815" y="548680"/>
            <a:ext cx="8229600" cy="922114"/>
          </a:xfrm>
        </p:spPr>
        <p:txBody>
          <a:bodyPr/>
          <a:lstStyle/>
          <a:p>
            <a:r>
              <a:rPr lang="en-US" sz="3200" b="1" dirty="0">
                <a:solidFill>
                  <a:srgbClr val="376092"/>
                </a:solidFill>
                <a:latin typeface="Calibri"/>
                <a:cs typeface="Calibri"/>
              </a:rPr>
              <a:t>Role of the Student Member on Appointments and RTP Committees</a:t>
            </a:r>
            <a:endParaRPr lang="en-US" sz="3200" dirty="0"/>
          </a:p>
        </p:txBody>
      </p:sp>
      <p:sp>
        <p:nvSpPr>
          <p:cNvPr id="3" name="Content Placeholder 2"/>
          <p:cNvSpPr>
            <a:spLocks noGrp="1"/>
          </p:cNvSpPr>
          <p:nvPr>
            <p:ph idx="1"/>
          </p:nvPr>
        </p:nvSpPr>
        <p:spPr>
          <a:xfrm>
            <a:off x="457200" y="1844824"/>
            <a:ext cx="8435280" cy="4248472"/>
          </a:xfrm>
        </p:spPr>
        <p:txBody>
          <a:bodyPr/>
          <a:lstStyle/>
          <a:p>
            <a:r>
              <a:rPr lang="en-US" dirty="0">
                <a:solidFill>
                  <a:srgbClr val="376092"/>
                </a:solidFill>
                <a:latin typeface="Calibri" panose="020F0502020204030204" pitchFamily="34" charset="0"/>
                <a:cs typeface="Calibri" panose="020F0502020204030204" pitchFamily="34" charset="0"/>
              </a:rPr>
              <a:t>The roles and responsibilities of Committee members are the same regardless of the Committee on which they are serving</a:t>
            </a:r>
          </a:p>
          <a:p>
            <a:r>
              <a:rPr lang="en-US" dirty="0">
                <a:solidFill>
                  <a:srgbClr val="376092"/>
                </a:solidFill>
                <a:latin typeface="Calibri" panose="020F0502020204030204" pitchFamily="34" charset="0"/>
                <a:cs typeface="Calibri" panose="020F0502020204030204" pitchFamily="34" charset="0"/>
              </a:rPr>
              <a:t>See presentation on </a:t>
            </a:r>
            <a:r>
              <a:rPr lang="en-US" i="1" dirty="0">
                <a:solidFill>
                  <a:srgbClr val="376092"/>
                </a:solidFill>
                <a:latin typeface="Calibri" panose="020F0502020204030204" pitchFamily="34" charset="0"/>
                <a:cs typeface="Calibri" panose="020F0502020204030204" pitchFamily="34" charset="0"/>
              </a:rPr>
              <a:t>Roles and Responsibilities of Committee Members</a:t>
            </a:r>
          </a:p>
          <a:p>
            <a:r>
              <a:rPr lang="en-US" dirty="0">
                <a:solidFill>
                  <a:srgbClr val="376092"/>
                </a:solidFill>
                <a:latin typeface="Calibri" panose="020F0502020204030204" pitchFamily="34" charset="0"/>
                <a:cs typeface="Calibri" panose="020F0502020204030204" pitchFamily="34" charset="0"/>
              </a:rPr>
              <a:t>A few points to highlight for Appointments and RTP Committees</a:t>
            </a:r>
          </a:p>
          <a:p>
            <a:endParaRPr lang="en-US" dirty="0">
              <a:solidFill>
                <a:srgbClr val="376092"/>
              </a:solidFill>
              <a:latin typeface="Calibri" panose="020F0502020204030204" pitchFamily="34" charset="0"/>
              <a:cs typeface="Calibri" panose="020F0502020204030204" pitchFamily="34" charset="0"/>
            </a:endParaRPr>
          </a:p>
          <a:p>
            <a:endParaRPr lang="en-US" dirty="0">
              <a:solidFill>
                <a:srgbClr val="376092"/>
              </a:solidFill>
              <a:latin typeface="Calibri" panose="020F0502020204030204" pitchFamily="34" charset="0"/>
              <a:cs typeface="Calibri" panose="020F0502020204030204" pitchFamily="34" charset="0"/>
            </a:endParaRPr>
          </a:p>
          <a:p>
            <a:endParaRPr lang="en-US" dirty="0">
              <a:solidFill>
                <a:srgbClr val="376092"/>
              </a:solidFill>
              <a:latin typeface="Calibri" panose="020F0502020204030204" pitchFamily="34" charset="0"/>
              <a:cs typeface="Calibri" panose="020F0502020204030204" pitchFamily="34" charset="0"/>
            </a:endParaRPr>
          </a:p>
          <a:p>
            <a:pPr lvl="1"/>
            <a:endParaRPr lang="en-US" dirty="0">
              <a:solidFill>
                <a:srgbClr val="376092"/>
              </a:solidFill>
              <a:latin typeface="Calibri" panose="020F0502020204030204" pitchFamily="34" charset="0"/>
              <a:cs typeface="Calibri" panose="020F0502020204030204" pitchFamily="34" charset="0"/>
            </a:endParaRPr>
          </a:p>
        </p:txBody>
      </p:sp>
      <p:pic>
        <p:nvPicPr>
          <p:cNvPr id="5" name="Audio 4">
            <a:hlinkClick r:id="" action="ppaction://media"/>
            <a:extLst>
              <a:ext uri="{FF2B5EF4-FFF2-40B4-BE49-F238E27FC236}">
                <a16:creationId xmlns:a16="http://schemas.microsoft.com/office/drawing/2014/main" id="{CF6B5D6E-2438-EE4F-9CA0-0AAA5C2E0F9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4257167483"/>
      </p:ext>
    </p:extLst>
  </p:cSld>
  <p:clrMapOvr>
    <a:masterClrMapping/>
  </p:clrMapOvr>
  <mc:AlternateContent xmlns:mc="http://schemas.openxmlformats.org/markup-compatibility/2006" xmlns:p14="http://schemas.microsoft.com/office/powerpoint/2010/main">
    <mc:Choice Requires="p14">
      <p:transition spd="slow" p14:dur="2000" advTm="33710"/>
    </mc:Choice>
    <mc:Fallback xmlns="">
      <p:transition spd="slow" advTm="337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815" y="548680"/>
            <a:ext cx="8229600" cy="922114"/>
          </a:xfrm>
        </p:spPr>
        <p:txBody>
          <a:bodyPr/>
          <a:lstStyle/>
          <a:p>
            <a:r>
              <a:rPr lang="en-US" sz="3200" b="1" dirty="0">
                <a:solidFill>
                  <a:srgbClr val="376092"/>
                </a:solidFill>
                <a:latin typeface="Calibri"/>
                <a:cs typeface="Calibri"/>
              </a:rPr>
              <a:t>Role of the Student Member on Appointments and RTP Committees</a:t>
            </a:r>
            <a:endParaRPr lang="en-US" sz="3200" dirty="0"/>
          </a:p>
        </p:txBody>
      </p:sp>
      <p:sp>
        <p:nvSpPr>
          <p:cNvPr id="3" name="Content Placeholder 2"/>
          <p:cNvSpPr>
            <a:spLocks noGrp="1"/>
          </p:cNvSpPr>
          <p:nvPr>
            <p:ph idx="1"/>
          </p:nvPr>
        </p:nvSpPr>
        <p:spPr>
          <a:xfrm>
            <a:off x="457200" y="1772816"/>
            <a:ext cx="8435280" cy="4320480"/>
          </a:xfrm>
        </p:spPr>
        <p:txBody>
          <a:bodyPr/>
          <a:lstStyle/>
          <a:p>
            <a:r>
              <a:rPr lang="en-US" dirty="0">
                <a:solidFill>
                  <a:srgbClr val="376092"/>
                </a:solidFill>
                <a:latin typeface="Calibri" panose="020F0502020204030204" pitchFamily="34" charset="0"/>
                <a:cs typeface="Calibri" panose="020F0502020204030204" pitchFamily="34" charset="0"/>
              </a:rPr>
              <a:t>Decisions reached affect careers and career progression</a:t>
            </a:r>
          </a:p>
          <a:p>
            <a:r>
              <a:rPr lang="en-US" dirty="0">
                <a:solidFill>
                  <a:srgbClr val="376092"/>
                </a:solidFill>
                <a:latin typeface="Calibri" panose="020F0502020204030204" pitchFamily="34" charset="0"/>
                <a:cs typeface="Calibri" panose="020F0502020204030204" pitchFamily="34" charset="0"/>
              </a:rPr>
              <a:t>Agreement to serve means that you make this a priority:</a:t>
            </a:r>
          </a:p>
          <a:p>
            <a:pPr lvl="1"/>
            <a:r>
              <a:rPr lang="en-US" dirty="0">
                <a:solidFill>
                  <a:srgbClr val="376092"/>
                </a:solidFill>
                <a:latin typeface="Calibri" panose="020F0502020204030204" pitchFamily="34" charset="0"/>
                <a:cs typeface="Calibri" panose="020F0502020204030204" pitchFamily="34" charset="0"/>
              </a:rPr>
              <a:t>Work your schedule around committee meetings as much as is possible</a:t>
            </a:r>
          </a:p>
          <a:p>
            <a:pPr lvl="1"/>
            <a:r>
              <a:rPr lang="en-US" dirty="0">
                <a:solidFill>
                  <a:srgbClr val="376092"/>
                </a:solidFill>
                <a:latin typeface="Calibri" panose="020F0502020204030204" pitchFamily="34" charset="0"/>
                <a:cs typeface="Calibri" panose="020F0502020204030204" pitchFamily="34" charset="0"/>
              </a:rPr>
              <a:t>delays can have an impact on candidates and the department</a:t>
            </a:r>
          </a:p>
          <a:p>
            <a:pPr lvl="1"/>
            <a:endParaRPr lang="en-US" dirty="0">
              <a:solidFill>
                <a:srgbClr val="376092"/>
              </a:solidFill>
              <a:latin typeface="Calibri" panose="020F0502020204030204" pitchFamily="34" charset="0"/>
              <a:cs typeface="Calibri" panose="020F0502020204030204" pitchFamily="34" charset="0"/>
            </a:endParaRPr>
          </a:p>
          <a:p>
            <a:endParaRPr lang="en-US" dirty="0">
              <a:solidFill>
                <a:srgbClr val="376092"/>
              </a:solidFill>
              <a:latin typeface="Calibri" panose="020F0502020204030204" pitchFamily="34" charset="0"/>
              <a:cs typeface="Calibri" panose="020F0502020204030204" pitchFamily="34" charset="0"/>
            </a:endParaRPr>
          </a:p>
          <a:p>
            <a:pPr lvl="1"/>
            <a:endParaRPr lang="en-US" dirty="0">
              <a:solidFill>
                <a:srgbClr val="376092"/>
              </a:solidFill>
              <a:latin typeface="Calibri" panose="020F0502020204030204" pitchFamily="34" charset="0"/>
              <a:cs typeface="Calibri" panose="020F0502020204030204" pitchFamily="34" charset="0"/>
            </a:endParaRPr>
          </a:p>
        </p:txBody>
      </p:sp>
      <p:pic>
        <p:nvPicPr>
          <p:cNvPr id="4" name="Audio 3">
            <a:hlinkClick r:id="" action="ppaction://media"/>
            <a:extLst>
              <a:ext uri="{FF2B5EF4-FFF2-40B4-BE49-F238E27FC236}">
                <a16:creationId xmlns:a16="http://schemas.microsoft.com/office/drawing/2014/main" id="{264E66C3-3256-F649-B764-5BFB539807F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862486891"/>
      </p:ext>
    </p:extLst>
  </p:cSld>
  <p:clrMapOvr>
    <a:masterClrMapping/>
  </p:clrMapOvr>
  <mc:AlternateContent xmlns:mc="http://schemas.openxmlformats.org/markup-compatibility/2006" xmlns:p14="http://schemas.microsoft.com/office/powerpoint/2010/main">
    <mc:Choice Requires="p14">
      <p:transition spd="slow" p14:dur="2000" advTm="77567"/>
    </mc:Choice>
    <mc:Fallback xmlns="">
      <p:transition spd="slow" advTm="775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815" y="332656"/>
            <a:ext cx="8229600" cy="922114"/>
          </a:xfrm>
        </p:spPr>
        <p:txBody>
          <a:bodyPr/>
          <a:lstStyle/>
          <a:p>
            <a:r>
              <a:rPr lang="en-US" sz="3200" b="1" dirty="0">
                <a:solidFill>
                  <a:srgbClr val="376092"/>
                </a:solidFill>
                <a:latin typeface="Calibri"/>
                <a:cs typeface="Calibri"/>
              </a:rPr>
              <a:t>Role of the Student Member on Appointments and RTP Committees</a:t>
            </a:r>
            <a:endParaRPr lang="en-US" sz="3200" dirty="0"/>
          </a:p>
        </p:txBody>
      </p:sp>
      <p:sp>
        <p:nvSpPr>
          <p:cNvPr id="3" name="Content Placeholder 2"/>
          <p:cNvSpPr>
            <a:spLocks noGrp="1"/>
          </p:cNvSpPr>
          <p:nvPr>
            <p:ph idx="1"/>
          </p:nvPr>
        </p:nvSpPr>
        <p:spPr>
          <a:xfrm>
            <a:off x="430999" y="1412776"/>
            <a:ext cx="8435280" cy="4680520"/>
          </a:xfrm>
        </p:spPr>
        <p:txBody>
          <a:bodyPr/>
          <a:lstStyle/>
          <a:p>
            <a:r>
              <a:rPr lang="en-US" dirty="0">
                <a:solidFill>
                  <a:srgbClr val="376092"/>
                </a:solidFill>
                <a:latin typeface="Calibri" panose="020F0502020204030204" pitchFamily="34" charset="0"/>
                <a:cs typeface="Calibri" panose="020F0502020204030204" pitchFamily="34" charset="0"/>
              </a:rPr>
              <a:t>Arrive ahead of time</a:t>
            </a:r>
          </a:p>
          <a:p>
            <a:r>
              <a:rPr lang="en-US" dirty="0">
                <a:solidFill>
                  <a:srgbClr val="376092"/>
                </a:solidFill>
                <a:latin typeface="Calibri" panose="020F0502020204030204" pitchFamily="34" charset="0"/>
                <a:cs typeface="Calibri" panose="020F0502020204030204" pitchFamily="34" charset="0"/>
              </a:rPr>
              <a:t>Provide advanced notice to the Secretary if you are unable to attend a meeting. Tighter quorum requirements for RTP Committees will necessitate rescheduling a meeting.</a:t>
            </a:r>
          </a:p>
          <a:p>
            <a:r>
              <a:rPr lang="en-US" dirty="0">
                <a:solidFill>
                  <a:srgbClr val="376092"/>
                </a:solidFill>
                <a:latin typeface="Calibri" panose="020F0502020204030204" pitchFamily="34" charset="0"/>
                <a:cs typeface="Calibri" panose="020F0502020204030204" pitchFamily="34" charset="0"/>
              </a:rPr>
              <a:t>Declare any and all perceived conflicts of interest</a:t>
            </a:r>
          </a:p>
          <a:p>
            <a:r>
              <a:rPr lang="en-US" dirty="0">
                <a:solidFill>
                  <a:srgbClr val="376092"/>
                </a:solidFill>
                <a:latin typeface="Calibri" panose="020F0502020204030204" pitchFamily="34" charset="0"/>
                <a:cs typeface="Calibri" panose="020F0502020204030204" pitchFamily="34" charset="0"/>
              </a:rPr>
              <a:t>Abide by the rules of conduct and confidentiality</a:t>
            </a:r>
          </a:p>
          <a:p>
            <a:endParaRPr lang="en-US" dirty="0">
              <a:solidFill>
                <a:srgbClr val="376092"/>
              </a:solidFill>
              <a:latin typeface="Calibri" panose="020F0502020204030204" pitchFamily="34" charset="0"/>
              <a:cs typeface="Calibri" panose="020F0502020204030204" pitchFamily="34" charset="0"/>
            </a:endParaRPr>
          </a:p>
          <a:p>
            <a:endParaRPr lang="en-US" dirty="0">
              <a:solidFill>
                <a:srgbClr val="376092"/>
              </a:solidFill>
              <a:latin typeface="Calibri" panose="020F0502020204030204" pitchFamily="34" charset="0"/>
              <a:cs typeface="Calibri" panose="020F0502020204030204" pitchFamily="34" charset="0"/>
            </a:endParaRPr>
          </a:p>
          <a:p>
            <a:endParaRPr lang="en-CA" dirty="0">
              <a:solidFill>
                <a:srgbClr val="376092"/>
              </a:solidFill>
              <a:latin typeface="Calibri" panose="020F0502020204030204" pitchFamily="34" charset="0"/>
              <a:cs typeface="Calibri" panose="020F0502020204030204" pitchFamily="34" charset="0"/>
            </a:endParaRPr>
          </a:p>
          <a:p>
            <a:endParaRPr lang="en-US" dirty="0">
              <a:solidFill>
                <a:srgbClr val="376092"/>
              </a:solidFill>
              <a:latin typeface="Calibri" panose="020F0502020204030204" pitchFamily="34" charset="0"/>
              <a:cs typeface="Calibri" panose="020F0502020204030204" pitchFamily="34" charset="0"/>
            </a:endParaRPr>
          </a:p>
          <a:p>
            <a:endParaRPr lang="en-US" dirty="0">
              <a:solidFill>
                <a:srgbClr val="376092"/>
              </a:solidFill>
              <a:latin typeface="Calibri" panose="020F0502020204030204" pitchFamily="34" charset="0"/>
              <a:cs typeface="Calibri" panose="020F0502020204030204" pitchFamily="34" charset="0"/>
            </a:endParaRPr>
          </a:p>
          <a:p>
            <a:pPr lvl="1"/>
            <a:endParaRPr lang="en-US" dirty="0">
              <a:solidFill>
                <a:srgbClr val="376092"/>
              </a:solidFill>
              <a:latin typeface="Calibri" panose="020F0502020204030204" pitchFamily="34" charset="0"/>
              <a:cs typeface="Calibri" panose="020F0502020204030204" pitchFamily="34" charset="0"/>
            </a:endParaRPr>
          </a:p>
        </p:txBody>
      </p:sp>
      <p:pic>
        <p:nvPicPr>
          <p:cNvPr id="5" name="Audio 4">
            <a:hlinkClick r:id="" action="ppaction://media"/>
            <a:extLst>
              <a:ext uri="{FF2B5EF4-FFF2-40B4-BE49-F238E27FC236}">
                <a16:creationId xmlns:a16="http://schemas.microsoft.com/office/drawing/2014/main" id="{36A2CDF6-2D83-1D47-B148-117C297B6CF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240412661"/>
      </p:ext>
    </p:extLst>
  </p:cSld>
  <p:clrMapOvr>
    <a:masterClrMapping/>
  </p:clrMapOvr>
  <mc:AlternateContent xmlns:mc="http://schemas.openxmlformats.org/markup-compatibility/2006" xmlns:p14="http://schemas.microsoft.com/office/powerpoint/2010/main">
    <mc:Choice Requires="p14">
      <p:transition spd="slow" p14:dur="2000" advTm="85314"/>
    </mc:Choice>
    <mc:Fallback xmlns="">
      <p:transition spd="slow" advTm="853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389645"/>
            <a:ext cx="8229600" cy="922114"/>
          </a:xfrm>
        </p:spPr>
        <p:txBody>
          <a:bodyPr/>
          <a:lstStyle/>
          <a:p>
            <a:r>
              <a:rPr lang="en-US" sz="3200" b="1" dirty="0">
                <a:solidFill>
                  <a:srgbClr val="376092"/>
                </a:solidFill>
                <a:latin typeface="Calibri"/>
                <a:cs typeface="Calibri"/>
              </a:rPr>
              <a:t>Role of the Student Member on Appointments and RTP Committees</a:t>
            </a:r>
            <a:endParaRPr lang="en-US" sz="3200" dirty="0"/>
          </a:p>
        </p:txBody>
      </p:sp>
      <p:sp>
        <p:nvSpPr>
          <p:cNvPr id="3" name="Content Placeholder 2"/>
          <p:cNvSpPr>
            <a:spLocks noGrp="1"/>
          </p:cNvSpPr>
          <p:nvPr>
            <p:ph idx="1"/>
          </p:nvPr>
        </p:nvSpPr>
        <p:spPr>
          <a:xfrm>
            <a:off x="222407" y="1326778"/>
            <a:ext cx="8699185" cy="4680520"/>
          </a:xfrm>
        </p:spPr>
        <p:txBody>
          <a:bodyPr/>
          <a:lstStyle/>
          <a:p>
            <a:r>
              <a:rPr lang="en-US" dirty="0">
                <a:solidFill>
                  <a:srgbClr val="376092"/>
                </a:solidFill>
                <a:latin typeface="Calibri" panose="020F0502020204030204" pitchFamily="34" charset="0"/>
                <a:cs typeface="Calibri" panose="020F0502020204030204" pitchFamily="34" charset="0"/>
              </a:rPr>
              <a:t>Come prepared:</a:t>
            </a:r>
          </a:p>
          <a:p>
            <a:pPr lvl="1"/>
            <a:r>
              <a:rPr lang="en-US" dirty="0">
                <a:solidFill>
                  <a:srgbClr val="376092"/>
                </a:solidFill>
                <a:latin typeface="Calibri" panose="020F0502020204030204" pitchFamily="34" charset="0"/>
                <a:cs typeface="Calibri" panose="020F0502020204030204" pitchFamily="34" charset="0"/>
              </a:rPr>
              <a:t>read all the materials</a:t>
            </a:r>
          </a:p>
          <a:p>
            <a:pPr lvl="1"/>
            <a:r>
              <a:rPr lang="en-US" dirty="0">
                <a:solidFill>
                  <a:srgbClr val="376092"/>
                </a:solidFill>
                <a:latin typeface="Calibri" panose="020F0502020204030204" pitchFamily="34" charset="0"/>
                <a:cs typeface="Calibri" panose="020F0502020204030204" pitchFamily="34" charset="0"/>
              </a:rPr>
              <a:t>engage in open, thoughtful, and respectful discussion</a:t>
            </a:r>
          </a:p>
          <a:p>
            <a:pPr lvl="1"/>
            <a:r>
              <a:rPr lang="en-US" dirty="0">
                <a:solidFill>
                  <a:srgbClr val="376092"/>
                </a:solidFill>
                <a:latin typeface="Calibri" panose="020F0502020204030204" pitchFamily="34" charset="0"/>
                <a:cs typeface="Calibri" panose="020F0502020204030204" pitchFamily="34" charset="0"/>
              </a:rPr>
              <a:t>recognize that, while you are on the Committee to provide the student perspective, you are to act in the best interest of the department and the University as a whole</a:t>
            </a:r>
          </a:p>
          <a:p>
            <a:pPr lvl="1"/>
            <a:r>
              <a:rPr lang="en-US" dirty="0">
                <a:solidFill>
                  <a:srgbClr val="376092"/>
                </a:solidFill>
                <a:latin typeface="Calibri" panose="020F0502020204030204" pitchFamily="34" charset="0"/>
                <a:cs typeface="Calibri" panose="020F0502020204030204" pitchFamily="34" charset="0"/>
              </a:rPr>
              <a:t>Your vote (by secret ballot) is your own – based on balanced judgement of the materials and deliberations of the Committee</a:t>
            </a:r>
          </a:p>
        </p:txBody>
      </p:sp>
      <p:pic>
        <p:nvPicPr>
          <p:cNvPr id="5" name="Audio 4">
            <a:hlinkClick r:id="" action="ppaction://media"/>
            <a:extLst>
              <a:ext uri="{FF2B5EF4-FFF2-40B4-BE49-F238E27FC236}">
                <a16:creationId xmlns:a16="http://schemas.microsoft.com/office/drawing/2014/main" id="{5187C0EE-9055-4948-9C38-FE8A1DFE4A2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624761541"/>
      </p:ext>
    </p:extLst>
  </p:cSld>
  <p:clrMapOvr>
    <a:masterClrMapping/>
  </p:clrMapOvr>
  <mc:AlternateContent xmlns:mc="http://schemas.openxmlformats.org/markup-compatibility/2006" xmlns:p14="http://schemas.microsoft.com/office/powerpoint/2010/main">
    <mc:Choice Requires="p14">
      <p:transition spd="slow" p14:dur="2000" advTm="86751"/>
    </mc:Choice>
    <mc:Fallback xmlns="">
      <p:transition spd="slow" advTm="867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815" y="404664"/>
            <a:ext cx="8229600" cy="922114"/>
          </a:xfrm>
        </p:spPr>
        <p:txBody>
          <a:bodyPr/>
          <a:lstStyle/>
          <a:p>
            <a:r>
              <a:rPr lang="en-US" sz="3200" b="1" dirty="0">
                <a:solidFill>
                  <a:srgbClr val="376092"/>
                </a:solidFill>
                <a:latin typeface="Calibri"/>
                <a:cs typeface="Calibri"/>
              </a:rPr>
              <a:t>Confidentiality: Appointments and RTP Committees</a:t>
            </a:r>
            <a:endParaRPr lang="en-US" sz="3200" dirty="0"/>
          </a:p>
        </p:txBody>
      </p:sp>
      <p:sp>
        <p:nvSpPr>
          <p:cNvPr id="3" name="Content Placeholder 2"/>
          <p:cNvSpPr>
            <a:spLocks noGrp="1"/>
          </p:cNvSpPr>
          <p:nvPr>
            <p:ph idx="1"/>
          </p:nvPr>
        </p:nvSpPr>
        <p:spPr>
          <a:xfrm>
            <a:off x="378678" y="1484784"/>
            <a:ext cx="8513802" cy="4608512"/>
          </a:xfrm>
        </p:spPr>
        <p:txBody>
          <a:bodyPr/>
          <a:lstStyle/>
          <a:p>
            <a:r>
              <a:rPr lang="en-US" dirty="0">
                <a:solidFill>
                  <a:srgbClr val="376092"/>
                </a:solidFill>
                <a:latin typeface="Calibri" panose="020F0502020204030204" pitchFamily="34" charset="0"/>
                <a:cs typeface="Calibri" panose="020F0502020204030204" pitchFamily="34" charset="0"/>
              </a:rPr>
              <a:t>Confidentiality:</a:t>
            </a:r>
          </a:p>
          <a:p>
            <a:pPr lvl="1"/>
            <a:r>
              <a:rPr lang="en-CA" dirty="0">
                <a:solidFill>
                  <a:srgbClr val="376092"/>
                </a:solidFill>
                <a:latin typeface="Calibri" panose="020F0502020204030204" pitchFamily="34" charset="0"/>
                <a:cs typeface="Calibri" panose="020F0502020204030204" pitchFamily="34" charset="0"/>
              </a:rPr>
              <a:t>Appointments and RTP Committee meetings are conducted </a:t>
            </a:r>
            <a:r>
              <a:rPr lang="en-CA" i="1" dirty="0">
                <a:solidFill>
                  <a:srgbClr val="376092"/>
                </a:solidFill>
                <a:latin typeface="Calibri" panose="020F0502020204030204" pitchFamily="34" charset="0"/>
                <a:cs typeface="Calibri" panose="020F0502020204030204" pitchFamily="34" charset="0"/>
              </a:rPr>
              <a:t>in camera</a:t>
            </a:r>
            <a:r>
              <a:rPr lang="en-CA" dirty="0">
                <a:solidFill>
                  <a:srgbClr val="376092"/>
                </a:solidFill>
                <a:latin typeface="Calibri" panose="020F0502020204030204" pitchFamily="34" charset="0"/>
                <a:cs typeface="Calibri" panose="020F0502020204030204" pitchFamily="34" charset="0"/>
              </a:rPr>
              <a:t> or in closed session, which means that </a:t>
            </a:r>
            <a:r>
              <a:rPr lang="en-US" dirty="0">
                <a:solidFill>
                  <a:srgbClr val="376092"/>
                </a:solidFill>
                <a:latin typeface="Calibri" panose="020F0502020204030204" pitchFamily="34" charset="0"/>
                <a:cs typeface="Calibri" panose="020F0502020204030204" pitchFamily="34" charset="0"/>
              </a:rPr>
              <a:t>the proceedings, discussions and any materials are to be kept strictly confidential</a:t>
            </a:r>
            <a:r>
              <a:rPr lang="en-CA" dirty="0">
                <a:solidFill>
                  <a:srgbClr val="376092"/>
                </a:solidFill>
                <a:latin typeface="Calibri" panose="020F0502020204030204" pitchFamily="34" charset="0"/>
                <a:cs typeface="Calibri" panose="020F0502020204030204" pitchFamily="34" charset="0"/>
              </a:rPr>
              <a:t> </a:t>
            </a:r>
            <a:endParaRPr lang="en-US" dirty="0">
              <a:solidFill>
                <a:srgbClr val="376092"/>
              </a:solidFill>
              <a:latin typeface="Calibri" panose="020F0502020204030204" pitchFamily="34" charset="0"/>
              <a:cs typeface="Calibri" panose="020F0502020204030204" pitchFamily="34" charset="0"/>
            </a:endParaRPr>
          </a:p>
          <a:p>
            <a:pPr lvl="1"/>
            <a:r>
              <a:rPr lang="en-US" dirty="0">
                <a:solidFill>
                  <a:srgbClr val="376092"/>
                </a:solidFill>
                <a:latin typeface="Calibri" panose="020F0502020204030204" pitchFamily="34" charset="0"/>
                <a:cs typeface="Calibri" panose="020F0502020204030204" pitchFamily="34" charset="0"/>
              </a:rPr>
              <a:t>This means </a:t>
            </a:r>
            <a:r>
              <a:rPr lang="en-CA" dirty="0">
                <a:solidFill>
                  <a:srgbClr val="376092"/>
                </a:solidFill>
                <a:latin typeface="Calibri" panose="020F0502020204030204" pitchFamily="34" charset="0"/>
                <a:cs typeface="Calibri" panose="020F0502020204030204" pitchFamily="34" charset="0"/>
              </a:rPr>
              <a:t>no sharing of </a:t>
            </a:r>
            <a:r>
              <a:rPr lang="en-CA" i="1" dirty="0">
                <a:solidFill>
                  <a:srgbClr val="376092"/>
                </a:solidFill>
                <a:latin typeface="Calibri" panose="020F0502020204030204" pitchFamily="34" charset="0"/>
                <a:cs typeface="Calibri" panose="020F0502020204030204" pitchFamily="34" charset="0"/>
              </a:rPr>
              <a:t>any information </a:t>
            </a:r>
            <a:r>
              <a:rPr lang="en-CA" dirty="0">
                <a:solidFill>
                  <a:srgbClr val="376092"/>
                </a:solidFill>
                <a:latin typeface="Calibri" panose="020F0502020204030204" pitchFamily="34" charset="0"/>
                <a:cs typeface="Calibri" panose="020F0502020204030204" pitchFamily="34" charset="0"/>
              </a:rPr>
              <a:t>with anyone outside the Committee - </a:t>
            </a:r>
            <a:r>
              <a:rPr lang="en-US" dirty="0">
                <a:solidFill>
                  <a:srgbClr val="376092"/>
                </a:solidFill>
                <a:latin typeface="Calibri" panose="020F0502020204030204" pitchFamily="34" charset="0"/>
                <a:cs typeface="Calibri" panose="020F0502020204030204" pitchFamily="34" charset="0"/>
              </a:rPr>
              <a:t>could unfairly damage a person’s reputation, constitute an unjustified invasion of personal privacy, lead to lawsuits, damage the organization’s reputation</a:t>
            </a:r>
            <a:r>
              <a:rPr lang="en-CA" dirty="0">
                <a:solidFill>
                  <a:srgbClr val="376092"/>
                </a:solidFill>
                <a:latin typeface="Calibri" panose="020F0502020204030204" pitchFamily="34" charset="0"/>
                <a:cs typeface="Calibri" panose="020F0502020204030204" pitchFamily="34" charset="0"/>
              </a:rPr>
              <a:t>, </a:t>
            </a:r>
            <a:r>
              <a:rPr lang="en-CA" i="1" dirty="0">
                <a:solidFill>
                  <a:srgbClr val="376092"/>
                </a:solidFill>
                <a:latin typeface="Calibri" panose="020F0502020204030204" pitchFamily="34" charset="0"/>
                <a:cs typeface="Calibri" panose="020F0502020204030204" pitchFamily="34" charset="0"/>
              </a:rPr>
              <a:t>etc</a:t>
            </a:r>
            <a:r>
              <a:rPr lang="en-CA" dirty="0">
                <a:solidFill>
                  <a:srgbClr val="376092"/>
                </a:solidFill>
                <a:latin typeface="Calibri" panose="020F0502020204030204" pitchFamily="34" charset="0"/>
                <a:cs typeface="Calibri" panose="020F0502020204030204" pitchFamily="34" charset="0"/>
              </a:rPr>
              <a:t>.</a:t>
            </a:r>
          </a:p>
          <a:p>
            <a:endParaRPr lang="en-US" dirty="0">
              <a:solidFill>
                <a:srgbClr val="376092"/>
              </a:solidFill>
              <a:latin typeface="Calibri" panose="020F0502020204030204" pitchFamily="34" charset="0"/>
              <a:cs typeface="Calibri" panose="020F0502020204030204" pitchFamily="34" charset="0"/>
            </a:endParaRPr>
          </a:p>
        </p:txBody>
      </p:sp>
      <p:pic>
        <p:nvPicPr>
          <p:cNvPr id="5" name="Audio 4">
            <a:hlinkClick r:id="" action="ppaction://media"/>
            <a:extLst>
              <a:ext uri="{FF2B5EF4-FFF2-40B4-BE49-F238E27FC236}">
                <a16:creationId xmlns:a16="http://schemas.microsoft.com/office/drawing/2014/main" id="{26C85BF7-65D3-0E4D-9D69-47FB1D6F8CA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884733986"/>
      </p:ext>
    </p:extLst>
  </p:cSld>
  <p:clrMapOvr>
    <a:masterClrMapping/>
  </p:clrMapOvr>
  <mc:AlternateContent xmlns:mc="http://schemas.openxmlformats.org/markup-compatibility/2006" xmlns:p14="http://schemas.microsoft.com/office/powerpoint/2010/main">
    <mc:Choice Requires="p14">
      <p:transition spd="slow" p14:dur="2000" advTm="42902"/>
    </mc:Choice>
    <mc:Fallback xmlns="">
      <p:transition spd="slow" advTm="429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815" y="404664"/>
            <a:ext cx="8229600" cy="922114"/>
          </a:xfrm>
        </p:spPr>
        <p:txBody>
          <a:bodyPr/>
          <a:lstStyle/>
          <a:p>
            <a:r>
              <a:rPr lang="en-US" sz="3200" b="1" dirty="0">
                <a:solidFill>
                  <a:srgbClr val="376092"/>
                </a:solidFill>
                <a:latin typeface="Calibri"/>
                <a:cs typeface="Calibri"/>
              </a:rPr>
              <a:t>Confidentiality: Appointments and RTP Committees</a:t>
            </a:r>
            <a:endParaRPr lang="en-US" sz="3200" dirty="0"/>
          </a:p>
        </p:txBody>
      </p:sp>
      <p:sp>
        <p:nvSpPr>
          <p:cNvPr id="3" name="Content Placeholder 2"/>
          <p:cNvSpPr>
            <a:spLocks noGrp="1"/>
          </p:cNvSpPr>
          <p:nvPr>
            <p:ph idx="1"/>
          </p:nvPr>
        </p:nvSpPr>
        <p:spPr>
          <a:xfrm>
            <a:off x="378678" y="1484784"/>
            <a:ext cx="8513802" cy="4608512"/>
          </a:xfrm>
        </p:spPr>
        <p:txBody>
          <a:bodyPr/>
          <a:lstStyle/>
          <a:p>
            <a:r>
              <a:rPr lang="en-US" dirty="0">
                <a:solidFill>
                  <a:srgbClr val="376092"/>
                </a:solidFill>
                <a:latin typeface="Calibri" panose="020F0502020204030204" pitchFamily="34" charset="0"/>
                <a:cs typeface="Calibri" panose="020F0502020204030204" pitchFamily="34" charset="0"/>
              </a:rPr>
              <a:t>Confidentiality:</a:t>
            </a:r>
          </a:p>
          <a:p>
            <a:pPr lvl="1"/>
            <a:r>
              <a:rPr lang="en-CA" dirty="0">
                <a:solidFill>
                  <a:srgbClr val="376092"/>
                </a:solidFill>
                <a:latin typeface="Calibri" panose="020F0502020204030204" pitchFamily="34" charset="0"/>
                <a:cs typeface="Calibri" panose="020F0502020204030204" pitchFamily="34" charset="0"/>
              </a:rPr>
              <a:t>Final decisions or public announcements of decisions </a:t>
            </a:r>
            <a:r>
              <a:rPr lang="en-US" dirty="0">
                <a:solidFill>
                  <a:srgbClr val="376092"/>
                </a:solidFill>
                <a:latin typeface="Calibri" panose="020F0502020204030204" pitchFamily="34" charset="0"/>
                <a:cs typeface="Calibri" panose="020F0502020204030204" pitchFamily="34" charset="0"/>
              </a:rPr>
              <a:t>does not free committee members of the obligation to </a:t>
            </a:r>
            <a:r>
              <a:rPr lang="en-US" u="sng" dirty="0">
                <a:solidFill>
                  <a:srgbClr val="376092"/>
                </a:solidFill>
                <a:latin typeface="Calibri" panose="020F0502020204030204" pitchFamily="34" charset="0"/>
                <a:cs typeface="Calibri" panose="020F0502020204030204" pitchFamily="34" charset="0"/>
              </a:rPr>
              <a:t>forever hold in confidence</a:t>
            </a:r>
            <a:r>
              <a:rPr lang="en-US" dirty="0">
                <a:solidFill>
                  <a:srgbClr val="376092"/>
                </a:solidFill>
                <a:latin typeface="Calibri" panose="020F0502020204030204" pitchFamily="34" charset="0"/>
                <a:cs typeface="Calibri" panose="020F0502020204030204" pitchFamily="34" charset="0"/>
              </a:rPr>
              <a:t> the Committee proceedings, discussions and materials.</a:t>
            </a:r>
            <a:endParaRPr lang="en-CA" sz="3200" dirty="0">
              <a:solidFill>
                <a:srgbClr val="376092"/>
              </a:solidFill>
              <a:latin typeface="Calibri" panose="020F0502020204030204" pitchFamily="34" charset="0"/>
              <a:cs typeface="Calibri" panose="020F0502020204030204" pitchFamily="34" charset="0"/>
            </a:endParaRPr>
          </a:p>
          <a:p>
            <a:endParaRPr lang="en-US" dirty="0">
              <a:solidFill>
                <a:srgbClr val="376092"/>
              </a:solidFill>
              <a:latin typeface="Calibri" panose="020F0502020204030204" pitchFamily="34" charset="0"/>
              <a:cs typeface="Calibri" panose="020F0502020204030204" pitchFamily="34" charset="0"/>
            </a:endParaRPr>
          </a:p>
        </p:txBody>
      </p:sp>
      <p:pic>
        <p:nvPicPr>
          <p:cNvPr id="5" name="Audio 4">
            <a:hlinkClick r:id="" action="ppaction://media"/>
            <a:extLst>
              <a:ext uri="{FF2B5EF4-FFF2-40B4-BE49-F238E27FC236}">
                <a16:creationId xmlns:a16="http://schemas.microsoft.com/office/drawing/2014/main" id="{2CE8D6EF-28FD-B84E-9798-157DAF99C9D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435641644"/>
      </p:ext>
    </p:extLst>
  </p:cSld>
  <p:clrMapOvr>
    <a:masterClrMapping/>
  </p:clrMapOvr>
  <mc:AlternateContent xmlns:mc="http://schemas.openxmlformats.org/markup-compatibility/2006" xmlns:p14="http://schemas.microsoft.com/office/powerpoint/2010/main">
    <mc:Choice Requires="p14">
      <p:transition spd="slow" p14:dur="2000" advTm="22154"/>
    </mc:Choice>
    <mc:Fallback xmlns="">
      <p:transition spd="slow" advTm="221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815" y="159631"/>
            <a:ext cx="8229600" cy="922114"/>
          </a:xfrm>
        </p:spPr>
        <p:txBody>
          <a:bodyPr/>
          <a:lstStyle/>
          <a:p>
            <a:r>
              <a:rPr lang="en-US" sz="3200" b="1" dirty="0">
                <a:solidFill>
                  <a:srgbClr val="376092"/>
                </a:solidFill>
                <a:latin typeface="Calibri"/>
                <a:cs typeface="Calibri"/>
              </a:rPr>
              <a:t>Confidentiality: Appointments and RTP Committees</a:t>
            </a:r>
            <a:endParaRPr lang="en-US" sz="3200" dirty="0"/>
          </a:p>
        </p:txBody>
      </p:sp>
      <p:sp>
        <p:nvSpPr>
          <p:cNvPr id="3" name="Content Placeholder 2"/>
          <p:cNvSpPr>
            <a:spLocks noGrp="1"/>
          </p:cNvSpPr>
          <p:nvPr>
            <p:ph idx="1"/>
          </p:nvPr>
        </p:nvSpPr>
        <p:spPr>
          <a:xfrm>
            <a:off x="444815" y="1093641"/>
            <a:ext cx="8435280" cy="5056102"/>
          </a:xfrm>
        </p:spPr>
        <p:txBody>
          <a:bodyPr/>
          <a:lstStyle/>
          <a:p>
            <a:r>
              <a:rPr lang="en-US" dirty="0">
                <a:solidFill>
                  <a:srgbClr val="376092"/>
                </a:solidFill>
                <a:latin typeface="Calibri" panose="020F0502020204030204" pitchFamily="34" charset="0"/>
                <a:cs typeface="Calibri" panose="020F0502020204030204" pitchFamily="34" charset="0"/>
              </a:rPr>
              <a:t>How to maintain confidentiality in your committee work:</a:t>
            </a:r>
          </a:p>
          <a:p>
            <a:pPr lvl="1"/>
            <a:r>
              <a:rPr lang="en-CA" dirty="0">
                <a:solidFill>
                  <a:srgbClr val="376092"/>
                </a:solidFill>
                <a:latin typeface="Calibri" panose="020F0502020204030204" pitchFamily="34" charset="0"/>
                <a:cs typeface="Calibri" panose="020F0502020204030204" pitchFamily="34" charset="0"/>
              </a:rPr>
              <a:t>Do not discuss confidential Committee work (proceedings, materials, discussions) with anyone outside the Committee (not family, friends, colleagues)</a:t>
            </a:r>
          </a:p>
          <a:p>
            <a:pPr lvl="1"/>
            <a:r>
              <a:rPr lang="en-CA" dirty="0">
                <a:solidFill>
                  <a:srgbClr val="376092"/>
                </a:solidFill>
                <a:latin typeface="Calibri" panose="020F0502020204030204" pitchFamily="34" charset="0"/>
                <a:cs typeface="Calibri" panose="020F0502020204030204" pitchFamily="34" charset="0"/>
              </a:rPr>
              <a:t>Questions from others: respond with “not at liberty to share any information”</a:t>
            </a:r>
            <a:endParaRPr lang="en-US" dirty="0">
              <a:solidFill>
                <a:srgbClr val="376092"/>
              </a:solidFill>
              <a:latin typeface="Calibri" panose="020F0502020204030204" pitchFamily="34" charset="0"/>
              <a:cs typeface="Calibri" panose="020F0502020204030204" pitchFamily="34" charset="0"/>
            </a:endParaRPr>
          </a:p>
          <a:p>
            <a:pPr lvl="1"/>
            <a:r>
              <a:rPr lang="en-CA" dirty="0">
                <a:solidFill>
                  <a:srgbClr val="376092"/>
                </a:solidFill>
                <a:latin typeface="Calibri" panose="020F0502020204030204" pitchFamily="34" charset="0"/>
                <a:cs typeface="Calibri" panose="020F0502020204030204" pitchFamily="34" charset="0"/>
              </a:rPr>
              <a:t>Maintain awareness of your surroundings when discussing confidential information with Committee members</a:t>
            </a:r>
            <a:endParaRPr lang="en-US" dirty="0">
              <a:solidFill>
                <a:srgbClr val="376092"/>
              </a:solidFill>
              <a:latin typeface="Calibri" panose="020F0502020204030204" pitchFamily="34" charset="0"/>
              <a:cs typeface="Calibri" panose="020F0502020204030204" pitchFamily="34" charset="0"/>
            </a:endParaRPr>
          </a:p>
          <a:p>
            <a:endParaRPr lang="en-US" dirty="0">
              <a:solidFill>
                <a:srgbClr val="376092"/>
              </a:solidFill>
              <a:latin typeface="Calibri" panose="020F0502020204030204" pitchFamily="34" charset="0"/>
              <a:cs typeface="Calibri" panose="020F0502020204030204" pitchFamily="34" charset="0"/>
            </a:endParaRPr>
          </a:p>
          <a:p>
            <a:pPr lvl="1"/>
            <a:endParaRPr lang="en-US" dirty="0">
              <a:solidFill>
                <a:srgbClr val="376092"/>
              </a:solidFill>
              <a:latin typeface="Calibri" panose="020F0502020204030204" pitchFamily="34" charset="0"/>
              <a:cs typeface="Calibri" panose="020F0502020204030204" pitchFamily="34" charset="0"/>
            </a:endParaRPr>
          </a:p>
        </p:txBody>
      </p:sp>
      <p:pic>
        <p:nvPicPr>
          <p:cNvPr id="4" name="Audio 3">
            <a:hlinkClick r:id="" action="ppaction://media"/>
            <a:extLst>
              <a:ext uri="{FF2B5EF4-FFF2-40B4-BE49-F238E27FC236}">
                <a16:creationId xmlns:a16="http://schemas.microsoft.com/office/drawing/2014/main" id="{34377DCD-7923-EC4F-8B0C-1F8DE8D0B47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569064390"/>
      </p:ext>
    </p:extLst>
  </p:cSld>
  <p:clrMapOvr>
    <a:masterClrMapping/>
  </p:clrMapOvr>
  <mc:AlternateContent xmlns:mc="http://schemas.openxmlformats.org/markup-compatibility/2006" xmlns:p14="http://schemas.microsoft.com/office/powerpoint/2010/main">
    <mc:Choice Requires="p14">
      <p:transition spd="slow" p14:dur="2000" advTm="47034"/>
    </mc:Choice>
    <mc:Fallback xmlns="">
      <p:transition spd="slow" advTm="470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815" y="548680"/>
            <a:ext cx="8229600" cy="922114"/>
          </a:xfrm>
        </p:spPr>
        <p:txBody>
          <a:bodyPr/>
          <a:lstStyle/>
          <a:p>
            <a:r>
              <a:rPr lang="en-US" sz="3200" b="1" dirty="0">
                <a:solidFill>
                  <a:srgbClr val="376092"/>
                </a:solidFill>
                <a:latin typeface="Calibri"/>
                <a:cs typeface="Calibri"/>
              </a:rPr>
              <a:t>Confidentiality: Appointments and RTP Committees</a:t>
            </a:r>
            <a:endParaRPr lang="en-US" sz="3200" dirty="0"/>
          </a:p>
        </p:txBody>
      </p:sp>
      <p:sp>
        <p:nvSpPr>
          <p:cNvPr id="3" name="Content Placeholder 2"/>
          <p:cNvSpPr>
            <a:spLocks noGrp="1"/>
          </p:cNvSpPr>
          <p:nvPr>
            <p:ph idx="1"/>
          </p:nvPr>
        </p:nvSpPr>
        <p:spPr>
          <a:xfrm>
            <a:off x="444815" y="1556792"/>
            <a:ext cx="8435280" cy="4752528"/>
          </a:xfrm>
        </p:spPr>
        <p:txBody>
          <a:bodyPr/>
          <a:lstStyle/>
          <a:p>
            <a:r>
              <a:rPr lang="en-US" dirty="0">
                <a:solidFill>
                  <a:srgbClr val="376092"/>
                </a:solidFill>
                <a:latin typeface="Calibri" panose="020F0502020204030204" pitchFamily="34" charset="0"/>
                <a:cs typeface="Calibri" panose="020F0502020204030204" pitchFamily="34" charset="0"/>
              </a:rPr>
              <a:t>How to maintain confidentiality in your committee work (cont.):</a:t>
            </a:r>
          </a:p>
          <a:p>
            <a:pPr lvl="1"/>
            <a:r>
              <a:rPr lang="en-US" dirty="0">
                <a:solidFill>
                  <a:srgbClr val="376092"/>
                </a:solidFill>
                <a:latin typeface="Calibri" panose="020F0502020204030204" pitchFamily="34" charset="0"/>
                <a:cs typeface="Calibri" panose="020F0502020204030204" pitchFamily="34" charset="0"/>
              </a:rPr>
              <a:t>Keep </a:t>
            </a:r>
            <a:r>
              <a:rPr lang="en-CA" dirty="0">
                <a:solidFill>
                  <a:srgbClr val="376092"/>
                </a:solidFill>
                <a:latin typeface="Calibri" panose="020F0502020204030204" pitchFamily="34" charset="0"/>
                <a:cs typeface="Calibri" panose="020F0502020204030204" pitchFamily="34" charset="0"/>
              </a:rPr>
              <a:t>confidential information properly protected and dispose of such materials in a secure and thorough manner:</a:t>
            </a:r>
            <a:endParaRPr lang="en-CA" sz="3200" dirty="0">
              <a:solidFill>
                <a:srgbClr val="376092"/>
              </a:solidFill>
              <a:latin typeface="Calibri" panose="020F0502020204030204" pitchFamily="34" charset="0"/>
              <a:cs typeface="Calibri" panose="020F0502020204030204" pitchFamily="34" charset="0"/>
            </a:endParaRPr>
          </a:p>
          <a:p>
            <a:pPr lvl="2"/>
            <a:r>
              <a:rPr lang="en-CA" dirty="0">
                <a:solidFill>
                  <a:srgbClr val="376092"/>
                </a:solidFill>
                <a:latin typeface="Calibri" panose="020F0502020204030204" pitchFamily="34" charset="0"/>
                <a:cs typeface="Calibri" panose="020F0502020204030204" pitchFamily="34" charset="0"/>
              </a:rPr>
              <a:t>Maintain secure passwords</a:t>
            </a:r>
            <a:endParaRPr lang="en-CA" sz="2800" dirty="0">
              <a:solidFill>
                <a:srgbClr val="376092"/>
              </a:solidFill>
              <a:latin typeface="Calibri" panose="020F0502020204030204" pitchFamily="34" charset="0"/>
              <a:cs typeface="Calibri" panose="020F0502020204030204" pitchFamily="34" charset="0"/>
            </a:endParaRPr>
          </a:p>
          <a:p>
            <a:pPr lvl="2"/>
            <a:r>
              <a:rPr lang="en-CA" dirty="0">
                <a:solidFill>
                  <a:srgbClr val="376092"/>
                </a:solidFill>
                <a:latin typeface="Calibri" panose="020F0502020204030204" pitchFamily="34" charset="0"/>
                <a:cs typeface="Calibri" panose="020F0502020204030204" pitchFamily="34" charset="0"/>
              </a:rPr>
              <a:t>Safely store all documents in a binder locked in a secure cabinet</a:t>
            </a:r>
            <a:endParaRPr lang="en-CA" sz="2800" dirty="0">
              <a:solidFill>
                <a:srgbClr val="376092"/>
              </a:solidFill>
              <a:latin typeface="Calibri" panose="020F0502020204030204" pitchFamily="34" charset="0"/>
              <a:cs typeface="Calibri" panose="020F0502020204030204" pitchFamily="34" charset="0"/>
            </a:endParaRPr>
          </a:p>
          <a:p>
            <a:pPr lvl="2"/>
            <a:r>
              <a:rPr lang="en-CA" dirty="0">
                <a:solidFill>
                  <a:srgbClr val="376092"/>
                </a:solidFill>
                <a:latin typeface="Calibri" panose="020F0502020204030204" pitchFamily="34" charset="0"/>
                <a:cs typeface="Calibri" panose="020F0502020204030204" pitchFamily="34" charset="0"/>
              </a:rPr>
              <a:t>When disposing of sensitive documents, shred them and fully delete the files from your computer</a:t>
            </a:r>
          </a:p>
          <a:p>
            <a:endParaRPr lang="en-US" dirty="0">
              <a:solidFill>
                <a:srgbClr val="376092"/>
              </a:solidFill>
              <a:latin typeface="Calibri" panose="020F0502020204030204" pitchFamily="34" charset="0"/>
              <a:cs typeface="Calibri" panose="020F0502020204030204" pitchFamily="34" charset="0"/>
            </a:endParaRPr>
          </a:p>
          <a:p>
            <a:endParaRPr lang="en-US" dirty="0">
              <a:solidFill>
                <a:srgbClr val="376092"/>
              </a:solidFill>
              <a:latin typeface="Calibri" panose="020F0502020204030204" pitchFamily="34" charset="0"/>
              <a:cs typeface="Calibri" panose="020F0502020204030204" pitchFamily="34" charset="0"/>
            </a:endParaRPr>
          </a:p>
          <a:p>
            <a:pPr lvl="1"/>
            <a:endParaRPr lang="en-US" dirty="0">
              <a:solidFill>
                <a:srgbClr val="376092"/>
              </a:solidFill>
              <a:latin typeface="Calibri" panose="020F0502020204030204" pitchFamily="34" charset="0"/>
              <a:cs typeface="Calibri" panose="020F0502020204030204" pitchFamily="34" charset="0"/>
            </a:endParaRPr>
          </a:p>
        </p:txBody>
      </p:sp>
      <p:pic>
        <p:nvPicPr>
          <p:cNvPr id="4" name="Audio 3">
            <a:hlinkClick r:id="" action="ppaction://media"/>
            <a:extLst>
              <a:ext uri="{FF2B5EF4-FFF2-40B4-BE49-F238E27FC236}">
                <a16:creationId xmlns:a16="http://schemas.microsoft.com/office/drawing/2014/main" id="{42A82B00-E8C2-1F49-9043-01F2B0B66A3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04348546"/>
      </p:ext>
    </p:extLst>
  </p:cSld>
  <p:clrMapOvr>
    <a:masterClrMapping/>
  </p:clrMapOvr>
  <mc:AlternateContent xmlns:mc="http://schemas.openxmlformats.org/markup-compatibility/2006" xmlns:p14="http://schemas.microsoft.com/office/powerpoint/2010/main">
    <mc:Choice Requires="p14">
      <p:transition spd="slow" p14:dur="2000" advTm="32579"/>
    </mc:Choice>
    <mc:Fallback xmlns="">
      <p:transition spd="slow" advTm="325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UWindsorTemplate">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D0F2DB7BB9CF7459F6A82EF452A1A48" ma:contentTypeVersion="10" ma:contentTypeDescription="Create a new document." ma:contentTypeScope="" ma:versionID="b06ec2b66cd6880cb21854762104e227">
  <xsd:schema xmlns:xsd="http://www.w3.org/2001/XMLSchema" xmlns:xs="http://www.w3.org/2001/XMLSchema" xmlns:p="http://schemas.microsoft.com/office/2006/metadata/properties" xmlns:ns2="178e0985-d85b-4dc0-baeb-d13c0c5b4f61" xmlns:ns3="75971123-a4a6-41d4-aa9c-26437af5143a" targetNamespace="http://schemas.microsoft.com/office/2006/metadata/properties" ma:root="true" ma:fieldsID="b7c3eb19edfb1e538cd9d288dbe3dafa" ns2:_="" ns3:_="">
    <xsd:import namespace="178e0985-d85b-4dc0-baeb-d13c0c5b4f61"/>
    <xsd:import namespace="75971123-a4a6-41d4-aa9c-26437af5143a"/>
    <xsd:element name="properties">
      <xsd:complexType>
        <xsd:sequence>
          <xsd:element name="documentManagement">
            <xsd:complexType>
              <xsd:all>
                <xsd:element ref="ns2:MediaServiceMetadata" minOccurs="0"/>
                <xsd:element ref="ns2:MediaServiceFastMetadata" minOccurs="0"/>
                <xsd:element ref="ns2:MediaServiceAutoTags" minOccurs="0"/>
                <xsd:element ref="ns3:SharedWithUsers" minOccurs="0"/>
                <xsd:element ref="ns3:SharedWithDetails" minOccurs="0"/>
                <xsd:element ref="ns2:MediaServiceEventHashCode" minOccurs="0"/>
                <xsd:element ref="ns2:MediaServiceGenerationTime" minOccurs="0"/>
                <xsd:element ref="ns2:MediaServiceAutoKeyPoints" minOccurs="0"/>
                <xsd:element ref="ns2:MediaServiceKeyPoint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8e0985-d85b-4dc0-baeb-d13c0c5b4f61"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5971123-a4a6-41d4-aa9c-26437af5143a" elementFormDefault="qualified">
    <xsd:import namespace="http://schemas.microsoft.com/office/2006/documentManagement/types"/>
    <xsd:import namespace="http://schemas.microsoft.com/office/infopath/2007/PartnerControls"/>
    <xsd:element name="SharedWithUsers" ma:index="1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895594D-12AE-480C-B704-D30C887B9E97}">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A541A2C1-2C52-4522-BCE5-54E3FE6FA763}">
  <ds:schemaRefs>
    <ds:schemaRef ds:uri="http://schemas.microsoft.com/sharepoint/v3/contenttype/forms"/>
  </ds:schemaRefs>
</ds:datastoreItem>
</file>

<file path=customXml/itemProps3.xml><?xml version="1.0" encoding="utf-8"?>
<ds:datastoreItem xmlns:ds="http://schemas.openxmlformats.org/officeDocument/2006/customXml" ds:itemID="{21DAD9C0-0934-4FDF-9A50-6DD358574FE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78e0985-d85b-4dc0-baeb-d13c0c5b4f61"/>
    <ds:schemaRef ds:uri="75971123-a4a6-41d4-aa9c-26437af51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UWindsorTemplate.pot</Template>
  <TotalTime>10188</TotalTime>
  <Words>1696</Words>
  <Application>Microsoft Office PowerPoint</Application>
  <PresentationFormat>On-screen Show (4:3)</PresentationFormat>
  <Paragraphs>101</Paragraphs>
  <Slides>11</Slides>
  <Notes>11</Notes>
  <HiddenSlides>0</HiddenSlides>
  <MMClips>11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11</vt:i4>
      </vt:variant>
    </vt:vector>
  </HeadingPairs>
  <TitlesOfParts>
    <vt:vector size="14" baseType="lpstr">
      <vt:lpstr>Arial</vt:lpstr>
      <vt:lpstr>Calibri</vt:lpstr>
      <vt:lpstr>UWindsorTemplate</vt:lpstr>
      <vt:lpstr>PowerPoint Presentation</vt:lpstr>
      <vt:lpstr>Role of the Student Member on Appointments and RTP Committees</vt:lpstr>
      <vt:lpstr>Role of the Student Member on Appointments and RTP Committees</vt:lpstr>
      <vt:lpstr>Role of the Student Member on Appointments and RTP Committees</vt:lpstr>
      <vt:lpstr>Role of the Student Member on Appointments and RTP Committees</vt:lpstr>
      <vt:lpstr>Confidentiality: Appointments and RTP Committees</vt:lpstr>
      <vt:lpstr>Confidentiality: Appointments and RTP Committees</vt:lpstr>
      <vt:lpstr>Confidentiality: Appointments and RTP Committees</vt:lpstr>
      <vt:lpstr>Confidentiality: Appointments and RTP Committees</vt:lpstr>
      <vt:lpstr>Confidentiality: Appointments and RTP Committees</vt:lpstr>
      <vt:lpstr>PowerPoint Presentation</vt:lpstr>
    </vt:vector>
  </TitlesOfParts>
  <Company>University of Windsor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Robert Aitkens</dc:creator>
  <cp:lastModifiedBy>Simon du Toit</cp:lastModifiedBy>
  <cp:revision>544</cp:revision>
  <cp:lastPrinted>2019-10-22T17:51:38Z</cp:lastPrinted>
  <dcterms:created xsi:type="dcterms:W3CDTF">2010-12-21T19:42:16Z</dcterms:created>
  <dcterms:modified xsi:type="dcterms:W3CDTF">2020-11-11T14:32:54Z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0x0101005D0F2DB7BB9CF7459F6A82EF452A1A48</vt:lpwstr>
  </property>
</Properties>
</file>