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DINPro" panose="020B0604020202020204" charset="0"/>
      <p:regular r:id="rId17"/>
    </p:embeddedFont>
    <p:embeddedFont>
      <p:font typeface="DINPro Bold" panose="020B0604020202020204" charset="0"/>
      <p:regular r:id="rId18"/>
    </p:embeddedFont>
    <p:embeddedFont>
      <p:font typeface="Moonstone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4260439">
            <a:off x="3428241" y="5609680"/>
            <a:ext cx="10729893" cy="0"/>
          </a:xfrm>
          <a:prstGeom prst="line">
            <a:avLst/>
          </a:prstGeom>
          <a:ln w="66675" cap="flat">
            <a:solidFill>
              <a:srgbClr val="FFCE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 flipH="1">
            <a:off x="0" y="5757317"/>
            <a:ext cx="18288000" cy="6057900"/>
          </a:xfrm>
          <a:custGeom>
            <a:avLst/>
            <a:gdLst/>
            <a:ahLst/>
            <a:cxnLst/>
            <a:rect l="l" t="t" r="r" b="b"/>
            <a:pathLst>
              <a:path w="18288000" h="6057900">
                <a:moveTo>
                  <a:pt x="18288000" y="0"/>
                </a:moveTo>
                <a:lnTo>
                  <a:pt x="0" y="0"/>
                </a:lnTo>
                <a:lnTo>
                  <a:pt x="0" y="6057900"/>
                </a:lnTo>
                <a:lnTo>
                  <a:pt x="18288000" y="60579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-1399551" y="1047822"/>
            <a:ext cx="11276126" cy="6884112"/>
            <a:chOff x="0" y="0"/>
            <a:chExt cx="1160780" cy="7086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60780" cy="708660"/>
            </a:xfrm>
            <a:custGeom>
              <a:avLst/>
              <a:gdLst/>
              <a:ahLst/>
              <a:cxnLst/>
              <a:rect l="l" t="t" r="r" b="b"/>
              <a:pathLst>
                <a:path w="1160780" h="708660">
                  <a:moveTo>
                    <a:pt x="0" y="708660"/>
                  </a:moveTo>
                  <a:lnTo>
                    <a:pt x="0" y="0"/>
                  </a:lnTo>
                  <a:lnTo>
                    <a:pt x="1160780" y="0"/>
                  </a:lnTo>
                  <a:lnTo>
                    <a:pt x="925830" y="708660"/>
                  </a:lnTo>
                  <a:lnTo>
                    <a:pt x="0" y="708660"/>
                  </a:lnTo>
                  <a:close/>
                </a:path>
              </a:pathLst>
            </a:custGeom>
            <a:blipFill>
              <a:blip r:embed="rId4"/>
              <a:stretch>
                <a:fillRect t="-4599" b="-4599"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>
            <a:off x="-250195" y="559288"/>
            <a:ext cx="10759130" cy="0"/>
          </a:xfrm>
          <a:prstGeom prst="line">
            <a:avLst/>
          </a:prstGeom>
          <a:ln w="66675" cap="flat">
            <a:solidFill>
              <a:srgbClr val="FFCE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14399738" y="352372"/>
            <a:ext cx="3631289" cy="1352655"/>
          </a:xfrm>
          <a:custGeom>
            <a:avLst/>
            <a:gdLst/>
            <a:ahLst/>
            <a:cxnLst/>
            <a:rect l="l" t="t" r="r" b="b"/>
            <a:pathLst>
              <a:path w="3631289" h="1352655">
                <a:moveTo>
                  <a:pt x="0" y="0"/>
                </a:moveTo>
                <a:lnTo>
                  <a:pt x="3631289" y="0"/>
                </a:lnTo>
                <a:lnTo>
                  <a:pt x="3631289" y="1352656"/>
                </a:lnTo>
                <a:lnTo>
                  <a:pt x="0" y="13526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953113" y="5191125"/>
            <a:ext cx="8334887" cy="1167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960"/>
              </a:lnSpc>
            </a:pPr>
            <a:r>
              <a:rPr lang="en-US" sz="8000" b="1" spc="-200">
                <a:solidFill>
                  <a:srgbClr val="FFFFFF"/>
                </a:solidFill>
                <a:latin typeface="DINPro Bold"/>
                <a:ea typeface="DINPro Bold"/>
                <a:cs typeface="DINPro Bold"/>
                <a:sym typeface="DINPro Bold"/>
              </a:rPr>
              <a:t>Student Panel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76575" y="3243963"/>
            <a:ext cx="703324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999"/>
              </a:lnSpc>
            </a:pPr>
            <a:r>
              <a:rPr lang="en-US" sz="9999">
                <a:solidFill>
                  <a:srgbClr val="FFCE00"/>
                </a:solidFill>
                <a:latin typeface="Moonstone"/>
                <a:ea typeface="Moonstone"/>
                <a:cs typeface="Moonstone"/>
                <a:sym typeface="Moonstone"/>
              </a:rPr>
              <a:t> Winter Orientation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63584" y="3600450"/>
            <a:ext cx="12020306" cy="3086100"/>
            <a:chOff x="0" y="0"/>
            <a:chExt cx="3165842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5842" cy="812800"/>
            </a:xfrm>
            <a:custGeom>
              <a:avLst/>
              <a:gdLst/>
              <a:ahLst/>
              <a:cxnLst/>
              <a:rect l="l" t="t" r="r" b="b"/>
              <a:pathLst>
                <a:path w="3165842" h="812800">
                  <a:moveTo>
                    <a:pt x="32848" y="0"/>
                  </a:moveTo>
                  <a:lnTo>
                    <a:pt x="3132994" y="0"/>
                  </a:lnTo>
                  <a:cubicBezTo>
                    <a:pt x="3141706" y="0"/>
                    <a:pt x="3150061" y="3461"/>
                    <a:pt x="3156221" y="9621"/>
                  </a:cubicBezTo>
                  <a:cubicBezTo>
                    <a:pt x="3162381" y="15781"/>
                    <a:pt x="3165842" y="24136"/>
                    <a:pt x="3165842" y="32848"/>
                  </a:cubicBezTo>
                  <a:lnTo>
                    <a:pt x="3165842" y="779952"/>
                  </a:lnTo>
                  <a:cubicBezTo>
                    <a:pt x="3165842" y="788664"/>
                    <a:pt x="3162381" y="797019"/>
                    <a:pt x="3156221" y="803179"/>
                  </a:cubicBezTo>
                  <a:cubicBezTo>
                    <a:pt x="3150061" y="809339"/>
                    <a:pt x="3141706" y="812800"/>
                    <a:pt x="3132994" y="812800"/>
                  </a:cubicBezTo>
                  <a:lnTo>
                    <a:pt x="32848" y="812800"/>
                  </a:lnTo>
                  <a:cubicBezTo>
                    <a:pt x="24136" y="812800"/>
                    <a:pt x="15781" y="809339"/>
                    <a:pt x="9621" y="803179"/>
                  </a:cubicBezTo>
                  <a:cubicBezTo>
                    <a:pt x="3461" y="797019"/>
                    <a:pt x="0" y="788664"/>
                    <a:pt x="0" y="779952"/>
                  </a:cubicBezTo>
                  <a:lnTo>
                    <a:pt x="0" y="32848"/>
                  </a:lnTo>
                  <a:cubicBezTo>
                    <a:pt x="0" y="24136"/>
                    <a:pt x="3461" y="15781"/>
                    <a:pt x="9621" y="9621"/>
                  </a:cubicBezTo>
                  <a:cubicBezTo>
                    <a:pt x="15781" y="3461"/>
                    <a:pt x="24136" y="0"/>
                    <a:pt x="32848" y="0"/>
                  </a:cubicBezTo>
                  <a:close/>
                </a:path>
              </a:pathLst>
            </a:custGeom>
            <a:solidFill>
              <a:srgbClr val="FFCE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6584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43615" y="3344429"/>
            <a:ext cx="12020306" cy="3086100"/>
            <a:chOff x="0" y="0"/>
            <a:chExt cx="3165842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65842" cy="812800"/>
            </a:xfrm>
            <a:custGeom>
              <a:avLst/>
              <a:gdLst/>
              <a:ahLst/>
              <a:cxnLst/>
              <a:rect l="l" t="t" r="r" b="b"/>
              <a:pathLst>
                <a:path w="3165842" h="812800">
                  <a:moveTo>
                    <a:pt x="32848" y="0"/>
                  </a:moveTo>
                  <a:lnTo>
                    <a:pt x="3132994" y="0"/>
                  </a:lnTo>
                  <a:cubicBezTo>
                    <a:pt x="3141706" y="0"/>
                    <a:pt x="3150061" y="3461"/>
                    <a:pt x="3156221" y="9621"/>
                  </a:cubicBezTo>
                  <a:cubicBezTo>
                    <a:pt x="3162381" y="15781"/>
                    <a:pt x="3165842" y="24136"/>
                    <a:pt x="3165842" y="32848"/>
                  </a:cubicBezTo>
                  <a:lnTo>
                    <a:pt x="3165842" y="779952"/>
                  </a:lnTo>
                  <a:cubicBezTo>
                    <a:pt x="3165842" y="788664"/>
                    <a:pt x="3162381" y="797019"/>
                    <a:pt x="3156221" y="803179"/>
                  </a:cubicBezTo>
                  <a:cubicBezTo>
                    <a:pt x="3150061" y="809339"/>
                    <a:pt x="3141706" y="812800"/>
                    <a:pt x="3132994" y="812800"/>
                  </a:cubicBezTo>
                  <a:lnTo>
                    <a:pt x="32848" y="812800"/>
                  </a:lnTo>
                  <a:cubicBezTo>
                    <a:pt x="24136" y="812800"/>
                    <a:pt x="15781" y="809339"/>
                    <a:pt x="9621" y="803179"/>
                  </a:cubicBezTo>
                  <a:cubicBezTo>
                    <a:pt x="3461" y="797019"/>
                    <a:pt x="0" y="788664"/>
                    <a:pt x="0" y="779952"/>
                  </a:cubicBezTo>
                  <a:lnTo>
                    <a:pt x="0" y="32848"/>
                  </a:lnTo>
                  <a:cubicBezTo>
                    <a:pt x="0" y="24136"/>
                    <a:pt x="3461" y="15781"/>
                    <a:pt x="9621" y="9621"/>
                  </a:cubicBezTo>
                  <a:cubicBezTo>
                    <a:pt x="15781" y="3461"/>
                    <a:pt x="24136" y="0"/>
                    <a:pt x="32848" y="0"/>
                  </a:cubicBezTo>
                  <a:close/>
                </a:path>
              </a:pathLst>
            </a:custGeom>
            <a:solidFill>
              <a:srgbClr val="FFCE00">
                <a:alpha val="4274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16584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597151" y="1983743"/>
            <a:ext cx="4092929" cy="3233414"/>
          </a:xfrm>
          <a:custGeom>
            <a:avLst/>
            <a:gdLst/>
            <a:ahLst/>
            <a:cxnLst/>
            <a:rect l="l" t="t" r="r" b="b"/>
            <a:pathLst>
              <a:path w="4092929" h="3233414">
                <a:moveTo>
                  <a:pt x="0" y="0"/>
                </a:moveTo>
                <a:lnTo>
                  <a:pt x="4092929" y="0"/>
                </a:lnTo>
                <a:lnTo>
                  <a:pt x="4092929" y="3233414"/>
                </a:lnTo>
                <a:lnTo>
                  <a:pt x="0" y="32334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206293" y="4583747"/>
            <a:ext cx="8334887" cy="1167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</a:pPr>
            <a:r>
              <a:rPr lang="en-US" sz="8000" b="1" spc="-200">
                <a:solidFill>
                  <a:srgbClr val="005596"/>
                </a:solidFill>
                <a:latin typeface="DINPro Bold"/>
                <a:ea typeface="DINPro Bold"/>
                <a:cs typeface="DINPro Bold"/>
                <a:sym typeface="DINPro Bold"/>
              </a:rPr>
              <a:t>Alumni Story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73443" y="-570252"/>
            <a:ext cx="10863088" cy="11890569"/>
          </a:xfrm>
          <a:custGeom>
            <a:avLst/>
            <a:gdLst/>
            <a:ahLst/>
            <a:cxnLst/>
            <a:rect l="l" t="t" r="r" b="b"/>
            <a:pathLst>
              <a:path w="10863088" h="11890569">
                <a:moveTo>
                  <a:pt x="0" y="0"/>
                </a:moveTo>
                <a:lnTo>
                  <a:pt x="10863087" y="0"/>
                </a:lnTo>
                <a:lnTo>
                  <a:pt x="10863087" y="11890568"/>
                </a:lnTo>
                <a:lnTo>
                  <a:pt x="0" y="118905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897" b="-131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4616008" y="-570252"/>
            <a:ext cx="13760008" cy="14174674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E00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2061493" y="2151634"/>
            <a:ext cx="11205493" cy="11205448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l="-24952" r="-2495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9144000" y="2563977"/>
            <a:ext cx="8536116" cy="6178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A mandatory course I need to register in is full. What should I do?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is the process of changing a major?​​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know what courses to take?​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does it mean when I have to sign up for a lab?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does it mean to voluntarily withdraw from a course?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find courses/electives?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93283" y="1085850"/>
            <a:ext cx="4637549" cy="106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7"/>
              </a:lnSpc>
            </a:pPr>
            <a:r>
              <a:rPr lang="en-US" sz="7399" b="1" spc="-184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Courses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53830"/>
            <a:ext cx="10863088" cy="11890569"/>
          </a:xfrm>
          <a:custGeom>
            <a:avLst/>
            <a:gdLst/>
            <a:ahLst/>
            <a:cxnLst/>
            <a:rect l="l" t="t" r="r" b="b"/>
            <a:pathLst>
              <a:path w="10863088" h="11890569">
                <a:moveTo>
                  <a:pt x="0" y="0"/>
                </a:moveTo>
                <a:lnTo>
                  <a:pt x="10863088" y="0"/>
                </a:lnTo>
                <a:lnTo>
                  <a:pt x="10863088" y="11890569"/>
                </a:lnTo>
                <a:lnTo>
                  <a:pt x="0" y="1189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0897" b="-1314"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9428118" y="0"/>
            <a:ext cx="10287041" cy="10287000"/>
            <a:chOff x="0" y="0"/>
            <a:chExt cx="6350025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0863088" cy="12161883"/>
            <a:chOff x="0" y="0"/>
            <a:chExt cx="2861060" cy="32031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861060" cy="3203130"/>
            </a:xfrm>
            <a:custGeom>
              <a:avLst/>
              <a:gdLst/>
              <a:ahLst/>
              <a:cxnLst/>
              <a:rect l="l" t="t" r="r" b="b"/>
              <a:pathLst>
                <a:path w="2861060" h="3203130">
                  <a:moveTo>
                    <a:pt x="0" y="0"/>
                  </a:moveTo>
                  <a:lnTo>
                    <a:pt x="2861060" y="0"/>
                  </a:lnTo>
                  <a:lnTo>
                    <a:pt x="2861060" y="3203130"/>
                  </a:lnTo>
                  <a:lnTo>
                    <a:pt x="0" y="3203130"/>
                  </a:lnTo>
                  <a:close/>
                </a:path>
              </a:pathLst>
            </a:custGeom>
            <a:solidFill>
              <a:srgbClr val="005596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861060" cy="32412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47067" y="2193627"/>
            <a:ext cx="9368954" cy="555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Where can I purchase textbooks?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can I purchase a parking pass?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I received a scholarship/bursary. Why does it not show up on my tuition statement?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withdraw from my drug and dental plan?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get my UWinCARD and put money on it?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learn about/join clubs?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7067" y="524383"/>
            <a:ext cx="9368954" cy="106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7"/>
              </a:lnSpc>
            </a:pPr>
            <a:r>
              <a:rPr lang="en-US" sz="7399" b="1" spc="-184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Campus Services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81042" y="-321081"/>
            <a:ext cx="13661453" cy="10929162"/>
          </a:xfrm>
          <a:custGeom>
            <a:avLst/>
            <a:gdLst/>
            <a:ahLst/>
            <a:cxnLst/>
            <a:rect l="l" t="t" r="r" b="b"/>
            <a:pathLst>
              <a:path w="13661453" h="10929162">
                <a:moveTo>
                  <a:pt x="0" y="0"/>
                </a:moveTo>
                <a:lnTo>
                  <a:pt x="13661453" y="0"/>
                </a:lnTo>
                <a:lnTo>
                  <a:pt x="13661453" y="10929162"/>
                </a:lnTo>
                <a:lnTo>
                  <a:pt x="0" y="109291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531123" y="0"/>
            <a:ext cx="14833424" cy="11125068"/>
            <a:chOff x="0" y="0"/>
            <a:chExt cx="812800" cy="6096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609600"/>
            </a:xfrm>
            <a:custGeom>
              <a:avLst/>
              <a:gdLst/>
              <a:ahLst/>
              <a:cxnLst/>
              <a:rect l="l" t="t" r="r" b="b"/>
              <a:pathLst>
                <a:path w="812800" h="609600">
                  <a:moveTo>
                    <a:pt x="203200" y="0"/>
                  </a:moveTo>
                  <a:lnTo>
                    <a:pt x="812800" y="0"/>
                  </a:lnTo>
                  <a:lnTo>
                    <a:pt x="609600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00559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743023" y="1970938"/>
            <a:ext cx="10288998" cy="8316062"/>
            <a:chOff x="0" y="0"/>
            <a:chExt cx="1005632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5632" cy="812800"/>
            </a:xfrm>
            <a:custGeom>
              <a:avLst/>
              <a:gdLst/>
              <a:ahLst/>
              <a:cxnLst/>
              <a:rect l="l" t="t" r="r" b="b"/>
              <a:pathLst>
                <a:path w="1005632" h="812800">
                  <a:moveTo>
                    <a:pt x="1005632" y="0"/>
                  </a:moveTo>
                  <a:lnTo>
                    <a:pt x="0" y="0"/>
                  </a:lnTo>
                  <a:lnTo>
                    <a:pt x="0" y="624840"/>
                  </a:lnTo>
                  <a:lnTo>
                    <a:pt x="157480" y="624840"/>
                  </a:lnTo>
                  <a:lnTo>
                    <a:pt x="157480" y="812800"/>
                  </a:lnTo>
                  <a:lnTo>
                    <a:pt x="463550" y="624840"/>
                  </a:lnTo>
                  <a:lnTo>
                    <a:pt x="1005632" y="624840"/>
                  </a:lnTo>
                  <a:lnTo>
                    <a:pt x="1005632" y="0"/>
                  </a:lnTo>
                  <a:close/>
                </a:path>
              </a:pathLst>
            </a:custGeom>
            <a:solidFill>
              <a:srgbClr val="1D87BF">
                <a:alpha val="74902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005632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074486" y="524383"/>
            <a:ext cx="8957536" cy="106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7"/>
              </a:lnSpc>
            </a:pPr>
            <a:r>
              <a:rPr lang="en-US" sz="7399" b="1" spc="-184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Student Exchange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43023" y="2129096"/>
            <a:ext cx="9930150" cy="4771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Why should I participate in an exchange program?</a:t>
            </a:r>
          </a:p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Do I get academic credit from my studies abroad?</a:t>
            </a:r>
          </a:p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If I only speak English, can I go on exchange?</a:t>
            </a:r>
          </a:p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do I apply for exchange?</a:t>
            </a:r>
          </a:p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Will going on exchange delay my graduation?</a:t>
            </a:r>
          </a:p>
          <a:p>
            <a:pPr marL="733049" lvl="1" indent="-366525" algn="l">
              <a:lnSpc>
                <a:spcPts val="4753"/>
              </a:lnSpc>
              <a:buFont typeface="Arial"/>
              <a:buChar char="•"/>
            </a:pPr>
            <a:r>
              <a:rPr lang="en-US" sz="33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Who can I contact if I have questions?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25658" y="1998575"/>
            <a:ext cx="10023497" cy="4930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Can I select my preferred building and/or a roommate?​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Can a first year student have a single room?​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is it like living in residence?​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is it like to live on an all gender community?​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Can I have friends/guests over?​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When can I move in?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922270" y="-7850"/>
            <a:ext cx="8031361" cy="10698416"/>
            <a:chOff x="0" y="0"/>
            <a:chExt cx="2115256" cy="28176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5256" cy="2817690"/>
            </a:xfrm>
            <a:custGeom>
              <a:avLst/>
              <a:gdLst/>
              <a:ahLst/>
              <a:cxnLst/>
              <a:rect l="l" t="t" r="r" b="b"/>
              <a:pathLst>
                <a:path w="2115256" h="2817690">
                  <a:moveTo>
                    <a:pt x="0" y="0"/>
                  </a:moveTo>
                  <a:lnTo>
                    <a:pt x="2115256" y="0"/>
                  </a:lnTo>
                  <a:lnTo>
                    <a:pt x="2115256" y="2817690"/>
                  </a:lnTo>
                  <a:lnTo>
                    <a:pt x="0" y="2817690"/>
                  </a:lnTo>
                  <a:close/>
                </a:path>
              </a:pathLst>
            </a:custGeom>
            <a:solidFill>
              <a:srgbClr val="FFCE00"/>
            </a:solidFill>
            <a:ln cap="sq">
              <a:noFill/>
              <a:prstDash val="sysDot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115256" cy="28557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748906" y="1721393"/>
            <a:ext cx="7076044" cy="6889493"/>
          </a:xfrm>
          <a:custGeom>
            <a:avLst/>
            <a:gdLst/>
            <a:ahLst/>
            <a:cxnLst/>
            <a:rect l="l" t="t" r="r" b="b"/>
            <a:pathLst>
              <a:path w="7076044" h="6889493">
                <a:moveTo>
                  <a:pt x="0" y="0"/>
                </a:moveTo>
                <a:lnTo>
                  <a:pt x="7076043" y="0"/>
                </a:lnTo>
                <a:lnTo>
                  <a:pt x="7076043" y="6889493"/>
                </a:lnTo>
                <a:lnTo>
                  <a:pt x="0" y="688949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808" t="-3366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04762" y="524383"/>
            <a:ext cx="8184814" cy="106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87"/>
              </a:lnSpc>
            </a:pPr>
            <a:r>
              <a:rPr lang="en-US" sz="7399" b="1" spc="-184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Residence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297371">
            <a:off x="4399249" y="-3415334"/>
            <a:ext cx="15469087" cy="21558936"/>
            <a:chOff x="0" y="0"/>
            <a:chExt cx="4074163" cy="567807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74163" cy="5678074"/>
            </a:xfrm>
            <a:custGeom>
              <a:avLst/>
              <a:gdLst/>
              <a:ahLst/>
              <a:cxnLst/>
              <a:rect l="l" t="t" r="r" b="b"/>
              <a:pathLst>
                <a:path w="4074163" h="5678074">
                  <a:moveTo>
                    <a:pt x="0" y="0"/>
                  </a:moveTo>
                  <a:lnTo>
                    <a:pt x="4074163" y="0"/>
                  </a:lnTo>
                  <a:lnTo>
                    <a:pt x="4074163" y="5678074"/>
                  </a:lnTo>
                  <a:lnTo>
                    <a:pt x="0" y="5678074"/>
                  </a:lnTo>
                  <a:close/>
                </a:path>
              </a:pathLst>
            </a:custGeom>
            <a:solidFill>
              <a:srgbClr val="FFCE00"/>
            </a:solidFill>
            <a:ln cap="sq">
              <a:noFill/>
              <a:prstDash val="sysDot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074163" cy="5716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39812" y="3813136"/>
            <a:ext cx="5679744" cy="5679722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38" r="-2503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639812" y="1076325"/>
            <a:ext cx="5445537" cy="1228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07"/>
              </a:lnSpc>
            </a:pPr>
            <a:r>
              <a:rPr lang="en-US" sz="8399" b="1" spc="-209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Student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9812" y="2371342"/>
            <a:ext cx="4491400" cy="1311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191"/>
              </a:lnSpc>
            </a:pPr>
            <a:r>
              <a:rPr lang="en-US" sz="9099" b="1" spc="-227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Life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65595" y="2654064"/>
            <a:ext cx="8622870" cy="555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spc="17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How do I make friends?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spc="17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What are the benefits of being involved on campus?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spc="17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What extra-curricular activities are there on campus?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spc="17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What are clubs and societies and how do I get involved?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en-US" sz="3500" spc="17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Who should I talk to if I'm not doing well in school?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34026" y="-124762"/>
            <a:ext cx="5981070" cy="10287000"/>
          </a:xfrm>
          <a:custGeom>
            <a:avLst/>
            <a:gdLst/>
            <a:ahLst/>
            <a:cxnLst/>
            <a:rect l="l" t="t" r="r" b="b"/>
            <a:pathLst>
              <a:path w="5981070" h="10287000">
                <a:moveTo>
                  <a:pt x="0" y="0"/>
                </a:moveTo>
                <a:lnTo>
                  <a:pt x="5981070" y="0"/>
                </a:lnTo>
                <a:lnTo>
                  <a:pt x="59810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0820" r="-732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14700" y="-249525"/>
            <a:ext cx="6487833" cy="10536525"/>
          </a:xfrm>
          <a:custGeom>
            <a:avLst/>
            <a:gdLst/>
            <a:ahLst/>
            <a:cxnLst/>
            <a:rect l="l" t="t" r="r" b="b"/>
            <a:pathLst>
              <a:path w="6487833" h="10536525">
                <a:moveTo>
                  <a:pt x="0" y="0"/>
                </a:moveTo>
                <a:lnTo>
                  <a:pt x="6487833" y="0"/>
                </a:lnTo>
                <a:lnTo>
                  <a:pt x="6487833" y="10536525"/>
                </a:lnTo>
                <a:lnTo>
                  <a:pt x="0" y="10536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937" r="-4546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173133" y="2108081"/>
            <a:ext cx="10759216" cy="4311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 spc="174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can I apply for awards and bursaries offered at the University of Windsor?​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 spc="174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How can I save money while living on Campus?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 spc="174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Can I work on campus?</a:t>
            </a:r>
          </a:p>
          <a:p>
            <a:pPr marL="754639" lvl="1" indent="-377319" algn="l">
              <a:lnSpc>
                <a:spcPts val="4893"/>
              </a:lnSpc>
              <a:buFont typeface="Arial"/>
              <a:buChar char="•"/>
            </a:pPr>
            <a:r>
              <a:rPr lang="en-US" sz="3495" spc="174">
                <a:solidFill>
                  <a:srgbClr val="F8F3ED"/>
                </a:solidFill>
                <a:latin typeface="DINPro"/>
                <a:ea typeface="DINPro"/>
                <a:cs typeface="DINPro"/>
                <a:sym typeface="DINPro"/>
              </a:rPr>
              <a:t>What other opportunities are there on campus for my student to earn money?</a:t>
            </a:r>
          </a:p>
        </p:txBody>
      </p:sp>
      <p:sp>
        <p:nvSpPr>
          <p:cNvPr id="5" name="Freeform 5"/>
          <p:cNvSpPr/>
          <p:nvPr/>
        </p:nvSpPr>
        <p:spPr>
          <a:xfrm>
            <a:off x="384275" y="2961338"/>
            <a:ext cx="3744468" cy="4114800"/>
          </a:xfrm>
          <a:custGeom>
            <a:avLst/>
            <a:gdLst/>
            <a:ahLst/>
            <a:cxnLst/>
            <a:rect l="l" t="t" r="r" b="b"/>
            <a:pathLst>
              <a:path w="3744468" h="4114800">
                <a:moveTo>
                  <a:pt x="0" y="0"/>
                </a:moveTo>
                <a:lnTo>
                  <a:pt x="3744468" y="0"/>
                </a:lnTo>
                <a:lnTo>
                  <a:pt x="37444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513929" y="334075"/>
            <a:ext cx="6775393" cy="119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5"/>
              </a:lnSpc>
            </a:pPr>
            <a:r>
              <a:rPr lang="en-US" sz="8299" b="1" spc="-207">
                <a:solidFill>
                  <a:srgbClr val="FFCE00"/>
                </a:solidFill>
                <a:latin typeface="DINPro Bold"/>
                <a:ea typeface="DINPro Bold"/>
                <a:cs typeface="DINPro Bold"/>
                <a:sym typeface="DINPro Bold"/>
              </a:rPr>
              <a:t>Finances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5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26389" y="2951891"/>
            <a:ext cx="14302033" cy="4779743"/>
            <a:chOff x="0" y="0"/>
            <a:chExt cx="3165842" cy="1058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65842" cy="1058025"/>
            </a:xfrm>
            <a:custGeom>
              <a:avLst/>
              <a:gdLst/>
              <a:ahLst/>
              <a:cxnLst/>
              <a:rect l="l" t="t" r="r" b="b"/>
              <a:pathLst>
                <a:path w="3165842" h="1058025">
                  <a:moveTo>
                    <a:pt x="27607" y="0"/>
                  </a:moveTo>
                  <a:lnTo>
                    <a:pt x="3138235" y="0"/>
                  </a:lnTo>
                  <a:cubicBezTo>
                    <a:pt x="3153482" y="0"/>
                    <a:pt x="3165842" y="12360"/>
                    <a:pt x="3165842" y="27607"/>
                  </a:cubicBezTo>
                  <a:lnTo>
                    <a:pt x="3165842" y="1030418"/>
                  </a:lnTo>
                  <a:cubicBezTo>
                    <a:pt x="3165842" y="1045665"/>
                    <a:pt x="3153482" y="1058025"/>
                    <a:pt x="3138235" y="1058025"/>
                  </a:cubicBezTo>
                  <a:lnTo>
                    <a:pt x="27607" y="1058025"/>
                  </a:lnTo>
                  <a:cubicBezTo>
                    <a:pt x="12360" y="1058025"/>
                    <a:pt x="0" y="1045665"/>
                    <a:pt x="0" y="1030418"/>
                  </a:cubicBezTo>
                  <a:lnTo>
                    <a:pt x="0" y="27607"/>
                  </a:lnTo>
                  <a:cubicBezTo>
                    <a:pt x="0" y="12360"/>
                    <a:pt x="12360" y="0"/>
                    <a:pt x="27607" y="0"/>
                  </a:cubicBezTo>
                  <a:close/>
                </a:path>
              </a:pathLst>
            </a:custGeom>
            <a:solidFill>
              <a:srgbClr val="FFCE00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165842" cy="109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59577" y="2555366"/>
            <a:ext cx="14302033" cy="4779743"/>
            <a:chOff x="0" y="0"/>
            <a:chExt cx="3165842" cy="10580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65842" cy="1058025"/>
            </a:xfrm>
            <a:custGeom>
              <a:avLst/>
              <a:gdLst/>
              <a:ahLst/>
              <a:cxnLst/>
              <a:rect l="l" t="t" r="r" b="b"/>
              <a:pathLst>
                <a:path w="3165842" h="1058025">
                  <a:moveTo>
                    <a:pt x="27607" y="0"/>
                  </a:moveTo>
                  <a:lnTo>
                    <a:pt x="3138235" y="0"/>
                  </a:lnTo>
                  <a:cubicBezTo>
                    <a:pt x="3153482" y="0"/>
                    <a:pt x="3165842" y="12360"/>
                    <a:pt x="3165842" y="27607"/>
                  </a:cubicBezTo>
                  <a:lnTo>
                    <a:pt x="3165842" y="1030418"/>
                  </a:lnTo>
                  <a:cubicBezTo>
                    <a:pt x="3165842" y="1045665"/>
                    <a:pt x="3153482" y="1058025"/>
                    <a:pt x="3138235" y="1058025"/>
                  </a:cubicBezTo>
                  <a:lnTo>
                    <a:pt x="27607" y="1058025"/>
                  </a:lnTo>
                  <a:cubicBezTo>
                    <a:pt x="12360" y="1058025"/>
                    <a:pt x="0" y="1045665"/>
                    <a:pt x="0" y="1030418"/>
                  </a:cubicBezTo>
                  <a:lnTo>
                    <a:pt x="0" y="27607"/>
                  </a:lnTo>
                  <a:cubicBezTo>
                    <a:pt x="0" y="12360"/>
                    <a:pt x="12360" y="0"/>
                    <a:pt x="27607" y="0"/>
                  </a:cubicBezTo>
                  <a:close/>
                </a:path>
              </a:pathLst>
            </a:custGeom>
            <a:solidFill>
              <a:srgbClr val="FFCE00">
                <a:alpha val="42745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165842" cy="109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73479" y="4185174"/>
            <a:ext cx="12807854" cy="2370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95"/>
              </a:lnSpc>
            </a:pPr>
            <a:r>
              <a:rPr lang="en-US" sz="8299" b="1" spc="-207">
                <a:solidFill>
                  <a:srgbClr val="005596"/>
                </a:solidFill>
                <a:latin typeface="DINPro Bold"/>
                <a:ea typeface="DINPro Bold"/>
                <a:cs typeface="DINPro Bold"/>
                <a:sym typeface="DINPro Bold"/>
              </a:rPr>
              <a:t>Have a question? Visit ask.uwindsor.ca!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42392" y="876177"/>
            <a:ext cx="10201057" cy="1683122"/>
            <a:chOff x="0" y="0"/>
            <a:chExt cx="2686698" cy="44329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86698" cy="443291"/>
            </a:xfrm>
            <a:custGeom>
              <a:avLst/>
              <a:gdLst/>
              <a:ahLst/>
              <a:cxnLst/>
              <a:rect l="l" t="t" r="r" b="b"/>
              <a:pathLst>
                <a:path w="2686698" h="443291">
                  <a:moveTo>
                    <a:pt x="69822" y="0"/>
                  </a:moveTo>
                  <a:lnTo>
                    <a:pt x="2616876" y="0"/>
                  </a:lnTo>
                  <a:cubicBezTo>
                    <a:pt x="2655438" y="0"/>
                    <a:pt x="2686698" y="31260"/>
                    <a:pt x="2686698" y="69822"/>
                  </a:cubicBezTo>
                  <a:lnTo>
                    <a:pt x="2686698" y="373470"/>
                  </a:lnTo>
                  <a:cubicBezTo>
                    <a:pt x="2686698" y="391988"/>
                    <a:pt x="2679342" y="409747"/>
                    <a:pt x="2666248" y="422841"/>
                  </a:cubicBezTo>
                  <a:cubicBezTo>
                    <a:pt x="2653154" y="435935"/>
                    <a:pt x="2635394" y="443291"/>
                    <a:pt x="2616876" y="443291"/>
                  </a:cubicBezTo>
                  <a:lnTo>
                    <a:pt x="69822" y="443291"/>
                  </a:lnTo>
                  <a:cubicBezTo>
                    <a:pt x="31260" y="443291"/>
                    <a:pt x="0" y="412031"/>
                    <a:pt x="0" y="373470"/>
                  </a:cubicBezTo>
                  <a:lnTo>
                    <a:pt x="0" y="69822"/>
                  </a:lnTo>
                  <a:cubicBezTo>
                    <a:pt x="0" y="31260"/>
                    <a:pt x="31260" y="0"/>
                    <a:pt x="69822" y="0"/>
                  </a:cubicBezTo>
                  <a:close/>
                </a:path>
              </a:pathLst>
            </a:custGeom>
            <a:solidFill>
              <a:srgbClr val="005596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686698" cy="481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441809" y="1331976"/>
            <a:ext cx="7402224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5100" b="1">
                <a:solidFill>
                  <a:srgbClr val="FFFFFF"/>
                </a:solidFill>
                <a:latin typeface="DINPro Bold"/>
                <a:ea typeface="DINPro Bold"/>
                <a:cs typeface="DINPro Bold"/>
                <a:sym typeface="DINPro Bold"/>
              </a:rPr>
              <a:t>Giveaway Winner!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644837" y="3644337"/>
            <a:ext cx="2998325" cy="299832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E00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8453995" y="3780527"/>
            <a:ext cx="1380010" cy="2725947"/>
          </a:xfrm>
          <a:custGeom>
            <a:avLst/>
            <a:gdLst/>
            <a:ahLst/>
            <a:cxnLst/>
            <a:rect l="l" t="t" r="r" b="b"/>
            <a:pathLst>
              <a:path w="1380010" h="2725947">
                <a:moveTo>
                  <a:pt x="0" y="0"/>
                </a:moveTo>
                <a:lnTo>
                  <a:pt x="1380010" y="0"/>
                </a:lnTo>
                <a:lnTo>
                  <a:pt x="1380010" y="2725946"/>
                </a:lnTo>
                <a:lnTo>
                  <a:pt x="0" y="27259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393353" y="7194077"/>
            <a:ext cx="3501294" cy="571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9"/>
              </a:lnSpc>
              <a:spcBef>
                <a:spcPct val="0"/>
              </a:spcBef>
            </a:pPr>
            <a:r>
              <a:rPr lang="en-US" sz="3335" b="1">
                <a:solidFill>
                  <a:srgbClr val="000000"/>
                </a:solidFill>
                <a:latin typeface="DINPro Bold"/>
                <a:ea typeface="DINPro Bold"/>
                <a:cs typeface="DINPro Bold"/>
                <a:sym typeface="DINPro Bold"/>
              </a:rPr>
              <a:t>$500 TUITION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440797"/>
            <a:ext cx="11946075" cy="28581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825" lvl="1" indent="-442913" algn="l">
              <a:lnSpc>
                <a:spcPts val="5744"/>
              </a:lnSpc>
              <a:buFont typeface="Arial"/>
              <a:buChar char="•"/>
            </a:pPr>
            <a:r>
              <a:rPr lang="en-US" sz="4102" spc="20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Optional Afternoon Activities</a:t>
            </a:r>
          </a:p>
          <a:p>
            <a:pPr marL="1771651" lvl="2" indent="-590550" algn="l">
              <a:lnSpc>
                <a:spcPts val="5744"/>
              </a:lnSpc>
              <a:buFont typeface="Arial"/>
              <a:buChar char="⚬"/>
            </a:pPr>
            <a:r>
              <a:rPr lang="en-US" sz="4102" spc="20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Meet with an academic advisor</a:t>
            </a:r>
          </a:p>
          <a:p>
            <a:pPr marL="1771651" lvl="2" indent="-590550" algn="l">
              <a:lnSpc>
                <a:spcPts val="5744"/>
              </a:lnSpc>
              <a:buFont typeface="Arial"/>
              <a:buChar char="⚬"/>
            </a:pPr>
            <a:r>
              <a:rPr lang="en-US" sz="4102" spc="20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UWin Card photo</a:t>
            </a:r>
          </a:p>
          <a:p>
            <a:pPr marL="1771651" lvl="2" indent="-590550" algn="l">
              <a:lnSpc>
                <a:spcPts val="5744"/>
              </a:lnSpc>
              <a:buFont typeface="Arial"/>
              <a:buChar char="⚬"/>
            </a:pPr>
            <a:r>
              <a:rPr lang="en-US" sz="4102" spc="205">
                <a:solidFill>
                  <a:srgbClr val="000000"/>
                </a:solidFill>
                <a:latin typeface="DINPro"/>
                <a:ea typeface="DINPro"/>
                <a:cs typeface="DINPro"/>
                <a:sym typeface="DINPro"/>
              </a:rPr>
              <a:t>Campus and Library tours </a:t>
            </a:r>
          </a:p>
        </p:txBody>
      </p:sp>
      <p:sp>
        <p:nvSpPr>
          <p:cNvPr id="3" name="Freeform 3"/>
          <p:cNvSpPr/>
          <p:nvPr/>
        </p:nvSpPr>
        <p:spPr>
          <a:xfrm>
            <a:off x="11678893" y="3254752"/>
            <a:ext cx="4965995" cy="4965995"/>
          </a:xfrm>
          <a:custGeom>
            <a:avLst/>
            <a:gdLst/>
            <a:ahLst/>
            <a:cxnLst/>
            <a:rect l="l" t="t" r="r" b="b"/>
            <a:pathLst>
              <a:path w="4965995" h="4965995">
                <a:moveTo>
                  <a:pt x="0" y="0"/>
                </a:moveTo>
                <a:lnTo>
                  <a:pt x="4965995" y="0"/>
                </a:lnTo>
                <a:lnTo>
                  <a:pt x="4965995" y="4965995"/>
                </a:lnTo>
                <a:lnTo>
                  <a:pt x="0" y="49659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13689" y="1085850"/>
            <a:ext cx="12260622" cy="1198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95"/>
              </a:lnSpc>
            </a:pPr>
            <a:r>
              <a:rPr lang="en-US" sz="8299" b="1" spc="-207">
                <a:solidFill>
                  <a:srgbClr val="02427E"/>
                </a:solidFill>
                <a:latin typeface="DINPro Bold"/>
                <a:ea typeface="DINPro Bold"/>
                <a:cs typeface="DINPro Bold"/>
                <a:sym typeface="DINPro Bold"/>
              </a:rPr>
              <a:t>Afternoon Schedule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1753206">
            <a:off x="-4070725" y="-5687458"/>
            <a:ext cx="25783492" cy="18077355"/>
          </a:xfrm>
          <a:prstGeom prst="rect">
            <a:avLst/>
          </a:prstGeom>
          <a:solidFill>
            <a:srgbClr val="FFCE00"/>
          </a:solidFill>
        </p:spPr>
      </p:sp>
      <p:grpSp>
        <p:nvGrpSpPr>
          <p:cNvPr id="3" name="Group 3"/>
          <p:cNvGrpSpPr/>
          <p:nvPr/>
        </p:nvGrpSpPr>
        <p:grpSpPr>
          <a:xfrm>
            <a:off x="7527747" y="-1825476"/>
            <a:ext cx="16230600" cy="16230600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5596"/>
            </a:solidFill>
          </p:spPr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7970856" y="-492944"/>
            <a:ext cx="12008422" cy="12008374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610" r="-29718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028700" y="3775964"/>
            <a:ext cx="6117611" cy="2069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77"/>
              </a:lnSpc>
            </a:pPr>
            <a:r>
              <a:rPr lang="en-US" sz="12142">
                <a:solidFill>
                  <a:srgbClr val="005596"/>
                </a:solidFill>
                <a:latin typeface="Moonstone"/>
                <a:ea typeface="Moonstone"/>
                <a:cs typeface="Moonstone"/>
                <a:sym typeface="Moonstone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524D81515BFC4EA3B738390D7909D0" ma:contentTypeVersion="19" ma:contentTypeDescription="Create a new document." ma:contentTypeScope="" ma:versionID="913f2aa0c63f5b6fad930ecc0b9a005a">
  <xsd:schema xmlns:xsd="http://www.w3.org/2001/XMLSchema" xmlns:xs="http://www.w3.org/2001/XMLSchema" xmlns:p="http://schemas.microsoft.com/office/2006/metadata/properties" xmlns:ns2="d07d9410-30ad-4703-a66c-e5fcc7bd61cc" xmlns:ns3="e99db86d-2dc7-4aad-bf6a-0164c385ad79" targetNamespace="http://schemas.microsoft.com/office/2006/metadata/properties" ma:root="true" ma:fieldsID="f16b7bdee353c4fde654a2f0d1f217a1" ns2:_="" ns3:_="">
    <xsd:import namespace="d07d9410-30ad-4703-a66c-e5fcc7bd61cc"/>
    <xsd:import namespace="e99db86d-2dc7-4aad-bf6a-0164c385ad7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Pictur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d9410-30ad-4703-a66c-e5fcc7bd61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934409-d416-4342-8ef7-db440a4d9944}" ma:internalName="TaxCatchAll" ma:showField="CatchAllData" ma:web="d07d9410-30ad-4703-a66c-e5fcc7bd61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9db86d-2dc7-4aad-bf6a-0164c385ad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Picture" ma:index="20" nillable="true" ma:displayName="Picture" ma:format="Image" ma:internalName="Pictur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9bee80c-1694-4361-82b6-5997d1554e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9db86d-2dc7-4aad-bf6a-0164c385ad79">
      <Terms xmlns="http://schemas.microsoft.com/office/infopath/2007/PartnerControls"/>
    </lcf76f155ced4ddcb4097134ff3c332f>
    <Picture xmlns="e99db86d-2dc7-4aad-bf6a-0164c385ad79">
      <Url xsi:nil="true"/>
      <Description xsi:nil="true"/>
    </Picture>
    <TaxCatchAll xmlns="d07d9410-30ad-4703-a66c-e5fcc7bd61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A2931D-C89F-408E-BE13-3A0D79417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d9410-30ad-4703-a66c-e5fcc7bd61cc"/>
    <ds:schemaRef ds:uri="e99db86d-2dc7-4aad-bf6a-0164c385ad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5EC1AB-4C17-42C7-8303-2E2F5670BA57}">
  <ds:schemaRefs>
    <ds:schemaRef ds:uri="http://schemas.microsoft.com/office/2006/metadata/properties"/>
    <ds:schemaRef ds:uri="http://schemas.microsoft.com/office/infopath/2007/PartnerControls"/>
    <ds:schemaRef ds:uri="e99db86d-2dc7-4aad-bf6a-0164c385ad79"/>
    <ds:schemaRef ds:uri="d07d9410-30ad-4703-a66c-e5fcc7bd61cc"/>
  </ds:schemaRefs>
</ds:datastoreItem>
</file>

<file path=customXml/itemProps3.xml><?xml version="1.0" encoding="utf-8"?>
<ds:datastoreItem xmlns:ds="http://schemas.openxmlformats.org/officeDocument/2006/customXml" ds:itemID="{E1456254-9ED2-4496-B047-136161D87B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 Student Panel 2025</dc:title>
  <cp:revision>2</cp:revision>
  <dcterms:created xsi:type="dcterms:W3CDTF">2006-08-16T00:00:00Z</dcterms:created>
  <dcterms:modified xsi:type="dcterms:W3CDTF">2024-10-31T18:11:00Z</dcterms:modified>
  <dc:identifier>DAGQ8oEXt6g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0x010100E8524D81515BFC4EA3B738390D7909D0</vt:lpwstr>
  </property>
</Properties>
</file>