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18288000" cy="10287000"/>
  <p:notesSz cx="6858000" cy="9144000"/>
  <p:embeddedFontLst>
    <p:embeddedFont>
      <p:font typeface="DINPro" panose="020B0604020202020204" charset="0"/>
      <p:regular r:id="rId40"/>
    </p:embeddedFont>
    <p:embeddedFont>
      <p:font typeface="DINPro Bold" panose="020B0604020202020204" charset="0"/>
      <p:regular r:id="rId41"/>
    </p:embeddedFont>
    <p:embeddedFont>
      <p:font typeface="Moonstone"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17CF6-49BE-B99D-386B-B90A5B4BC656}" v="8" dt="2024-10-24T16:22:10.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31.10.2024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Attend campus community events, like conferences, sports games, and cultural celebrations! *Insert your favourite campus event*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script based on this</a:t>
            </a:r>
          </a:p>
          <a:p>
            <a:r>
              <a:rPr lang="en-US"/>
              <a:t>https://uwaterloo.ca/future-students/missing-manual/applying/seven-differences-between-high-school-and-university</a:t>
            </a:r>
          </a:p>
          <a:p>
            <a:endParaRPr lang="en-US"/>
          </a:p>
          <a:p>
            <a:r>
              <a:rPr lang="en-US"/>
              <a:t>Keep it positive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60.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grpSp>
        <p:nvGrpSpPr>
          <p:cNvPr id="3" name="Group 3"/>
          <p:cNvGrpSpPr/>
          <p:nvPr/>
        </p:nvGrpSpPr>
        <p:grpSpPr>
          <a:xfrm rot="-1801313">
            <a:off x="16945529" y="-2609268"/>
            <a:ext cx="1603602" cy="5817991"/>
            <a:chOff x="0" y="0"/>
            <a:chExt cx="422348" cy="1532310"/>
          </a:xfrm>
        </p:grpSpPr>
        <p:sp>
          <p:nvSpPr>
            <p:cNvPr id="4" name="Freeform 4"/>
            <p:cNvSpPr/>
            <p:nvPr/>
          </p:nvSpPr>
          <p:spPr>
            <a:xfrm>
              <a:off x="0" y="0"/>
              <a:ext cx="422348" cy="1532310"/>
            </a:xfrm>
            <a:custGeom>
              <a:avLst/>
              <a:gdLst/>
              <a:ahLst/>
              <a:cxnLst/>
              <a:rect l="l" t="t" r="r" b="b"/>
              <a:pathLst>
                <a:path w="422348" h="1532310">
                  <a:moveTo>
                    <a:pt x="0" y="0"/>
                  </a:moveTo>
                  <a:lnTo>
                    <a:pt x="422348" y="0"/>
                  </a:lnTo>
                  <a:lnTo>
                    <a:pt x="422348" y="1532310"/>
                  </a:lnTo>
                  <a:lnTo>
                    <a:pt x="0" y="1532310"/>
                  </a:lnTo>
                  <a:close/>
                </a:path>
              </a:pathLst>
            </a:custGeom>
            <a:solidFill>
              <a:srgbClr val="FFCE00"/>
            </a:solidFill>
          </p:spPr>
        </p:sp>
        <p:sp>
          <p:nvSpPr>
            <p:cNvPr id="5" name="TextBox 5"/>
            <p:cNvSpPr txBox="1"/>
            <p:nvPr/>
          </p:nvSpPr>
          <p:spPr>
            <a:xfrm>
              <a:off x="0" y="-38100"/>
              <a:ext cx="422348" cy="157041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1323218">
            <a:off x="-260294" y="-2499941"/>
            <a:ext cx="9329309" cy="13900928"/>
            <a:chOff x="0" y="0"/>
            <a:chExt cx="640025" cy="953655"/>
          </a:xfrm>
        </p:grpSpPr>
        <p:sp>
          <p:nvSpPr>
            <p:cNvPr id="7" name="Freeform 7"/>
            <p:cNvSpPr/>
            <p:nvPr/>
          </p:nvSpPr>
          <p:spPr>
            <a:xfrm>
              <a:off x="0" y="0"/>
              <a:ext cx="640025" cy="953655"/>
            </a:xfrm>
            <a:custGeom>
              <a:avLst/>
              <a:gdLst/>
              <a:ahLst/>
              <a:cxnLst/>
              <a:rect l="l" t="t" r="r" b="b"/>
              <a:pathLst>
                <a:path w="640025" h="953655">
                  <a:moveTo>
                    <a:pt x="203200" y="0"/>
                  </a:moveTo>
                  <a:lnTo>
                    <a:pt x="640025" y="0"/>
                  </a:lnTo>
                  <a:lnTo>
                    <a:pt x="436825" y="953655"/>
                  </a:lnTo>
                  <a:lnTo>
                    <a:pt x="0" y="953655"/>
                  </a:lnTo>
                  <a:lnTo>
                    <a:pt x="203200" y="0"/>
                  </a:lnTo>
                  <a:close/>
                </a:path>
              </a:pathLst>
            </a:custGeom>
            <a:solidFill>
              <a:srgbClr val="005596"/>
            </a:solidFill>
          </p:spPr>
        </p:sp>
        <p:sp>
          <p:nvSpPr>
            <p:cNvPr id="8" name="TextBox 8"/>
            <p:cNvSpPr txBox="1"/>
            <p:nvPr/>
          </p:nvSpPr>
          <p:spPr>
            <a:xfrm>
              <a:off x="101600" y="-38100"/>
              <a:ext cx="436825" cy="99175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7234808">
            <a:off x="-545671" y="4853273"/>
            <a:ext cx="16230600" cy="770953"/>
          </a:xfrm>
          <a:custGeom>
            <a:avLst/>
            <a:gdLst/>
            <a:ahLst/>
            <a:cxnLst/>
            <a:rect l="l" t="t" r="r" b="b"/>
            <a:pathLst>
              <a:path w="16230600" h="770953">
                <a:moveTo>
                  <a:pt x="0" y="0"/>
                </a:moveTo>
                <a:lnTo>
                  <a:pt x="16230600" y="0"/>
                </a:lnTo>
                <a:lnTo>
                  <a:pt x="16230600" y="770954"/>
                </a:lnTo>
                <a:lnTo>
                  <a:pt x="0" y="770954"/>
                </a:lnTo>
                <a:lnTo>
                  <a:pt x="0" y="0"/>
                </a:lnTo>
                <a:close/>
              </a:path>
            </a:pathLst>
          </a:custGeom>
          <a:blipFill>
            <a:blip r:embed="rId3">
              <a:alphaModFix amt="52000"/>
            </a:blip>
            <a:stretch>
              <a:fillRect/>
            </a:stretch>
          </a:blipFill>
        </p:spPr>
      </p:sp>
      <p:grpSp>
        <p:nvGrpSpPr>
          <p:cNvPr id="10" name="Group 10"/>
          <p:cNvGrpSpPr>
            <a:grpSpLocks noChangeAspect="1"/>
          </p:cNvGrpSpPr>
          <p:nvPr/>
        </p:nvGrpSpPr>
        <p:grpSpPr>
          <a:xfrm>
            <a:off x="-1574274" y="0"/>
            <a:ext cx="10341615" cy="10508652"/>
            <a:chOff x="0" y="0"/>
            <a:chExt cx="5765800" cy="5858929"/>
          </a:xfrm>
        </p:grpSpPr>
        <p:sp>
          <p:nvSpPr>
            <p:cNvPr id="11" name="Freeform 11"/>
            <p:cNvSpPr/>
            <p:nvPr/>
          </p:nvSpPr>
          <p:spPr>
            <a:xfrm>
              <a:off x="0" y="0"/>
              <a:ext cx="5765800" cy="5858891"/>
            </a:xfrm>
            <a:custGeom>
              <a:avLst/>
              <a:gdLst/>
              <a:ahLst/>
              <a:cxnLst/>
              <a:rect l="l" t="t" r="r" b="b"/>
              <a:pathLst>
                <a:path w="5765800" h="5858891">
                  <a:moveTo>
                    <a:pt x="0" y="0"/>
                  </a:moveTo>
                  <a:lnTo>
                    <a:pt x="0" y="5858891"/>
                  </a:lnTo>
                  <a:lnTo>
                    <a:pt x="5765800" y="5858891"/>
                  </a:lnTo>
                  <a:lnTo>
                    <a:pt x="2235200" y="0"/>
                  </a:lnTo>
                  <a:close/>
                </a:path>
              </a:pathLst>
            </a:custGeom>
            <a:blipFill>
              <a:blip r:embed="rId4"/>
              <a:stretch>
                <a:fillRect l="-43509" r="-8864"/>
              </a:stretch>
            </a:blipFill>
          </p:spPr>
        </p:sp>
      </p:grpSp>
      <p:grpSp>
        <p:nvGrpSpPr>
          <p:cNvPr id="12" name="Group 12"/>
          <p:cNvGrpSpPr/>
          <p:nvPr/>
        </p:nvGrpSpPr>
        <p:grpSpPr>
          <a:xfrm rot="-1801313">
            <a:off x="-1212776" y="4436810"/>
            <a:ext cx="2060748" cy="7889373"/>
            <a:chOff x="0" y="0"/>
            <a:chExt cx="542748" cy="2077860"/>
          </a:xfrm>
        </p:grpSpPr>
        <p:sp>
          <p:nvSpPr>
            <p:cNvPr id="13" name="Freeform 13"/>
            <p:cNvSpPr/>
            <p:nvPr/>
          </p:nvSpPr>
          <p:spPr>
            <a:xfrm>
              <a:off x="0" y="0"/>
              <a:ext cx="542748" cy="2077860"/>
            </a:xfrm>
            <a:custGeom>
              <a:avLst/>
              <a:gdLst/>
              <a:ahLst/>
              <a:cxnLst/>
              <a:rect l="l" t="t" r="r" b="b"/>
              <a:pathLst>
                <a:path w="542748" h="2077860">
                  <a:moveTo>
                    <a:pt x="0" y="0"/>
                  </a:moveTo>
                  <a:lnTo>
                    <a:pt x="542748" y="0"/>
                  </a:lnTo>
                  <a:lnTo>
                    <a:pt x="542748" y="2077860"/>
                  </a:lnTo>
                  <a:lnTo>
                    <a:pt x="0" y="2077860"/>
                  </a:lnTo>
                  <a:close/>
                </a:path>
              </a:pathLst>
            </a:custGeom>
            <a:solidFill>
              <a:srgbClr val="005596"/>
            </a:solidFill>
          </p:spPr>
        </p:sp>
        <p:sp>
          <p:nvSpPr>
            <p:cNvPr id="14" name="TextBox 14"/>
            <p:cNvSpPr txBox="1"/>
            <p:nvPr/>
          </p:nvSpPr>
          <p:spPr>
            <a:xfrm>
              <a:off x="0" y="-38100"/>
              <a:ext cx="542748" cy="2115960"/>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3131416">
            <a:off x="-4080653" y="2120145"/>
            <a:ext cx="12285790" cy="583575"/>
          </a:xfrm>
          <a:custGeom>
            <a:avLst/>
            <a:gdLst/>
            <a:ahLst/>
            <a:cxnLst/>
            <a:rect l="l" t="t" r="r" b="b"/>
            <a:pathLst>
              <a:path w="12285790" h="583575">
                <a:moveTo>
                  <a:pt x="0" y="0"/>
                </a:moveTo>
                <a:lnTo>
                  <a:pt x="12285790" y="0"/>
                </a:lnTo>
                <a:lnTo>
                  <a:pt x="12285790" y="583575"/>
                </a:lnTo>
                <a:lnTo>
                  <a:pt x="0" y="583575"/>
                </a:lnTo>
                <a:lnTo>
                  <a:pt x="0" y="0"/>
                </a:lnTo>
                <a:close/>
              </a:path>
            </a:pathLst>
          </a:custGeom>
          <a:blipFill>
            <a:blip r:embed="rId3">
              <a:alphaModFix amt="65000"/>
            </a:blip>
            <a:stretch>
              <a:fillRect/>
            </a:stretch>
          </a:blipFill>
        </p:spPr>
      </p:sp>
      <p:grpSp>
        <p:nvGrpSpPr>
          <p:cNvPr id="16" name="Group 16"/>
          <p:cNvGrpSpPr/>
          <p:nvPr/>
        </p:nvGrpSpPr>
        <p:grpSpPr>
          <a:xfrm rot="2252587">
            <a:off x="-1105257" y="-2239445"/>
            <a:ext cx="3086100" cy="7845843"/>
            <a:chOff x="0" y="0"/>
            <a:chExt cx="812800" cy="2066395"/>
          </a:xfrm>
        </p:grpSpPr>
        <p:sp>
          <p:nvSpPr>
            <p:cNvPr id="17" name="Freeform 17"/>
            <p:cNvSpPr/>
            <p:nvPr/>
          </p:nvSpPr>
          <p:spPr>
            <a:xfrm>
              <a:off x="0" y="0"/>
              <a:ext cx="812800" cy="2066395"/>
            </a:xfrm>
            <a:custGeom>
              <a:avLst/>
              <a:gdLst/>
              <a:ahLst/>
              <a:cxnLst/>
              <a:rect l="l" t="t" r="r" b="b"/>
              <a:pathLst>
                <a:path w="812800" h="2066395">
                  <a:moveTo>
                    <a:pt x="0" y="0"/>
                  </a:moveTo>
                  <a:lnTo>
                    <a:pt x="812800" y="0"/>
                  </a:lnTo>
                  <a:lnTo>
                    <a:pt x="812800" y="2066395"/>
                  </a:lnTo>
                  <a:lnTo>
                    <a:pt x="0" y="2066395"/>
                  </a:lnTo>
                  <a:close/>
                </a:path>
              </a:pathLst>
            </a:custGeom>
            <a:solidFill>
              <a:srgbClr val="FFCE00"/>
            </a:solidFill>
          </p:spPr>
        </p:sp>
        <p:sp>
          <p:nvSpPr>
            <p:cNvPr id="18" name="TextBox 18"/>
            <p:cNvSpPr txBox="1"/>
            <p:nvPr/>
          </p:nvSpPr>
          <p:spPr>
            <a:xfrm>
              <a:off x="0" y="-38100"/>
              <a:ext cx="812800" cy="2104495"/>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1436047" y="299728"/>
            <a:ext cx="4161597" cy="5143500"/>
          </a:xfrm>
          <a:custGeom>
            <a:avLst/>
            <a:gdLst/>
            <a:ahLst/>
            <a:cxnLst/>
            <a:rect l="l" t="t" r="r" b="b"/>
            <a:pathLst>
              <a:path w="4161597" h="5143500">
                <a:moveTo>
                  <a:pt x="0" y="0"/>
                </a:moveTo>
                <a:lnTo>
                  <a:pt x="4161597" y="0"/>
                </a:lnTo>
                <a:lnTo>
                  <a:pt x="4161597" y="5143500"/>
                </a:lnTo>
                <a:lnTo>
                  <a:pt x="0" y="5143500"/>
                </a:lnTo>
                <a:lnTo>
                  <a:pt x="0" y="0"/>
                </a:lnTo>
                <a:close/>
              </a:path>
            </a:pathLst>
          </a:custGeom>
          <a:blipFill>
            <a:blip r:embed="rId5"/>
            <a:stretch>
              <a:fillRect/>
            </a:stretch>
          </a:blipFill>
        </p:spPr>
      </p:sp>
      <p:sp>
        <p:nvSpPr>
          <p:cNvPr id="20" name="TextBox 20"/>
          <p:cNvSpPr txBox="1"/>
          <p:nvPr/>
        </p:nvSpPr>
        <p:spPr>
          <a:xfrm>
            <a:off x="9509543" y="5591336"/>
            <a:ext cx="8014605" cy="2600325"/>
          </a:xfrm>
          <a:prstGeom prst="rect">
            <a:avLst/>
          </a:prstGeom>
        </p:spPr>
        <p:txBody>
          <a:bodyPr lIns="0" tIns="0" rIns="0" bIns="0" rtlCol="0" anchor="t">
            <a:spAutoFit/>
          </a:bodyPr>
          <a:lstStyle/>
          <a:p>
            <a:pPr algn="ctr">
              <a:lnSpc>
                <a:spcPts val="10499"/>
              </a:lnSpc>
            </a:pPr>
            <a:r>
              <a:rPr lang="en-US" sz="7499" b="1">
                <a:solidFill>
                  <a:srgbClr val="005596"/>
                </a:solidFill>
                <a:latin typeface="DINPro Bold"/>
                <a:ea typeface="DINPro Bold"/>
                <a:cs typeface="DINPro Bold"/>
                <a:sym typeface="DINPro Bold"/>
              </a:rPr>
              <a:t>WELCOME TO HEAD START</a:t>
            </a:r>
          </a:p>
        </p:txBody>
      </p:sp>
      <p:grpSp>
        <p:nvGrpSpPr>
          <p:cNvPr id="21" name="Group 21"/>
          <p:cNvGrpSpPr/>
          <p:nvPr/>
        </p:nvGrpSpPr>
        <p:grpSpPr>
          <a:xfrm rot="-7020778">
            <a:off x="5181650" y="-3185774"/>
            <a:ext cx="16230600" cy="15551995"/>
            <a:chOff x="0" y="0"/>
            <a:chExt cx="21640800" cy="20735993"/>
          </a:xfrm>
        </p:grpSpPr>
        <p:sp>
          <p:nvSpPr>
            <p:cNvPr id="22" name="Freeform 22"/>
            <p:cNvSpPr/>
            <p:nvPr/>
          </p:nvSpPr>
          <p:spPr>
            <a:xfrm>
              <a:off x="0" y="0"/>
              <a:ext cx="21640800" cy="20735937"/>
            </a:xfrm>
            <a:custGeom>
              <a:avLst/>
              <a:gdLst/>
              <a:ahLst/>
              <a:cxnLst/>
              <a:rect l="l" t="t" r="r" b="b"/>
              <a:pathLst>
                <a:path w="21640800" h="20735937">
                  <a:moveTo>
                    <a:pt x="0" y="0"/>
                  </a:moveTo>
                  <a:lnTo>
                    <a:pt x="21640800" y="0"/>
                  </a:lnTo>
                  <a:lnTo>
                    <a:pt x="21640800" y="20735937"/>
                  </a:lnTo>
                  <a:lnTo>
                    <a:pt x="0" y="20735937"/>
                  </a:lnTo>
                  <a:close/>
                </a:path>
              </a:pathLst>
            </a:custGeom>
            <a:solidFill>
              <a:srgbClr val="005596"/>
            </a:solidFill>
          </p:spPr>
        </p:sp>
      </p:grpSp>
      <p:grpSp>
        <p:nvGrpSpPr>
          <p:cNvPr id="23" name="Group 23"/>
          <p:cNvGrpSpPr/>
          <p:nvPr/>
        </p:nvGrpSpPr>
        <p:grpSpPr>
          <a:xfrm>
            <a:off x="-1545798" y="4571173"/>
            <a:ext cx="5263283" cy="19050"/>
            <a:chOff x="0" y="0"/>
            <a:chExt cx="7017711" cy="25400"/>
          </a:xfrm>
        </p:grpSpPr>
        <p:sp>
          <p:nvSpPr>
            <p:cNvPr id="24" name="Freeform 24"/>
            <p:cNvSpPr/>
            <p:nvPr/>
          </p:nvSpPr>
          <p:spPr>
            <a:xfrm>
              <a:off x="0" y="0"/>
              <a:ext cx="7017766" cy="25400"/>
            </a:xfrm>
            <a:custGeom>
              <a:avLst/>
              <a:gdLst/>
              <a:ahLst/>
              <a:cxnLst/>
              <a:rect l="l" t="t" r="r" b="b"/>
              <a:pathLst>
                <a:path w="7017766" h="25400">
                  <a:moveTo>
                    <a:pt x="12700" y="0"/>
                  </a:moveTo>
                  <a:lnTo>
                    <a:pt x="7005066" y="0"/>
                  </a:lnTo>
                  <a:cubicBezTo>
                    <a:pt x="7012051" y="0"/>
                    <a:pt x="7017766" y="5715"/>
                    <a:pt x="7017766" y="12700"/>
                  </a:cubicBezTo>
                  <a:cubicBezTo>
                    <a:pt x="7017766" y="19685"/>
                    <a:pt x="7012051" y="25400"/>
                    <a:pt x="7005066" y="25400"/>
                  </a:cubicBezTo>
                  <a:lnTo>
                    <a:pt x="12700" y="25400"/>
                  </a:lnTo>
                  <a:cubicBezTo>
                    <a:pt x="5715" y="25400"/>
                    <a:pt x="0" y="19685"/>
                    <a:pt x="0" y="12700"/>
                  </a:cubicBezTo>
                  <a:cubicBezTo>
                    <a:pt x="0" y="5715"/>
                    <a:pt x="5715" y="0"/>
                    <a:pt x="12700" y="0"/>
                  </a:cubicBezTo>
                  <a:close/>
                </a:path>
              </a:pathLst>
            </a:custGeom>
            <a:solidFill>
              <a:srgbClr val="FFFFFF"/>
            </a:solidFill>
          </p:spPr>
        </p:sp>
      </p:grpSp>
      <p:grpSp>
        <p:nvGrpSpPr>
          <p:cNvPr id="25" name="Group 25"/>
          <p:cNvGrpSpPr/>
          <p:nvPr/>
        </p:nvGrpSpPr>
        <p:grpSpPr>
          <a:xfrm>
            <a:off x="-3525813" y="3702745"/>
            <a:ext cx="5739230" cy="19050"/>
            <a:chOff x="0" y="0"/>
            <a:chExt cx="7652307" cy="25400"/>
          </a:xfrm>
        </p:grpSpPr>
        <p:sp>
          <p:nvSpPr>
            <p:cNvPr id="26" name="Freeform 26"/>
            <p:cNvSpPr/>
            <p:nvPr/>
          </p:nvSpPr>
          <p:spPr>
            <a:xfrm>
              <a:off x="0" y="0"/>
              <a:ext cx="7652258" cy="25400"/>
            </a:xfrm>
            <a:custGeom>
              <a:avLst/>
              <a:gdLst/>
              <a:ahLst/>
              <a:cxnLst/>
              <a:rect l="l" t="t" r="r" b="b"/>
              <a:pathLst>
                <a:path w="7652258" h="25400">
                  <a:moveTo>
                    <a:pt x="12700" y="0"/>
                  </a:moveTo>
                  <a:lnTo>
                    <a:pt x="7639558" y="0"/>
                  </a:lnTo>
                  <a:cubicBezTo>
                    <a:pt x="7646543" y="0"/>
                    <a:pt x="7652258" y="5715"/>
                    <a:pt x="7652258" y="12700"/>
                  </a:cubicBezTo>
                  <a:cubicBezTo>
                    <a:pt x="7652258" y="19685"/>
                    <a:pt x="7646543" y="25400"/>
                    <a:pt x="7639558" y="25400"/>
                  </a:cubicBezTo>
                  <a:lnTo>
                    <a:pt x="12700" y="25400"/>
                  </a:lnTo>
                  <a:cubicBezTo>
                    <a:pt x="5715" y="25400"/>
                    <a:pt x="0" y="19685"/>
                    <a:pt x="0" y="12700"/>
                  </a:cubicBezTo>
                  <a:cubicBezTo>
                    <a:pt x="0" y="5715"/>
                    <a:pt x="5715" y="0"/>
                    <a:pt x="12700" y="0"/>
                  </a:cubicBezTo>
                  <a:close/>
                </a:path>
              </a:pathLst>
            </a:custGeom>
            <a:solidFill>
              <a:srgbClr val="FFFFFF"/>
            </a:solidFill>
          </p:spPr>
        </p:sp>
      </p:grpSp>
      <p:grpSp>
        <p:nvGrpSpPr>
          <p:cNvPr id="27" name="Group 27"/>
          <p:cNvGrpSpPr/>
          <p:nvPr/>
        </p:nvGrpSpPr>
        <p:grpSpPr>
          <a:xfrm>
            <a:off x="3056666" y="2813662"/>
            <a:ext cx="949988" cy="19050"/>
            <a:chOff x="0" y="0"/>
            <a:chExt cx="1266651" cy="25400"/>
          </a:xfrm>
        </p:grpSpPr>
        <p:sp>
          <p:nvSpPr>
            <p:cNvPr id="28" name="Freeform 28"/>
            <p:cNvSpPr/>
            <p:nvPr/>
          </p:nvSpPr>
          <p:spPr>
            <a:xfrm>
              <a:off x="0" y="0"/>
              <a:ext cx="1266698" cy="25400"/>
            </a:xfrm>
            <a:custGeom>
              <a:avLst/>
              <a:gdLst/>
              <a:ahLst/>
              <a:cxnLst/>
              <a:rect l="l" t="t" r="r" b="b"/>
              <a:pathLst>
                <a:path w="1266698" h="25400">
                  <a:moveTo>
                    <a:pt x="12700" y="0"/>
                  </a:moveTo>
                  <a:lnTo>
                    <a:pt x="1253998" y="0"/>
                  </a:lnTo>
                  <a:cubicBezTo>
                    <a:pt x="1260983" y="0"/>
                    <a:pt x="1266698" y="5715"/>
                    <a:pt x="1266698" y="12700"/>
                  </a:cubicBezTo>
                  <a:cubicBezTo>
                    <a:pt x="1266698" y="19685"/>
                    <a:pt x="1260983" y="25400"/>
                    <a:pt x="1253998" y="25400"/>
                  </a:cubicBezTo>
                  <a:lnTo>
                    <a:pt x="12700" y="25400"/>
                  </a:lnTo>
                  <a:cubicBezTo>
                    <a:pt x="5715" y="25400"/>
                    <a:pt x="0" y="19685"/>
                    <a:pt x="0" y="12700"/>
                  </a:cubicBezTo>
                  <a:cubicBezTo>
                    <a:pt x="0" y="5715"/>
                    <a:pt x="5715" y="0"/>
                    <a:pt x="12700" y="0"/>
                  </a:cubicBezTo>
                  <a:close/>
                </a:path>
              </a:pathLst>
            </a:custGeom>
            <a:solidFill>
              <a:srgbClr val="FFFFFF"/>
            </a:solidFill>
          </p:spPr>
        </p:sp>
      </p:grpSp>
      <p:grpSp>
        <p:nvGrpSpPr>
          <p:cNvPr id="29" name="Group 29"/>
          <p:cNvGrpSpPr/>
          <p:nvPr/>
        </p:nvGrpSpPr>
        <p:grpSpPr>
          <a:xfrm>
            <a:off x="619174" y="2382735"/>
            <a:ext cx="1310580" cy="19050"/>
            <a:chOff x="0" y="0"/>
            <a:chExt cx="1747440" cy="25400"/>
          </a:xfrm>
        </p:grpSpPr>
        <p:sp>
          <p:nvSpPr>
            <p:cNvPr id="30" name="Freeform 30"/>
            <p:cNvSpPr/>
            <p:nvPr/>
          </p:nvSpPr>
          <p:spPr>
            <a:xfrm>
              <a:off x="0" y="0"/>
              <a:ext cx="1747393" cy="25400"/>
            </a:xfrm>
            <a:custGeom>
              <a:avLst/>
              <a:gdLst/>
              <a:ahLst/>
              <a:cxnLst/>
              <a:rect l="l" t="t" r="r" b="b"/>
              <a:pathLst>
                <a:path w="1747393" h="25400">
                  <a:moveTo>
                    <a:pt x="12700" y="0"/>
                  </a:moveTo>
                  <a:lnTo>
                    <a:pt x="1734693" y="0"/>
                  </a:lnTo>
                  <a:cubicBezTo>
                    <a:pt x="1741678" y="0"/>
                    <a:pt x="1747393" y="5715"/>
                    <a:pt x="1747393" y="12700"/>
                  </a:cubicBezTo>
                  <a:cubicBezTo>
                    <a:pt x="1747393" y="19685"/>
                    <a:pt x="1741678" y="25400"/>
                    <a:pt x="1734693" y="25400"/>
                  </a:cubicBezTo>
                  <a:lnTo>
                    <a:pt x="12700" y="25400"/>
                  </a:lnTo>
                  <a:cubicBezTo>
                    <a:pt x="5715" y="25400"/>
                    <a:pt x="0" y="19685"/>
                    <a:pt x="0" y="12700"/>
                  </a:cubicBezTo>
                  <a:cubicBezTo>
                    <a:pt x="0" y="5715"/>
                    <a:pt x="5715" y="0"/>
                    <a:pt x="12700" y="0"/>
                  </a:cubicBezTo>
                  <a:close/>
                </a:path>
              </a:pathLst>
            </a:custGeom>
            <a:solidFill>
              <a:srgbClr val="FFFFFF"/>
            </a:solidFill>
          </p:spPr>
        </p:sp>
      </p:grpSp>
      <p:grpSp>
        <p:nvGrpSpPr>
          <p:cNvPr id="31" name="Group 31"/>
          <p:cNvGrpSpPr>
            <a:grpSpLocks noChangeAspect="1"/>
          </p:cNvGrpSpPr>
          <p:nvPr/>
        </p:nvGrpSpPr>
        <p:grpSpPr>
          <a:xfrm>
            <a:off x="0" y="-290793"/>
            <a:ext cx="11427458" cy="11612034"/>
            <a:chOff x="0" y="0"/>
            <a:chExt cx="5765800" cy="5858929"/>
          </a:xfrm>
        </p:grpSpPr>
        <p:sp>
          <p:nvSpPr>
            <p:cNvPr id="32" name="Freeform 32"/>
            <p:cNvSpPr/>
            <p:nvPr/>
          </p:nvSpPr>
          <p:spPr>
            <a:xfrm>
              <a:off x="0" y="0"/>
              <a:ext cx="5765800" cy="5858891"/>
            </a:xfrm>
            <a:custGeom>
              <a:avLst/>
              <a:gdLst/>
              <a:ahLst/>
              <a:cxnLst/>
              <a:rect l="l" t="t" r="r" b="b"/>
              <a:pathLst>
                <a:path w="5765800" h="5858891">
                  <a:moveTo>
                    <a:pt x="0" y="0"/>
                  </a:moveTo>
                  <a:lnTo>
                    <a:pt x="0" y="5858891"/>
                  </a:lnTo>
                  <a:lnTo>
                    <a:pt x="5765800" y="5858891"/>
                  </a:lnTo>
                  <a:lnTo>
                    <a:pt x="2235200" y="0"/>
                  </a:lnTo>
                  <a:close/>
                </a:path>
              </a:pathLst>
            </a:custGeom>
            <a:blipFill>
              <a:blip r:embed="rId4"/>
              <a:stretch>
                <a:fillRect l="-43509" r="-8864"/>
              </a:stretch>
            </a:blipFill>
          </p:spPr>
        </p:sp>
      </p:grpSp>
      <p:sp>
        <p:nvSpPr>
          <p:cNvPr id="33" name="Freeform 33"/>
          <p:cNvSpPr/>
          <p:nvPr/>
        </p:nvSpPr>
        <p:spPr>
          <a:xfrm>
            <a:off x="10299670" y="5511255"/>
            <a:ext cx="6434350" cy="2870241"/>
          </a:xfrm>
          <a:custGeom>
            <a:avLst/>
            <a:gdLst/>
            <a:ahLst/>
            <a:cxnLst/>
            <a:rect l="l" t="t" r="r" b="b"/>
            <a:pathLst>
              <a:path w="6434350" h="2870241">
                <a:moveTo>
                  <a:pt x="0" y="0"/>
                </a:moveTo>
                <a:lnTo>
                  <a:pt x="6434350" y="0"/>
                </a:lnTo>
                <a:lnTo>
                  <a:pt x="6434350" y="2870241"/>
                </a:lnTo>
                <a:lnTo>
                  <a:pt x="0" y="2870241"/>
                </a:lnTo>
                <a:lnTo>
                  <a:pt x="0" y="0"/>
                </a:lnTo>
                <a:close/>
              </a:path>
            </a:pathLst>
          </a:custGeom>
          <a:blipFill>
            <a:blip r:embed="rId6"/>
            <a:stretch>
              <a:fillRect/>
            </a:stretch>
          </a:blipFill>
        </p:spPr>
      </p:sp>
      <p:sp>
        <p:nvSpPr>
          <p:cNvPr id="34" name="Freeform 34"/>
          <p:cNvSpPr/>
          <p:nvPr/>
        </p:nvSpPr>
        <p:spPr>
          <a:xfrm rot="-7234808">
            <a:off x="62652" y="4946989"/>
            <a:ext cx="16230600" cy="770953"/>
          </a:xfrm>
          <a:custGeom>
            <a:avLst/>
            <a:gdLst/>
            <a:ahLst/>
            <a:cxnLst/>
            <a:rect l="l" t="t" r="r" b="b"/>
            <a:pathLst>
              <a:path w="16230600" h="770953">
                <a:moveTo>
                  <a:pt x="0" y="0"/>
                </a:moveTo>
                <a:lnTo>
                  <a:pt x="16230600" y="0"/>
                </a:lnTo>
                <a:lnTo>
                  <a:pt x="16230600" y="770953"/>
                </a:lnTo>
                <a:lnTo>
                  <a:pt x="0" y="770953"/>
                </a:lnTo>
                <a:lnTo>
                  <a:pt x="0" y="0"/>
                </a:lnTo>
                <a:close/>
              </a:path>
            </a:pathLst>
          </a:custGeom>
          <a:blipFill>
            <a:blip r:embed="rId3">
              <a:alphaModFix amt="52000"/>
            </a:blip>
            <a:stretch>
              <a:fillRect/>
            </a:stretch>
          </a:blipFill>
        </p:spPr>
      </p:sp>
      <p:sp>
        <p:nvSpPr>
          <p:cNvPr id="35" name="TextBox 35"/>
          <p:cNvSpPr txBox="1"/>
          <p:nvPr/>
        </p:nvSpPr>
        <p:spPr>
          <a:xfrm>
            <a:off x="8177952" y="3615453"/>
            <a:ext cx="9569378" cy="1495876"/>
          </a:xfrm>
          <a:prstGeom prst="rect">
            <a:avLst/>
          </a:prstGeom>
        </p:spPr>
        <p:txBody>
          <a:bodyPr lIns="0" tIns="0" rIns="0" bIns="0" rtlCol="0" anchor="t">
            <a:spAutoFit/>
          </a:bodyPr>
          <a:lstStyle/>
          <a:p>
            <a:pPr algn="r">
              <a:lnSpc>
                <a:spcPts val="12187"/>
              </a:lnSpc>
            </a:pPr>
            <a:r>
              <a:rPr lang="en-US" sz="8705" b="1">
                <a:solidFill>
                  <a:srgbClr val="FFC000"/>
                </a:solidFill>
                <a:latin typeface="DINPro Bold"/>
                <a:ea typeface="DINPro Bold"/>
                <a:cs typeface="DINPro Bold"/>
                <a:sym typeface="DINPro Bold"/>
              </a:rPr>
              <a:t>Winter Orientation</a:t>
            </a:r>
          </a:p>
        </p:txBody>
      </p:sp>
      <p:sp>
        <p:nvSpPr>
          <p:cNvPr id="36" name="TextBox 36"/>
          <p:cNvSpPr txBox="1"/>
          <p:nvPr/>
        </p:nvSpPr>
        <p:spPr>
          <a:xfrm>
            <a:off x="8627583" y="1189238"/>
            <a:ext cx="8631717" cy="2197739"/>
          </a:xfrm>
          <a:prstGeom prst="rect">
            <a:avLst/>
          </a:prstGeom>
        </p:spPr>
        <p:txBody>
          <a:bodyPr lIns="0" tIns="0" rIns="0" bIns="0" rtlCol="0" anchor="t">
            <a:spAutoFit/>
          </a:bodyPr>
          <a:lstStyle/>
          <a:p>
            <a:pPr algn="ctr">
              <a:lnSpc>
                <a:spcPts val="17989"/>
              </a:lnSpc>
            </a:pPr>
            <a:r>
              <a:rPr lang="en-US" sz="12849">
                <a:solidFill>
                  <a:srgbClr val="FFFFFF"/>
                </a:solidFill>
                <a:latin typeface="Moonstone"/>
                <a:ea typeface="Moonstone"/>
                <a:cs typeface="Moonstone"/>
                <a:sym typeface="Moonstone"/>
              </a:rPr>
              <a:t>Welcome to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06522" y="2090233"/>
            <a:ext cx="11674955" cy="6066224"/>
            <a:chOff x="0" y="0"/>
            <a:chExt cx="2140739" cy="1112313"/>
          </a:xfrm>
        </p:grpSpPr>
        <p:sp>
          <p:nvSpPr>
            <p:cNvPr id="3" name="Freeform 3"/>
            <p:cNvSpPr/>
            <p:nvPr/>
          </p:nvSpPr>
          <p:spPr>
            <a:xfrm>
              <a:off x="0" y="0"/>
              <a:ext cx="2140739" cy="1112313"/>
            </a:xfrm>
            <a:custGeom>
              <a:avLst/>
              <a:gdLst/>
              <a:ahLst/>
              <a:cxnLst/>
              <a:rect l="l" t="t" r="r" b="b"/>
              <a:pathLst>
                <a:path w="2140739" h="1112313">
                  <a:moveTo>
                    <a:pt x="16578" y="0"/>
                  </a:moveTo>
                  <a:lnTo>
                    <a:pt x="2124161" y="0"/>
                  </a:lnTo>
                  <a:cubicBezTo>
                    <a:pt x="2133317" y="0"/>
                    <a:pt x="2140739" y="7422"/>
                    <a:pt x="2140739" y="16578"/>
                  </a:cubicBezTo>
                  <a:lnTo>
                    <a:pt x="2140739" y="1095735"/>
                  </a:lnTo>
                  <a:cubicBezTo>
                    <a:pt x="2140739" y="1104891"/>
                    <a:pt x="2133317" y="1112313"/>
                    <a:pt x="2124161" y="1112313"/>
                  </a:cubicBezTo>
                  <a:lnTo>
                    <a:pt x="16578" y="1112313"/>
                  </a:lnTo>
                  <a:cubicBezTo>
                    <a:pt x="7422" y="1112313"/>
                    <a:pt x="0" y="1104891"/>
                    <a:pt x="0" y="1095735"/>
                  </a:cubicBezTo>
                  <a:lnTo>
                    <a:pt x="0" y="16578"/>
                  </a:lnTo>
                  <a:cubicBezTo>
                    <a:pt x="0" y="7422"/>
                    <a:pt x="7422" y="0"/>
                    <a:pt x="16578" y="0"/>
                  </a:cubicBezTo>
                  <a:close/>
                </a:path>
              </a:pathLst>
            </a:custGeom>
            <a:solidFill>
              <a:srgbClr val="FFCE00"/>
            </a:solidFill>
          </p:spPr>
        </p:sp>
        <p:sp>
          <p:nvSpPr>
            <p:cNvPr id="4" name="TextBox 4"/>
            <p:cNvSpPr txBox="1"/>
            <p:nvPr/>
          </p:nvSpPr>
          <p:spPr>
            <a:xfrm>
              <a:off x="0" y="-38100"/>
              <a:ext cx="2140739" cy="115041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289707" y="987367"/>
            <a:ext cx="7708587" cy="2205732"/>
            <a:chOff x="0" y="0"/>
            <a:chExt cx="1413459" cy="404447"/>
          </a:xfrm>
        </p:grpSpPr>
        <p:sp>
          <p:nvSpPr>
            <p:cNvPr id="6" name="Freeform 6"/>
            <p:cNvSpPr/>
            <p:nvPr/>
          </p:nvSpPr>
          <p:spPr>
            <a:xfrm>
              <a:off x="0" y="0"/>
              <a:ext cx="1413459" cy="404447"/>
            </a:xfrm>
            <a:custGeom>
              <a:avLst/>
              <a:gdLst/>
              <a:ahLst/>
              <a:cxnLst/>
              <a:rect l="l" t="t" r="r" b="b"/>
              <a:pathLst>
                <a:path w="1413459" h="404447">
                  <a:moveTo>
                    <a:pt x="0" y="0"/>
                  </a:moveTo>
                  <a:lnTo>
                    <a:pt x="1413459" y="0"/>
                  </a:lnTo>
                  <a:lnTo>
                    <a:pt x="1413459" y="404447"/>
                  </a:lnTo>
                  <a:lnTo>
                    <a:pt x="0" y="404447"/>
                  </a:lnTo>
                  <a:close/>
                </a:path>
              </a:pathLst>
            </a:custGeom>
            <a:solidFill>
              <a:srgbClr val="005596"/>
            </a:solidFill>
          </p:spPr>
        </p:sp>
        <p:sp>
          <p:nvSpPr>
            <p:cNvPr id="7" name="TextBox 7"/>
            <p:cNvSpPr txBox="1"/>
            <p:nvPr/>
          </p:nvSpPr>
          <p:spPr>
            <a:xfrm>
              <a:off x="0" y="-38100"/>
              <a:ext cx="1413459" cy="44254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2"/>
            <a:stretch>
              <a:fillRect/>
            </a:stretch>
          </a:blipFill>
        </p:spPr>
      </p:sp>
      <p:sp>
        <p:nvSpPr>
          <p:cNvPr id="9" name="TextBox 9"/>
          <p:cNvSpPr txBox="1"/>
          <p:nvPr/>
        </p:nvSpPr>
        <p:spPr>
          <a:xfrm>
            <a:off x="5548544" y="1173004"/>
            <a:ext cx="6896069" cy="1775460"/>
          </a:xfrm>
          <a:prstGeom prst="rect">
            <a:avLst/>
          </a:prstGeom>
        </p:spPr>
        <p:txBody>
          <a:bodyPr lIns="0" tIns="0" rIns="0" bIns="0" rtlCol="0" anchor="t">
            <a:spAutoFit/>
          </a:bodyPr>
          <a:lstStyle/>
          <a:p>
            <a:pPr algn="ctr">
              <a:lnSpc>
                <a:spcPts val="7139"/>
              </a:lnSpc>
              <a:spcBef>
                <a:spcPct val="0"/>
              </a:spcBef>
            </a:pPr>
            <a:r>
              <a:rPr lang="en-US" sz="5100" b="1">
                <a:solidFill>
                  <a:srgbClr val="FFFFFF"/>
                </a:solidFill>
                <a:latin typeface="DINPro Bold"/>
                <a:ea typeface="DINPro Bold"/>
                <a:cs typeface="DINPro Bold"/>
                <a:sym typeface="DINPro Bold"/>
              </a:rPr>
              <a:t>Land Acknowledgement</a:t>
            </a:r>
          </a:p>
        </p:txBody>
      </p:sp>
      <p:sp>
        <p:nvSpPr>
          <p:cNvPr id="10" name="TextBox 10"/>
          <p:cNvSpPr txBox="1"/>
          <p:nvPr/>
        </p:nvSpPr>
        <p:spPr>
          <a:xfrm>
            <a:off x="3918629" y="3765468"/>
            <a:ext cx="10450742" cy="3347951"/>
          </a:xfrm>
          <a:prstGeom prst="rect">
            <a:avLst/>
          </a:prstGeom>
        </p:spPr>
        <p:txBody>
          <a:bodyPr lIns="0" tIns="0" rIns="0" bIns="0" rtlCol="0" anchor="t">
            <a:spAutoFit/>
          </a:bodyPr>
          <a:lstStyle/>
          <a:p>
            <a:pPr algn="ctr">
              <a:lnSpc>
                <a:spcPts val="4467"/>
              </a:lnSpc>
              <a:spcBef>
                <a:spcPct val="0"/>
              </a:spcBef>
            </a:pPr>
            <a:r>
              <a:rPr lang="en-US" sz="3190">
                <a:solidFill>
                  <a:srgbClr val="000000"/>
                </a:solidFill>
                <a:latin typeface="DINPro"/>
                <a:ea typeface="DINPro"/>
                <a:cs typeface="DINPro"/>
                <a:sym typeface="DINPro"/>
              </a:rPr>
              <a:t>The University of Windsor sits on the traditional territory of the Three Fires Confederacy of First Nations, which includes the Ojibwa, the Odawa, and the Potawatomi. We respect the longstanding relationships with First Nations people in this place in the 100-mile Windsor-Essex peninsula and the straits – les détroits – of Detroit.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08760" y="-121285"/>
            <a:ext cx="11076657" cy="13213916"/>
            <a:chOff x="0" y="0"/>
            <a:chExt cx="6213107" cy="7411936"/>
          </a:xfrm>
        </p:grpSpPr>
        <p:sp>
          <p:nvSpPr>
            <p:cNvPr id="3" name="Freeform 3"/>
            <p:cNvSpPr/>
            <p:nvPr/>
          </p:nvSpPr>
          <p:spPr>
            <a:xfrm>
              <a:off x="-55753" y="0"/>
              <a:ext cx="6268847" cy="7411847"/>
            </a:xfrm>
            <a:custGeom>
              <a:avLst/>
              <a:gdLst/>
              <a:ahLst/>
              <a:cxnLst/>
              <a:rect l="l" t="t" r="r" b="b"/>
              <a:pathLst>
                <a:path w="6268847" h="7411847">
                  <a:moveTo>
                    <a:pt x="2342388" y="0"/>
                  </a:moveTo>
                  <a:cubicBezTo>
                    <a:pt x="2237613" y="21717"/>
                    <a:pt x="2144268" y="84328"/>
                    <a:pt x="2084578" y="175895"/>
                  </a:cubicBezTo>
                  <a:lnTo>
                    <a:pt x="121793" y="3185033"/>
                  </a:lnTo>
                  <a:cubicBezTo>
                    <a:pt x="0" y="3371723"/>
                    <a:pt x="51308" y="3621659"/>
                    <a:pt x="236855" y="3745230"/>
                  </a:cubicBezTo>
                  <a:lnTo>
                    <a:pt x="5637149" y="7343013"/>
                  </a:lnTo>
                  <a:cubicBezTo>
                    <a:pt x="5708142" y="7390257"/>
                    <a:pt x="5785485" y="7411847"/>
                    <a:pt x="5860796" y="7411847"/>
                  </a:cubicBezTo>
                  <a:lnTo>
                    <a:pt x="5861812" y="7411847"/>
                  </a:lnTo>
                  <a:cubicBezTo>
                    <a:pt x="6072886" y="7411593"/>
                    <a:pt x="6268847" y="7243699"/>
                    <a:pt x="6268847" y="7004812"/>
                  </a:cubicBezTo>
                  <a:lnTo>
                    <a:pt x="6268847" y="397891"/>
                  </a:lnTo>
                  <a:cubicBezTo>
                    <a:pt x="6268847" y="201803"/>
                    <a:pt x="6130036" y="38227"/>
                    <a:pt x="5945378" y="0"/>
                  </a:cubicBezTo>
                  <a:close/>
                </a:path>
              </a:pathLst>
            </a:custGeom>
            <a:solidFill>
              <a:srgbClr val="FFCE00"/>
            </a:solidFill>
            <a:ln w="12700">
              <a:solidFill>
                <a:srgbClr val="000000"/>
              </a:solidFill>
            </a:ln>
          </p:spPr>
        </p:sp>
      </p:grpSp>
      <p:grpSp>
        <p:nvGrpSpPr>
          <p:cNvPr id="4" name="Group 4"/>
          <p:cNvGrpSpPr/>
          <p:nvPr/>
        </p:nvGrpSpPr>
        <p:grpSpPr>
          <a:xfrm>
            <a:off x="9708790" y="0"/>
            <a:ext cx="10767310" cy="12574464"/>
            <a:chOff x="0" y="0"/>
            <a:chExt cx="6553569" cy="7653500"/>
          </a:xfrm>
        </p:grpSpPr>
        <p:sp>
          <p:nvSpPr>
            <p:cNvPr id="5" name="Freeform 5"/>
            <p:cNvSpPr/>
            <p:nvPr/>
          </p:nvSpPr>
          <p:spPr>
            <a:xfrm>
              <a:off x="-55753" y="0"/>
              <a:ext cx="6609308" cy="7653408"/>
            </a:xfrm>
            <a:custGeom>
              <a:avLst/>
              <a:gdLst/>
              <a:ahLst/>
              <a:cxnLst/>
              <a:rect l="l" t="t" r="r" b="b"/>
              <a:pathLst>
                <a:path w="6609308" h="7653408">
                  <a:moveTo>
                    <a:pt x="2467690" y="0"/>
                  </a:moveTo>
                  <a:cubicBezTo>
                    <a:pt x="2357173" y="22425"/>
                    <a:pt x="2258713" y="87076"/>
                    <a:pt x="2195752" y="181628"/>
                  </a:cubicBezTo>
                  <a:lnTo>
                    <a:pt x="125412" y="3288837"/>
                  </a:lnTo>
                  <a:cubicBezTo>
                    <a:pt x="0" y="3481612"/>
                    <a:pt x="51308" y="3739693"/>
                    <a:pt x="246779" y="3867292"/>
                  </a:cubicBezTo>
                  <a:lnTo>
                    <a:pt x="5942995" y="7582331"/>
                  </a:lnTo>
                  <a:cubicBezTo>
                    <a:pt x="6017878" y="7631115"/>
                    <a:pt x="6099459" y="7653408"/>
                    <a:pt x="6178897" y="7653408"/>
                  </a:cubicBezTo>
                  <a:lnTo>
                    <a:pt x="6179969" y="7653408"/>
                  </a:lnTo>
                  <a:cubicBezTo>
                    <a:pt x="6402609" y="7653147"/>
                    <a:pt x="6609308" y="7479781"/>
                    <a:pt x="6609308" y="7233108"/>
                  </a:cubicBezTo>
                  <a:lnTo>
                    <a:pt x="6609308" y="410859"/>
                  </a:lnTo>
                  <a:cubicBezTo>
                    <a:pt x="6609308" y="208380"/>
                    <a:pt x="6462891" y="39473"/>
                    <a:pt x="6268114" y="0"/>
                  </a:cubicBezTo>
                  <a:close/>
                </a:path>
              </a:pathLst>
            </a:custGeom>
            <a:blipFill>
              <a:blip r:embed="rId2"/>
              <a:stretch>
                <a:fillRect l="-78979" t="-1075" b="-1075"/>
              </a:stretch>
            </a:blipFill>
          </p:spPr>
        </p:sp>
      </p:grpSp>
      <p:sp>
        <p:nvSpPr>
          <p:cNvPr id="6" name="Freeform 6"/>
          <p:cNvSpPr/>
          <p:nvPr/>
        </p:nvSpPr>
        <p:spPr>
          <a:xfrm>
            <a:off x="2849630" y="4715489"/>
            <a:ext cx="3507376" cy="3143486"/>
          </a:xfrm>
          <a:custGeom>
            <a:avLst/>
            <a:gdLst/>
            <a:ahLst/>
            <a:cxnLst/>
            <a:rect l="l" t="t" r="r" b="b"/>
            <a:pathLst>
              <a:path w="3507376" h="3143486">
                <a:moveTo>
                  <a:pt x="0" y="0"/>
                </a:moveTo>
                <a:lnTo>
                  <a:pt x="3507376" y="0"/>
                </a:lnTo>
                <a:lnTo>
                  <a:pt x="3507376" y="3143486"/>
                </a:lnTo>
                <a:lnTo>
                  <a:pt x="0" y="31434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1486820" y="1028700"/>
            <a:ext cx="7657180" cy="3028950"/>
          </a:xfrm>
          <a:prstGeom prst="rect">
            <a:avLst/>
          </a:prstGeom>
        </p:spPr>
        <p:txBody>
          <a:bodyPr lIns="0" tIns="0" rIns="0" bIns="0" rtlCol="0" anchor="t">
            <a:spAutoFit/>
          </a:bodyPr>
          <a:lstStyle/>
          <a:p>
            <a:pPr algn="l">
              <a:lnSpc>
                <a:spcPts val="11999"/>
              </a:lnSpc>
            </a:pPr>
            <a:r>
              <a:rPr lang="en-US" sz="9999" b="1">
                <a:solidFill>
                  <a:srgbClr val="005596"/>
                </a:solidFill>
                <a:latin typeface="DINPro Bold"/>
                <a:ea typeface="DINPro Bold"/>
                <a:cs typeface="DINPro Bold"/>
                <a:sym typeface="DINPro Bold"/>
              </a:rPr>
              <a:t>Where Are You From?</a:t>
            </a:r>
          </a:p>
        </p:txBody>
      </p:sp>
      <p:sp>
        <p:nvSpPr>
          <p:cNvPr id="8" name="Freeform 8"/>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5"/>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06522" y="2090233"/>
            <a:ext cx="11674955" cy="6066224"/>
            <a:chOff x="0" y="0"/>
            <a:chExt cx="2140739" cy="1112313"/>
          </a:xfrm>
        </p:grpSpPr>
        <p:sp>
          <p:nvSpPr>
            <p:cNvPr id="3" name="Freeform 3"/>
            <p:cNvSpPr/>
            <p:nvPr/>
          </p:nvSpPr>
          <p:spPr>
            <a:xfrm>
              <a:off x="0" y="0"/>
              <a:ext cx="2140739" cy="1112313"/>
            </a:xfrm>
            <a:custGeom>
              <a:avLst/>
              <a:gdLst/>
              <a:ahLst/>
              <a:cxnLst/>
              <a:rect l="l" t="t" r="r" b="b"/>
              <a:pathLst>
                <a:path w="2140739" h="1112313">
                  <a:moveTo>
                    <a:pt x="16578" y="0"/>
                  </a:moveTo>
                  <a:lnTo>
                    <a:pt x="2124161" y="0"/>
                  </a:lnTo>
                  <a:cubicBezTo>
                    <a:pt x="2133317" y="0"/>
                    <a:pt x="2140739" y="7422"/>
                    <a:pt x="2140739" y="16578"/>
                  </a:cubicBezTo>
                  <a:lnTo>
                    <a:pt x="2140739" y="1095735"/>
                  </a:lnTo>
                  <a:cubicBezTo>
                    <a:pt x="2140739" y="1104891"/>
                    <a:pt x="2133317" y="1112313"/>
                    <a:pt x="2124161" y="1112313"/>
                  </a:cubicBezTo>
                  <a:lnTo>
                    <a:pt x="16578" y="1112313"/>
                  </a:lnTo>
                  <a:cubicBezTo>
                    <a:pt x="7422" y="1112313"/>
                    <a:pt x="0" y="1104891"/>
                    <a:pt x="0" y="1095735"/>
                  </a:cubicBezTo>
                  <a:lnTo>
                    <a:pt x="0" y="16578"/>
                  </a:lnTo>
                  <a:cubicBezTo>
                    <a:pt x="0" y="7422"/>
                    <a:pt x="7422" y="0"/>
                    <a:pt x="16578" y="0"/>
                  </a:cubicBezTo>
                  <a:close/>
                </a:path>
              </a:pathLst>
            </a:custGeom>
            <a:solidFill>
              <a:srgbClr val="FFCE00"/>
            </a:solidFill>
          </p:spPr>
        </p:sp>
        <p:sp>
          <p:nvSpPr>
            <p:cNvPr id="4" name="TextBox 4"/>
            <p:cNvSpPr txBox="1"/>
            <p:nvPr/>
          </p:nvSpPr>
          <p:spPr>
            <a:xfrm>
              <a:off x="0" y="-38100"/>
              <a:ext cx="2140739" cy="115041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289707" y="987367"/>
            <a:ext cx="7708587" cy="2205732"/>
            <a:chOff x="0" y="0"/>
            <a:chExt cx="1413459" cy="404447"/>
          </a:xfrm>
        </p:grpSpPr>
        <p:sp>
          <p:nvSpPr>
            <p:cNvPr id="6" name="Freeform 6"/>
            <p:cNvSpPr/>
            <p:nvPr/>
          </p:nvSpPr>
          <p:spPr>
            <a:xfrm>
              <a:off x="0" y="0"/>
              <a:ext cx="1413459" cy="404447"/>
            </a:xfrm>
            <a:custGeom>
              <a:avLst/>
              <a:gdLst/>
              <a:ahLst/>
              <a:cxnLst/>
              <a:rect l="l" t="t" r="r" b="b"/>
              <a:pathLst>
                <a:path w="1413459" h="404447">
                  <a:moveTo>
                    <a:pt x="0" y="0"/>
                  </a:moveTo>
                  <a:lnTo>
                    <a:pt x="1413459" y="0"/>
                  </a:lnTo>
                  <a:lnTo>
                    <a:pt x="1413459" y="404447"/>
                  </a:lnTo>
                  <a:lnTo>
                    <a:pt x="0" y="404447"/>
                  </a:lnTo>
                  <a:close/>
                </a:path>
              </a:pathLst>
            </a:custGeom>
            <a:solidFill>
              <a:srgbClr val="005596"/>
            </a:solidFill>
          </p:spPr>
        </p:sp>
        <p:sp>
          <p:nvSpPr>
            <p:cNvPr id="7" name="TextBox 7"/>
            <p:cNvSpPr txBox="1"/>
            <p:nvPr/>
          </p:nvSpPr>
          <p:spPr>
            <a:xfrm>
              <a:off x="0" y="-38100"/>
              <a:ext cx="1413459" cy="44254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2"/>
            <a:stretch>
              <a:fillRect/>
            </a:stretch>
          </a:blipFill>
        </p:spPr>
      </p:sp>
      <p:sp>
        <p:nvSpPr>
          <p:cNvPr id="9" name="Freeform 9"/>
          <p:cNvSpPr/>
          <p:nvPr/>
        </p:nvSpPr>
        <p:spPr>
          <a:xfrm>
            <a:off x="7766359" y="5953456"/>
            <a:ext cx="2333947" cy="1814644"/>
          </a:xfrm>
          <a:custGeom>
            <a:avLst/>
            <a:gdLst/>
            <a:ahLst/>
            <a:cxnLst/>
            <a:rect l="l" t="t" r="r" b="b"/>
            <a:pathLst>
              <a:path w="2333947" h="1814644">
                <a:moveTo>
                  <a:pt x="0" y="0"/>
                </a:moveTo>
                <a:lnTo>
                  <a:pt x="2333947" y="0"/>
                </a:lnTo>
                <a:lnTo>
                  <a:pt x="2333947" y="1814643"/>
                </a:lnTo>
                <a:lnTo>
                  <a:pt x="0" y="18146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5695966" y="1583623"/>
            <a:ext cx="6896069" cy="870585"/>
          </a:xfrm>
          <a:prstGeom prst="rect">
            <a:avLst/>
          </a:prstGeom>
        </p:spPr>
        <p:txBody>
          <a:bodyPr lIns="0" tIns="0" rIns="0" bIns="0" rtlCol="0" anchor="t">
            <a:spAutoFit/>
          </a:bodyPr>
          <a:lstStyle/>
          <a:p>
            <a:pPr algn="ctr">
              <a:lnSpc>
                <a:spcPts val="7139"/>
              </a:lnSpc>
              <a:spcBef>
                <a:spcPct val="0"/>
              </a:spcBef>
            </a:pPr>
            <a:r>
              <a:rPr lang="en-US" sz="5100" b="1">
                <a:solidFill>
                  <a:srgbClr val="FFFFFF"/>
                </a:solidFill>
                <a:latin typeface="DINPro Bold"/>
                <a:ea typeface="DINPro Bold"/>
                <a:cs typeface="DINPro Bold"/>
                <a:sym typeface="DINPro Bold"/>
              </a:rPr>
              <a:t>Stay Connected</a:t>
            </a:r>
          </a:p>
        </p:txBody>
      </p:sp>
      <p:sp>
        <p:nvSpPr>
          <p:cNvPr id="11" name="TextBox 11"/>
          <p:cNvSpPr txBox="1"/>
          <p:nvPr/>
        </p:nvSpPr>
        <p:spPr>
          <a:xfrm>
            <a:off x="3918629" y="3490603"/>
            <a:ext cx="10450742" cy="2089150"/>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DINPro"/>
                <a:ea typeface="DINPro"/>
                <a:cs typeface="DINPro"/>
                <a:sym typeface="DINPro"/>
              </a:rPr>
              <a:t>Text keyword “UWindsor” to the number        1-833-338-7626 to activate your guest wireless account.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67268" y="812738"/>
            <a:ext cx="8953464" cy="1649277"/>
            <a:chOff x="0" y="0"/>
            <a:chExt cx="2358114" cy="434378"/>
          </a:xfrm>
        </p:grpSpPr>
        <p:sp>
          <p:nvSpPr>
            <p:cNvPr id="3" name="Freeform 3"/>
            <p:cNvSpPr/>
            <p:nvPr/>
          </p:nvSpPr>
          <p:spPr>
            <a:xfrm>
              <a:off x="0" y="0"/>
              <a:ext cx="2358114" cy="434378"/>
            </a:xfrm>
            <a:custGeom>
              <a:avLst/>
              <a:gdLst/>
              <a:ahLst/>
              <a:cxnLst/>
              <a:rect l="l" t="t" r="r" b="b"/>
              <a:pathLst>
                <a:path w="2358114" h="434378">
                  <a:moveTo>
                    <a:pt x="79551" y="0"/>
                  </a:moveTo>
                  <a:lnTo>
                    <a:pt x="2278563" y="0"/>
                  </a:lnTo>
                  <a:cubicBezTo>
                    <a:pt x="2322498" y="0"/>
                    <a:pt x="2358114" y="35616"/>
                    <a:pt x="2358114" y="79551"/>
                  </a:cubicBezTo>
                  <a:lnTo>
                    <a:pt x="2358114" y="354827"/>
                  </a:lnTo>
                  <a:cubicBezTo>
                    <a:pt x="2358114" y="375925"/>
                    <a:pt x="2349733" y="396159"/>
                    <a:pt x="2334814" y="411078"/>
                  </a:cubicBezTo>
                  <a:cubicBezTo>
                    <a:pt x="2319895" y="425996"/>
                    <a:pt x="2299661" y="434378"/>
                    <a:pt x="2278563" y="434378"/>
                  </a:cubicBezTo>
                  <a:lnTo>
                    <a:pt x="79551" y="434378"/>
                  </a:lnTo>
                  <a:cubicBezTo>
                    <a:pt x="35616" y="434378"/>
                    <a:pt x="0" y="398761"/>
                    <a:pt x="0" y="354827"/>
                  </a:cubicBezTo>
                  <a:lnTo>
                    <a:pt x="0" y="79551"/>
                  </a:lnTo>
                  <a:cubicBezTo>
                    <a:pt x="0" y="35616"/>
                    <a:pt x="35616" y="0"/>
                    <a:pt x="79551" y="0"/>
                  </a:cubicBezTo>
                  <a:close/>
                </a:path>
              </a:pathLst>
            </a:custGeom>
            <a:solidFill>
              <a:srgbClr val="FFCE00"/>
            </a:solidFill>
          </p:spPr>
        </p:sp>
        <p:sp>
          <p:nvSpPr>
            <p:cNvPr id="4" name="TextBox 4"/>
            <p:cNvSpPr txBox="1"/>
            <p:nvPr/>
          </p:nvSpPr>
          <p:spPr>
            <a:xfrm>
              <a:off x="0" y="-38100"/>
              <a:ext cx="2358114" cy="47247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2"/>
            <a:stretch>
              <a:fillRect/>
            </a:stretch>
          </a:blipFill>
        </p:spPr>
      </p:sp>
      <p:sp>
        <p:nvSpPr>
          <p:cNvPr id="6" name="TextBox 6"/>
          <p:cNvSpPr txBox="1"/>
          <p:nvPr/>
        </p:nvSpPr>
        <p:spPr>
          <a:xfrm>
            <a:off x="1028700" y="3035151"/>
            <a:ext cx="11080900" cy="4150023"/>
          </a:xfrm>
          <a:prstGeom prst="rect">
            <a:avLst/>
          </a:prstGeom>
        </p:spPr>
        <p:txBody>
          <a:bodyPr lIns="0" tIns="0" rIns="0" bIns="0" rtlCol="0" anchor="t">
            <a:spAutoFit/>
          </a:bodyPr>
          <a:lstStyle/>
          <a:p>
            <a:pPr marL="723097" lvl="1" indent="-361548" algn="l">
              <a:lnSpc>
                <a:spcPts val="4688"/>
              </a:lnSpc>
              <a:buFont typeface="Arial"/>
              <a:buChar char="•"/>
            </a:pPr>
            <a:r>
              <a:rPr lang="en-US" sz="3349">
                <a:solidFill>
                  <a:srgbClr val="000000"/>
                </a:solidFill>
                <a:latin typeface="DINPro"/>
                <a:ea typeface="DINPro"/>
                <a:cs typeface="DINPro"/>
                <a:sym typeface="DINPro"/>
              </a:rPr>
              <a:t>Presentations</a:t>
            </a:r>
          </a:p>
          <a:p>
            <a:pPr marL="1446193" lvl="2" indent="-482064" algn="l">
              <a:lnSpc>
                <a:spcPts val="4688"/>
              </a:lnSpc>
              <a:buFont typeface="Arial"/>
              <a:buChar char="⚬"/>
            </a:pPr>
            <a:r>
              <a:rPr lang="en-US" sz="3349">
                <a:solidFill>
                  <a:srgbClr val="000000"/>
                </a:solidFill>
                <a:latin typeface="DINPro"/>
                <a:ea typeface="DINPro"/>
                <a:cs typeface="DINPro"/>
                <a:sym typeface="DINPro"/>
              </a:rPr>
              <a:t>UWin101</a:t>
            </a:r>
          </a:p>
          <a:p>
            <a:pPr marL="1446193" lvl="2" indent="-482064" algn="l">
              <a:lnSpc>
                <a:spcPts val="4688"/>
              </a:lnSpc>
              <a:buFont typeface="Arial"/>
              <a:buChar char="⚬"/>
            </a:pPr>
            <a:r>
              <a:rPr lang="en-US" sz="3349">
                <a:solidFill>
                  <a:srgbClr val="000000"/>
                </a:solidFill>
                <a:latin typeface="DINPro"/>
                <a:ea typeface="DINPro"/>
                <a:cs typeface="DINPro"/>
                <a:sym typeface="DINPro"/>
              </a:rPr>
              <a:t>Essential Tools &amp; Student Panel </a:t>
            </a:r>
          </a:p>
          <a:p>
            <a:pPr marL="723097" lvl="1" indent="-361548" algn="l">
              <a:lnSpc>
                <a:spcPts val="4688"/>
              </a:lnSpc>
              <a:buFont typeface="Arial"/>
              <a:buChar char="•"/>
            </a:pPr>
            <a:r>
              <a:rPr lang="en-US" sz="3349">
                <a:solidFill>
                  <a:srgbClr val="000000"/>
                </a:solidFill>
                <a:latin typeface="DINPro"/>
                <a:ea typeface="DINPro"/>
                <a:cs typeface="DINPro"/>
                <a:sym typeface="DINPro"/>
              </a:rPr>
              <a:t>Optional Afternoon Activities</a:t>
            </a:r>
          </a:p>
          <a:p>
            <a:pPr marL="1446193" lvl="2" indent="-482064" algn="l">
              <a:lnSpc>
                <a:spcPts val="4688"/>
              </a:lnSpc>
              <a:buFont typeface="Arial"/>
              <a:buChar char="⚬"/>
            </a:pPr>
            <a:r>
              <a:rPr lang="en-US" sz="3349">
                <a:solidFill>
                  <a:srgbClr val="000000"/>
                </a:solidFill>
                <a:latin typeface="DINPro"/>
                <a:ea typeface="DINPro"/>
                <a:cs typeface="DINPro"/>
                <a:sym typeface="DINPro"/>
              </a:rPr>
              <a:t>Meet with an academic advisor</a:t>
            </a:r>
          </a:p>
          <a:p>
            <a:pPr marL="1446193" lvl="2" indent="-482064" algn="l">
              <a:lnSpc>
                <a:spcPts val="4688"/>
              </a:lnSpc>
              <a:buFont typeface="Arial"/>
              <a:buChar char="⚬"/>
            </a:pPr>
            <a:r>
              <a:rPr lang="en-US" sz="3349">
                <a:solidFill>
                  <a:srgbClr val="000000"/>
                </a:solidFill>
                <a:latin typeface="DINPro"/>
                <a:ea typeface="DINPro"/>
                <a:cs typeface="DINPro"/>
                <a:sym typeface="DINPro"/>
              </a:rPr>
              <a:t>UWin Card photo</a:t>
            </a:r>
          </a:p>
          <a:p>
            <a:pPr marL="1446193" lvl="2" indent="-482064" algn="l">
              <a:lnSpc>
                <a:spcPts val="4688"/>
              </a:lnSpc>
              <a:buFont typeface="Arial"/>
              <a:buChar char="⚬"/>
            </a:pPr>
            <a:r>
              <a:rPr lang="en-US" sz="3349">
                <a:solidFill>
                  <a:srgbClr val="000000"/>
                </a:solidFill>
                <a:latin typeface="DINPro"/>
                <a:ea typeface="DINPro"/>
                <a:cs typeface="DINPro"/>
                <a:sym typeface="DINPro"/>
              </a:rPr>
              <a:t>Campus &amp; Library tours</a:t>
            </a:r>
          </a:p>
        </p:txBody>
      </p:sp>
      <p:grpSp>
        <p:nvGrpSpPr>
          <p:cNvPr id="7" name="Group 7"/>
          <p:cNvGrpSpPr/>
          <p:nvPr/>
        </p:nvGrpSpPr>
        <p:grpSpPr>
          <a:xfrm>
            <a:off x="12286270" y="3853814"/>
            <a:ext cx="4114800" cy="4114800"/>
            <a:chOff x="0" y="0"/>
            <a:chExt cx="5486400" cy="5486400"/>
          </a:xfrm>
        </p:grpSpPr>
        <p:sp>
          <p:nvSpPr>
            <p:cNvPr id="8" name="Freeform 8"/>
            <p:cNvSpPr/>
            <p:nvPr/>
          </p:nvSpPr>
          <p:spPr>
            <a:xfrm>
              <a:off x="0" y="0"/>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9" name="Freeform 9"/>
          <p:cNvSpPr/>
          <p:nvPr/>
        </p:nvSpPr>
        <p:spPr>
          <a:xfrm>
            <a:off x="12012694" y="3248326"/>
            <a:ext cx="4661952" cy="4979388"/>
          </a:xfrm>
          <a:custGeom>
            <a:avLst/>
            <a:gdLst/>
            <a:ahLst/>
            <a:cxnLst/>
            <a:rect l="l" t="t" r="r" b="b"/>
            <a:pathLst>
              <a:path w="4661952" h="4979388">
                <a:moveTo>
                  <a:pt x="0" y="0"/>
                </a:moveTo>
                <a:lnTo>
                  <a:pt x="4661953" y="0"/>
                </a:lnTo>
                <a:lnTo>
                  <a:pt x="4661953" y="4979388"/>
                </a:lnTo>
                <a:lnTo>
                  <a:pt x="0" y="49793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5253386" y="1280738"/>
            <a:ext cx="7781229" cy="713278"/>
          </a:xfrm>
          <a:prstGeom prst="rect">
            <a:avLst/>
          </a:prstGeom>
        </p:spPr>
        <p:txBody>
          <a:bodyPr lIns="0" tIns="0" rIns="0" bIns="0" rtlCol="0" anchor="t">
            <a:spAutoFit/>
          </a:bodyPr>
          <a:lstStyle/>
          <a:p>
            <a:pPr algn="ctr">
              <a:lnSpc>
                <a:spcPts val="5657"/>
              </a:lnSpc>
            </a:pPr>
            <a:r>
              <a:rPr lang="en-US" sz="4714" b="1">
                <a:solidFill>
                  <a:srgbClr val="000000"/>
                </a:solidFill>
                <a:latin typeface="DINPro Bold"/>
                <a:ea typeface="DINPro Bold"/>
                <a:cs typeface="DINPro Bold"/>
                <a:sym typeface="DINPro Bold"/>
              </a:rPr>
              <a:t>Winter Orientation Schedule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2392" y="876177"/>
            <a:ext cx="10201057" cy="1683122"/>
            <a:chOff x="0" y="0"/>
            <a:chExt cx="2686698" cy="443292"/>
          </a:xfrm>
        </p:grpSpPr>
        <p:sp>
          <p:nvSpPr>
            <p:cNvPr id="3" name="Freeform 3"/>
            <p:cNvSpPr/>
            <p:nvPr/>
          </p:nvSpPr>
          <p:spPr>
            <a:xfrm>
              <a:off x="0" y="0"/>
              <a:ext cx="2686698" cy="443291"/>
            </a:xfrm>
            <a:custGeom>
              <a:avLst/>
              <a:gdLst/>
              <a:ahLst/>
              <a:cxnLst/>
              <a:rect l="l" t="t" r="r" b="b"/>
              <a:pathLst>
                <a:path w="2686698" h="443291">
                  <a:moveTo>
                    <a:pt x="69822" y="0"/>
                  </a:moveTo>
                  <a:lnTo>
                    <a:pt x="2616876" y="0"/>
                  </a:lnTo>
                  <a:cubicBezTo>
                    <a:pt x="2655438" y="0"/>
                    <a:pt x="2686698" y="31260"/>
                    <a:pt x="2686698" y="69822"/>
                  </a:cubicBezTo>
                  <a:lnTo>
                    <a:pt x="2686698" y="373470"/>
                  </a:lnTo>
                  <a:cubicBezTo>
                    <a:pt x="2686698" y="391988"/>
                    <a:pt x="2679342" y="409747"/>
                    <a:pt x="2666248" y="422841"/>
                  </a:cubicBezTo>
                  <a:cubicBezTo>
                    <a:pt x="2653154" y="435935"/>
                    <a:pt x="2635394" y="443291"/>
                    <a:pt x="2616876" y="443291"/>
                  </a:cubicBezTo>
                  <a:lnTo>
                    <a:pt x="69822" y="443291"/>
                  </a:lnTo>
                  <a:cubicBezTo>
                    <a:pt x="31260" y="443291"/>
                    <a:pt x="0" y="412031"/>
                    <a:pt x="0" y="373470"/>
                  </a:cubicBezTo>
                  <a:lnTo>
                    <a:pt x="0" y="69822"/>
                  </a:lnTo>
                  <a:cubicBezTo>
                    <a:pt x="0" y="31260"/>
                    <a:pt x="31260" y="0"/>
                    <a:pt x="69822" y="0"/>
                  </a:cubicBezTo>
                  <a:close/>
                </a:path>
              </a:pathLst>
            </a:custGeom>
            <a:solidFill>
              <a:srgbClr val="005596"/>
            </a:solidFill>
          </p:spPr>
        </p:sp>
        <p:sp>
          <p:nvSpPr>
            <p:cNvPr id="4" name="TextBox 4"/>
            <p:cNvSpPr txBox="1"/>
            <p:nvPr/>
          </p:nvSpPr>
          <p:spPr>
            <a:xfrm>
              <a:off x="0" y="-38100"/>
              <a:ext cx="2686698" cy="48139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7644837" y="3644337"/>
            <a:ext cx="2998325" cy="299832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E00"/>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2"/>
            <a:stretch>
              <a:fillRect/>
            </a:stretch>
          </a:blipFill>
        </p:spPr>
      </p:sp>
      <p:sp>
        <p:nvSpPr>
          <p:cNvPr id="9" name="Freeform 9"/>
          <p:cNvSpPr/>
          <p:nvPr/>
        </p:nvSpPr>
        <p:spPr>
          <a:xfrm>
            <a:off x="8453995" y="3780527"/>
            <a:ext cx="1380010" cy="2725947"/>
          </a:xfrm>
          <a:custGeom>
            <a:avLst/>
            <a:gdLst/>
            <a:ahLst/>
            <a:cxnLst/>
            <a:rect l="l" t="t" r="r" b="b"/>
            <a:pathLst>
              <a:path w="1380010" h="2725947">
                <a:moveTo>
                  <a:pt x="0" y="0"/>
                </a:moveTo>
                <a:lnTo>
                  <a:pt x="1380010" y="0"/>
                </a:lnTo>
                <a:lnTo>
                  <a:pt x="1380010" y="2725946"/>
                </a:lnTo>
                <a:lnTo>
                  <a:pt x="0" y="27259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5441809" y="1331976"/>
            <a:ext cx="7402224" cy="771525"/>
          </a:xfrm>
          <a:prstGeom prst="rect">
            <a:avLst/>
          </a:prstGeom>
        </p:spPr>
        <p:txBody>
          <a:bodyPr lIns="0" tIns="0" rIns="0" bIns="0" rtlCol="0" anchor="t">
            <a:spAutoFit/>
          </a:bodyPr>
          <a:lstStyle/>
          <a:p>
            <a:pPr algn="ctr">
              <a:lnSpc>
                <a:spcPts val="6120"/>
              </a:lnSpc>
            </a:pPr>
            <a:r>
              <a:rPr lang="en-US" sz="5100" b="1">
                <a:solidFill>
                  <a:srgbClr val="FFFFFF"/>
                </a:solidFill>
                <a:latin typeface="DINPro Bold"/>
                <a:ea typeface="DINPro Bold"/>
                <a:cs typeface="DINPro Bold"/>
                <a:sym typeface="DINPro Bold"/>
              </a:rPr>
              <a:t>Prize Giveaway</a:t>
            </a:r>
          </a:p>
        </p:txBody>
      </p:sp>
      <p:sp>
        <p:nvSpPr>
          <p:cNvPr id="11" name="TextBox 11"/>
          <p:cNvSpPr txBox="1"/>
          <p:nvPr/>
        </p:nvSpPr>
        <p:spPr>
          <a:xfrm>
            <a:off x="7393353" y="7194077"/>
            <a:ext cx="3501294" cy="571958"/>
          </a:xfrm>
          <a:prstGeom prst="rect">
            <a:avLst/>
          </a:prstGeom>
        </p:spPr>
        <p:txBody>
          <a:bodyPr lIns="0" tIns="0" rIns="0" bIns="0" rtlCol="0" anchor="t">
            <a:spAutoFit/>
          </a:bodyPr>
          <a:lstStyle/>
          <a:p>
            <a:pPr algn="ctr">
              <a:lnSpc>
                <a:spcPts val="4669"/>
              </a:lnSpc>
              <a:spcBef>
                <a:spcPct val="0"/>
              </a:spcBef>
            </a:pPr>
            <a:r>
              <a:rPr lang="en-US" sz="3335" b="1">
                <a:solidFill>
                  <a:srgbClr val="000000"/>
                </a:solidFill>
                <a:latin typeface="DINPro Bold"/>
                <a:ea typeface="DINPro Bold"/>
                <a:cs typeface="DINPro Bold"/>
                <a:sym typeface="DINPro Bold"/>
              </a:rPr>
              <a:t>$500 TUITION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57400" y="1244811"/>
            <a:ext cx="11201400" cy="7274040"/>
            <a:chOff x="0" y="0"/>
            <a:chExt cx="2950163" cy="1915797"/>
          </a:xfrm>
        </p:grpSpPr>
        <p:sp>
          <p:nvSpPr>
            <p:cNvPr id="3" name="Freeform 3"/>
            <p:cNvSpPr/>
            <p:nvPr/>
          </p:nvSpPr>
          <p:spPr>
            <a:xfrm>
              <a:off x="0" y="0"/>
              <a:ext cx="2950163" cy="1915797"/>
            </a:xfrm>
            <a:custGeom>
              <a:avLst/>
              <a:gdLst/>
              <a:ahLst/>
              <a:cxnLst/>
              <a:rect l="l" t="t" r="r" b="b"/>
              <a:pathLst>
                <a:path w="2950163" h="1915797">
                  <a:moveTo>
                    <a:pt x="63586" y="0"/>
                  </a:moveTo>
                  <a:lnTo>
                    <a:pt x="2886577" y="0"/>
                  </a:lnTo>
                  <a:cubicBezTo>
                    <a:pt x="2903441" y="0"/>
                    <a:pt x="2919614" y="6699"/>
                    <a:pt x="2931539" y="18624"/>
                  </a:cubicBezTo>
                  <a:cubicBezTo>
                    <a:pt x="2943464" y="30549"/>
                    <a:pt x="2950163" y="46722"/>
                    <a:pt x="2950163" y="63586"/>
                  </a:cubicBezTo>
                  <a:lnTo>
                    <a:pt x="2950163" y="1852210"/>
                  </a:lnTo>
                  <a:cubicBezTo>
                    <a:pt x="2950163" y="1869074"/>
                    <a:pt x="2943464" y="1885248"/>
                    <a:pt x="2931539" y="1897173"/>
                  </a:cubicBezTo>
                  <a:cubicBezTo>
                    <a:pt x="2919614" y="1909097"/>
                    <a:pt x="2903441" y="1915797"/>
                    <a:pt x="2886577" y="1915797"/>
                  </a:cubicBezTo>
                  <a:lnTo>
                    <a:pt x="63586" y="1915797"/>
                  </a:lnTo>
                  <a:cubicBezTo>
                    <a:pt x="46722" y="1915797"/>
                    <a:pt x="30549" y="1909097"/>
                    <a:pt x="18624" y="1897173"/>
                  </a:cubicBezTo>
                  <a:cubicBezTo>
                    <a:pt x="6699" y="1885248"/>
                    <a:pt x="0" y="1869074"/>
                    <a:pt x="0" y="1852210"/>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4" name="TextBox 4"/>
            <p:cNvSpPr txBox="1"/>
            <p:nvPr/>
          </p:nvSpPr>
          <p:spPr>
            <a:xfrm>
              <a:off x="0" y="-38100"/>
              <a:ext cx="2950163" cy="195389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3788001" flipH="1" flipV="1">
            <a:off x="10533962" y="1188143"/>
            <a:ext cx="7216534" cy="342785"/>
          </a:xfrm>
          <a:custGeom>
            <a:avLst/>
            <a:gdLst/>
            <a:ahLst/>
            <a:cxnLst/>
            <a:rect l="l" t="t" r="r" b="b"/>
            <a:pathLst>
              <a:path w="7216534" h="342785">
                <a:moveTo>
                  <a:pt x="7216534" y="342785"/>
                </a:moveTo>
                <a:lnTo>
                  <a:pt x="0" y="342785"/>
                </a:lnTo>
                <a:lnTo>
                  <a:pt x="0" y="0"/>
                </a:lnTo>
                <a:lnTo>
                  <a:pt x="7216534" y="0"/>
                </a:lnTo>
                <a:lnTo>
                  <a:pt x="7216534" y="342785"/>
                </a:lnTo>
                <a:close/>
              </a:path>
            </a:pathLst>
          </a:custGeom>
          <a:blipFill>
            <a:blip r:embed="rId2">
              <a:alphaModFix amt="55000"/>
            </a:blip>
            <a:stretch>
              <a:fillRect/>
            </a:stretch>
          </a:blipFill>
        </p:spPr>
      </p:sp>
      <p:grpSp>
        <p:nvGrpSpPr>
          <p:cNvPr id="6" name="Group 6"/>
          <p:cNvGrpSpPr/>
          <p:nvPr/>
        </p:nvGrpSpPr>
        <p:grpSpPr>
          <a:xfrm>
            <a:off x="9665798" y="-482908"/>
            <a:ext cx="14455572" cy="13395720"/>
            <a:chOff x="0" y="0"/>
            <a:chExt cx="2158640" cy="2000373"/>
          </a:xfrm>
        </p:grpSpPr>
        <p:sp>
          <p:nvSpPr>
            <p:cNvPr id="7" name="Freeform 7"/>
            <p:cNvSpPr/>
            <p:nvPr/>
          </p:nvSpPr>
          <p:spPr>
            <a:xfrm>
              <a:off x="0" y="0"/>
              <a:ext cx="2158640" cy="2000373"/>
            </a:xfrm>
            <a:custGeom>
              <a:avLst/>
              <a:gdLst/>
              <a:ahLst/>
              <a:cxnLst/>
              <a:rect l="l" t="t" r="r" b="b"/>
              <a:pathLst>
                <a:path w="2158640" h="2000373">
                  <a:moveTo>
                    <a:pt x="1079320" y="2000373"/>
                  </a:moveTo>
                  <a:lnTo>
                    <a:pt x="2158640" y="0"/>
                  </a:lnTo>
                  <a:lnTo>
                    <a:pt x="0" y="0"/>
                  </a:lnTo>
                  <a:lnTo>
                    <a:pt x="1079320" y="2000373"/>
                  </a:lnTo>
                  <a:close/>
                </a:path>
              </a:pathLst>
            </a:custGeom>
            <a:solidFill>
              <a:srgbClr val="005596"/>
            </a:solidFill>
          </p:spPr>
        </p:sp>
        <p:sp>
          <p:nvSpPr>
            <p:cNvPr id="8" name="TextBox 8"/>
            <p:cNvSpPr txBox="1"/>
            <p:nvPr/>
          </p:nvSpPr>
          <p:spPr>
            <a:xfrm>
              <a:off x="337288" y="104784"/>
              <a:ext cx="1484065" cy="96684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3785064">
            <a:off x="10531280" y="7779376"/>
            <a:ext cx="7216534" cy="342785"/>
          </a:xfrm>
          <a:custGeom>
            <a:avLst/>
            <a:gdLst/>
            <a:ahLst/>
            <a:cxnLst/>
            <a:rect l="l" t="t" r="r" b="b"/>
            <a:pathLst>
              <a:path w="7216534" h="342785">
                <a:moveTo>
                  <a:pt x="0" y="0"/>
                </a:moveTo>
                <a:lnTo>
                  <a:pt x="7216534" y="0"/>
                </a:lnTo>
                <a:lnTo>
                  <a:pt x="7216534" y="342786"/>
                </a:lnTo>
                <a:lnTo>
                  <a:pt x="0" y="342786"/>
                </a:lnTo>
                <a:lnTo>
                  <a:pt x="0" y="0"/>
                </a:lnTo>
                <a:close/>
              </a:path>
            </a:pathLst>
          </a:custGeom>
          <a:blipFill>
            <a:blip r:embed="rId2">
              <a:alphaModFix amt="55000"/>
            </a:blip>
            <a:stretch>
              <a:fillRect/>
            </a:stretch>
          </a:blipFill>
        </p:spPr>
      </p:sp>
      <p:grpSp>
        <p:nvGrpSpPr>
          <p:cNvPr id="10" name="Group 10"/>
          <p:cNvGrpSpPr/>
          <p:nvPr/>
        </p:nvGrpSpPr>
        <p:grpSpPr>
          <a:xfrm>
            <a:off x="12995151" y="3427604"/>
            <a:ext cx="4696617" cy="2908454"/>
            <a:chOff x="0" y="0"/>
            <a:chExt cx="1312522" cy="812800"/>
          </a:xfrm>
        </p:grpSpPr>
        <p:sp>
          <p:nvSpPr>
            <p:cNvPr id="11" name="Freeform 11"/>
            <p:cNvSpPr/>
            <p:nvPr/>
          </p:nvSpPr>
          <p:spPr>
            <a:xfrm>
              <a:off x="0" y="0"/>
              <a:ext cx="1312522" cy="812800"/>
            </a:xfrm>
            <a:custGeom>
              <a:avLst/>
              <a:gdLst/>
              <a:ahLst/>
              <a:cxnLst/>
              <a:rect l="l" t="t" r="r" b="b"/>
              <a:pathLst>
                <a:path w="1312522" h="812800">
                  <a:moveTo>
                    <a:pt x="37913" y="0"/>
                  </a:moveTo>
                  <a:lnTo>
                    <a:pt x="1274609" y="0"/>
                  </a:lnTo>
                  <a:cubicBezTo>
                    <a:pt x="1284664" y="0"/>
                    <a:pt x="1294307" y="3994"/>
                    <a:pt x="1301418" y="11105"/>
                  </a:cubicBezTo>
                  <a:cubicBezTo>
                    <a:pt x="1308528" y="18215"/>
                    <a:pt x="1312522" y="27858"/>
                    <a:pt x="1312522" y="37913"/>
                  </a:cubicBezTo>
                  <a:lnTo>
                    <a:pt x="1312522" y="774887"/>
                  </a:lnTo>
                  <a:cubicBezTo>
                    <a:pt x="1312522" y="784942"/>
                    <a:pt x="1308528" y="794585"/>
                    <a:pt x="1301418" y="801695"/>
                  </a:cubicBezTo>
                  <a:cubicBezTo>
                    <a:pt x="1294307" y="808806"/>
                    <a:pt x="1284664" y="812800"/>
                    <a:pt x="1274609" y="812800"/>
                  </a:cubicBezTo>
                  <a:lnTo>
                    <a:pt x="37913" y="812800"/>
                  </a:lnTo>
                  <a:cubicBezTo>
                    <a:pt x="27858" y="812800"/>
                    <a:pt x="18215" y="808806"/>
                    <a:pt x="11105" y="801695"/>
                  </a:cubicBezTo>
                  <a:cubicBezTo>
                    <a:pt x="3994" y="794585"/>
                    <a:pt x="0" y="784942"/>
                    <a:pt x="0" y="774887"/>
                  </a:cubicBezTo>
                  <a:lnTo>
                    <a:pt x="0" y="37913"/>
                  </a:lnTo>
                  <a:cubicBezTo>
                    <a:pt x="0" y="27858"/>
                    <a:pt x="3994" y="18215"/>
                    <a:pt x="11105" y="11105"/>
                  </a:cubicBezTo>
                  <a:cubicBezTo>
                    <a:pt x="18215" y="3994"/>
                    <a:pt x="27858" y="0"/>
                    <a:pt x="37913" y="0"/>
                  </a:cubicBezTo>
                  <a:close/>
                </a:path>
              </a:pathLst>
            </a:custGeom>
            <a:blipFill>
              <a:blip r:embed="rId3"/>
              <a:stretch>
                <a:fillRect l="-5045" r="-5045"/>
              </a:stretch>
            </a:blipFill>
          </p:spPr>
        </p:sp>
      </p:grpSp>
      <p:grpSp>
        <p:nvGrpSpPr>
          <p:cNvPr id="12" name="Group 12"/>
          <p:cNvGrpSpPr/>
          <p:nvPr/>
        </p:nvGrpSpPr>
        <p:grpSpPr>
          <a:xfrm>
            <a:off x="9665798" y="6775180"/>
            <a:ext cx="4591649" cy="2658071"/>
            <a:chOff x="0" y="0"/>
            <a:chExt cx="1404060" cy="812800"/>
          </a:xfrm>
        </p:grpSpPr>
        <p:sp>
          <p:nvSpPr>
            <p:cNvPr id="13" name="Freeform 13"/>
            <p:cNvSpPr/>
            <p:nvPr/>
          </p:nvSpPr>
          <p:spPr>
            <a:xfrm>
              <a:off x="0" y="0"/>
              <a:ext cx="1404060" cy="812800"/>
            </a:xfrm>
            <a:custGeom>
              <a:avLst/>
              <a:gdLst/>
              <a:ahLst/>
              <a:cxnLst/>
              <a:rect l="l" t="t" r="r" b="b"/>
              <a:pathLst>
                <a:path w="1404060" h="812800">
                  <a:moveTo>
                    <a:pt x="38780" y="0"/>
                  </a:moveTo>
                  <a:lnTo>
                    <a:pt x="1365280" y="0"/>
                  </a:lnTo>
                  <a:cubicBezTo>
                    <a:pt x="1375566" y="0"/>
                    <a:pt x="1385429" y="4086"/>
                    <a:pt x="1392702" y="11358"/>
                  </a:cubicBezTo>
                  <a:cubicBezTo>
                    <a:pt x="1399975" y="18631"/>
                    <a:pt x="1404060" y="28495"/>
                    <a:pt x="1404060" y="38780"/>
                  </a:cubicBezTo>
                  <a:lnTo>
                    <a:pt x="1404060" y="774020"/>
                  </a:lnTo>
                  <a:cubicBezTo>
                    <a:pt x="1404060" y="784305"/>
                    <a:pt x="1399975" y="794169"/>
                    <a:pt x="1392702" y="801442"/>
                  </a:cubicBezTo>
                  <a:cubicBezTo>
                    <a:pt x="1385429" y="808714"/>
                    <a:pt x="1375566" y="812800"/>
                    <a:pt x="1365280" y="812800"/>
                  </a:cubicBezTo>
                  <a:lnTo>
                    <a:pt x="38780" y="812800"/>
                  </a:lnTo>
                  <a:cubicBezTo>
                    <a:pt x="28495" y="812800"/>
                    <a:pt x="18631" y="808714"/>
                    <a:pt x="11358" y="801442"/>
                  </a:cubicBezTo>
                  <a:cubicBezTo>
                    <a:pt x="4086" y="794169"/>
                    <a:pt x="0" y="784305"/>
                    <a:pt x="0" y="774020"/>
                  </a:cubicBezTo>
                  <a:lnTo>
                    <a:pt x="0" y="38780"/>
                  </a:lnTo>
                  <a:cubicBezTo>
                    <a:pt x="0" y="28495"/>
                    <a:pt x="4086" y="18631"/>
                    <a:pt x="11358" y="11358"/>
                  </a:cubicBezTo>
                  <a:cubicBezTo>
                    <a:pt x="18631" y="4086"/>
                    <a:pt x="28495" y="0"/>
                    <a:pt x="38780" y="0"/>
                  </a:cubicBezTo>
                  <a:close/>
                </a:path>
              </a:pathLst>
            </a:custGeom>
            <a:blipFill>
              <a:blip r:embed="rId4"/>
              <a:stretch>
                <a:fillRect l="-1457" r="-1457"/>
              </a:stretch>
            </a:blipFill>
          </p:spPr>
        </p:sp>
      </p:grpSp>
      <p:sp>
        <p:nvSpPr>
          <p:cNvPr id="14" name="Freeform 14"/>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5"/>
            <a:stretch>
              <a:fillRect/>
            </a:stretch>
          </a:blipFill>
        </p:spPr>
      </p:sp>
      <p:grpSp>
        <p:nvGrpSpPr>
          <p:cNvPr id="15" name="Group 15"/>
          <p:cNvGrpSpPr/>
          <p:nvPr/>
        </p:nvGrpSpPr>
        <p:grpSpPr>
          <a:xfrm>
            <a:off x="9665798" y="512885"/>
            <a:ext cx="4418193" cy="2635396"/>
            <a:chOff x="0" y="0"/>
            <a:chExt cx="1866851" cy="1113553"/>
          </a:xfrm>
        </p:grpSpPr>
        <p:sp>
          <p:nvSpPr>
            <p:cNvPr id="16" name="Freeform 16"/>
            <p:cNvSpPr/>
            <p:nvPr/>
          </p:nvSpPr>
          <p:spPr>
            <a:xfrm>
              <a:off x="0" y="0"/>
              <a:ext cx="1866851" cy="1113553"/>
            </a:xfrm>
            <a:custGeom>
              <a:avLst/>
              <a:gdLst/>
              <a:ahLst/>
              <a:cxnLst/>
              <a:rect l="l" t="t" r="r" b="b"/>
              <a:pathLst>
                <a:path w="1866851" h="1113553">
                  <a:moveTo>
                    <a:pt x="40302" y="0"/>
                  </a:moveTo>
                  <a:lnTo>
                    <a:pt x="1826549" y="0"/>
                  </a:lnTo>
                  <a:cubicBezTo>
                    <a:pt x="1837237" y="0"/>
                    <a:pt x="1847488" y="4246"/>
                    <a:pt x="1855047" y="11804"/>
                  </a:cubicBezTo>
                  <a:cubicBezTo>
                    <a:pt x="1862605" y="19363"/>
                    <a:pt x="1866851" y="29614"/>
                    <a:pt x="1866851" y="40302"/>
                  </a:cubicBezTo>
                  <a:lnTo>
                    <a:pt x="1866851" y="1073250"/>
                  </a:lnTo>
                  <a:cubicBezTo>
                    <a:pt x="1866851" y="1095509"/>
                    <a:pt x="1848807" y="1113553"/>
                    <a:pt x="1826549" y="1113553"/>
                  </a:cubicBezTo>
                  <a:lnTo>
                    <a:pt x="40302" y="1113553"/>
                  </a:lnTo>
                  <a:cubicBezTo>
                    <a:pt x="18044" y="1113553"/>
                    <a:pt x="0" y="1095509"/>
                    <a:pt x="0" y="1073250"/>
                  </a:cubicBezTo>
                  <a:lnTo>
                    <a:pt x="0" y="40302"/>
                  </a:lnTo>
                  <a:cubicBezTo>
                    <a:pt x="0" y="18044"/>
                    <a:pt x="18044" y="0"/>
                    <a:pt x="40302" y="0"/>
                  </a:cubicBezTo>
                  <a:close/>
                </a:path>
              </a:pathLst>
            </a:custGeom>
            <a:blipFill>
              <a:blip r:embed="rId6"/>
              <a:stretch>
                <a:fillRect l="-3021" r="-3021"/>
              </a:stretch>
            </a:blipFill>
          </p:spPr>
        </p:sp>
      </p:grpSp>
      <p:sp>
        <p:nvSpPr>
          <p:cNvPr id="17" name="TextBox 17"/>
          <p:cNvSpPr txBox="1"/>
          <p:nvPr/>
        </p:nvSpPr>
        <p:spPr>
          <a:xfrm>
            <a:off x="1028700" y="3148281"/>
            <a:ext cx="6825954" cy="3467100"/>
          </a:xfrm>
          <a:prstGeom prst="rect">
            <a:avLst/>
          </a:prstGeom>
        </p:spPr>
        <p:txBody>
          <a:bodyPr lIns="0" tIns="0" rIns="0" bIns="0" rtlCol="0" anchor="t">
            <a:spAutoFit/>
          </a:bodyPr>
          <a:lstStyle/>
          <a:p>
            <a:pPr algn="ctr">
              <a:lnSpc>
                <a:spcPts val="6839"/>
              </a:lnSpc>
            </a:pPr>
            <a:r>
              <a:rPr lang="en-US" sz="5699" b="1">
                <a:solidFill>
                  <a:srgbClr val="000000"/>
                </a:solidFill>
                <a:latin typeface="DINPro Bold"/>
                <a:ea typeface="DINPro Bold"/>
                <a:cs typeface="DINPro Bold"/>
                <a:sym typeface="DINPro Bold"/>
              </a:rPr>
              <a:t>All presentations from Winter Orientation will be emailed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57400" y="1244811"/>
            <a:ext cx="11201400" cy="1550270"/>
            <a:chOff x="0" y="0"/>
            <a:chExt cx="2950163" cy="408301"/>
          </a:xfrm>
        </p:grpSpPr>
        <p:sp>
          <p:nvSpPr>
            <p:cNvPr id="3" name="Freeform 3"/>
            <p:cNvSpPr/>
            <p:nvPr/>
          </p:nvSpPr>
          <p:spPr>
            <a:xfrm>
              <a:off x="0" y="0"/>
              <a:ext cx="2950163" cy="408301"/>
            </a:xfrm>
            <a:custGeom>
              <a:avLst/>
              <a:gdLst/>
              <a:ahLst/>
              <a:cxnLst/>
              <a:rect l="l" t="t" r="r" b="b"/>
              <a:pathLst>
                <a:path w="2950163" h="408301">
                  <a:moveTo>
                    <a:pt x="63586" y="0"/>
                  </a:moveTo>
                  <a:lnTo>
                    <a:pt x="2886577" y="0"/>
                  </a:lnTo>
                  <a:cubicBezTo>
                    <a:pt x="2903441" y="0"/>
                    <a:pt x="2919614" y="6699"/>
                    <a:pt x="2931539" y="18624"/>
                  </a:cubicBezTo>
                  <a:cubicBezTo>
                    <a:pt x="2943464" y="30549"/>
                    <a:pt x="2950163" y="46722"/>
                    <a:pt x="2950163" y="63586"/>
                  </a:cubicBezTo>
                  <a:lnTo>
                    <a:pt x="2950163" y="344715"/>
                  </a:lnTo>
                  <a:cubicBezTo>
                    <a:pt x="2950163" y="361579"/>
                    <a:pt x="2943464" y="377753"/>
                    <a:pt x="2931539" y="389677"/>
                  </a:cubicBezTo>
                  <a:cubicBezTo>
                    <a:pt x="2919614" y="401602"/>
                    <a:pt x="2903441" y="408301"/>
                    <a:pt x="2886577" y="408301"/>
                  </a:cubicBezTo>
                  <a:lnTo>
                    <a:pt x="63586" y="408301"/>
                  </a:lnTo>
                  <a:cubicBezTo>
                    <a:pt x="46722" y="408301"/>
                    <a:pt x="30549" y="401602"/>
                    <a:pt x="18624" y="389677"/>
                  </a:cubicBezTo>
                  <a:cubicBezTo>
                    <a:pt x="6699" y="377753"/>
                    <a:pt x="0" y="361579"/>
                    <a:pt x="0" y="344715"/>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4" name="TextBox 4"/>
            <p:cNvSpPr txBox="1"/>
            <p:nvPr/>
          </p:nvSpPr>
          <p:spPr>
            <a:xfrm>
              <a:off x="0" y="-38100"/>
              <a:ext cx="2950163" cy="44640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9014024"/>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2"/>
            <a:stretch>
              <a:fillRect/>
            </a:stretch>
          </a:blipFill>
        </p:spPr>
      </p:sp>
      <p:sp>
        <p:nvSpPr>
          <p:cNvPr id="6" name="Freeform 6"/>
          <p:cNvSpPr/>
          <p:nvPr/>
        </p:nvSpPr>
        <p:spPr>
          <a:xfrm>
            <a:off x="11215619" y="2258759"/>
            <a:ext cx="5736148" cy="6593273"/>
          </a:xfrm>
          <a:custGeom>
            <a:avLst/>
            <a:gdLst/>
            <a:ahLst/>
            <a:cxnLst/>
            <a:rect l="l" t="t" r="r" b="b"/>
            <a:pathLst>
              <a:path w="5736148" h="6593273">
                <a:moveTo>
                  <a:pt x="0" y="0"/>
                </a:moveTo>
                <a:lnTo>
                  <a:pt x="5736148" y="0"/>
                </a:lnTo>
                <a:lnTo>
                  <a:pt x="5736148" y="6593273"/>
                </a:lnTo>
                <a:lnTo>
                  <a:pt x="0" y="6593273"/>
                </a:lnTo>
                <a:lnTo>
                  <a:pt x="0" y="0"/>
                </a:lnTo>
                <a:close/>
              </a:path>
            </a:pathLst>
          </a:custGeom>
          <a:blipFill>
            <a:blip r:embed="rId3"/>
            <a:stretch>
              <a:fillRect/>
            </a:stretch>
          </a:blipFill>
        </p:spPr>
      </p:sp>
      <p:sp>
        <p:nvSpPr>
          <p:cNvPr id="7" name="TextBox 7"/>
          <p:cNvSpPr txBox="1"/>
          <p:nvPr/>
        </p:nvSpPr>
        <p:spPr>
          <a:xfrm>
            <a:off x="1028700" y="3956598"/>
            <a:ext cx="8440074" cy="3268345"/>
          </a:xfrm>
          <a:prstGeom prst="rect">
            <a:avLst/>
          </a:prstGeom>
        </p:spPr>
        <p:txBody>
          <a:bodyPr lIns="0" tIns="0" rIns="0" bIns="0" rtlCol="0" anchor="t">
            <a:spAutoFit/>
          </a:bodyPr>
          <a:lstStyle/>
          <a:p>
            <a:pPr marL="798829" lvl="1" indent="-399415" algn="l">
              <a:lnSpc>
                <a:spcPts val="5179"/>
              </a:lnSpc>
              <a:buFont typeface="Arial"/>
              <a:buChar char="•"/>
            </a:pPr>
            <a:r>
              <a:rPr lang="en-US" sz="3699">
                <a:solidFill>
                  <a:srgbClr val="000000"/>
                </a:solidFill>
                <a:latin typeface="DINPro"/>
                <a:ea typeface="DINPro"/>
                <a:cs typeface="DINPro"/>
                <a:sym typeface="DINPro"/>
              </a:rPr>
              <a:t>More giveaways</a:t>
            </a:r>
          </a:p>
          <a:p>
            <a:pPr marL="798829" lvl="1" indent="-399415" algn="l">
              <a:lnSpc>
                <a:spcPts val="5179"/>
              </a:lnSpc>
              <a:buFont typeface="Arial"/>
              <a:buChar char="•"/>
            </a:pPr>
            <a:r>
              <a:rPr lang="en-US" sz="3699">
                <a:solidFill>
                  <a:srgbClr val="000000"/>
                </a:solidFill>
                <a:latin typeface="DINPro"/>
                <a:ea typeface="DINPro"/>
                <a:cs typeface="DINPro"/>
                <a:sym typeface="DINPro"/>
              </a:rPr>
              <a:t>Updates about events on campus</a:t>
            </a:r>
          </a:p>
          <a:p>
            <a:pPr marL="798829" lvl="1" indent="-399415" algn="l">
              <a:lnSpc>
                <a:spcPts val="5179"/>
              </a:lnSpc>
              <a:buFont typeface="Arial"/>
              <a:buChar char="•"/>
            </a:pPr>
            <a:r>
              <a:rPr lang="en-US" sz="3699">
                <a:solidFill>
                  <a:srgbClr val="000000"/>
                </a:solidFill>
                <a:latin typeface="DINPro"/>
                <a:ea typeface="DINPro"/>
                <a:cs typeface="DINPro"/>
                <a:sym typeface="DINPro"/>
              </a:rPr>
              <a:t>Free food</a:t>
            </a:r>
          </a:p>
          <a:p>
            <a:pPr marL="798829" lvl="1" indent="-399415" algn="l">
              <a:lnSpc>
                <a:spcPts val="5179"/>
              </a:lnSpc>
              <a:buFont typeface="Arial"/>
              <a:buChar char="•"/>
            </a:pPr>
            <a:r>
              <a:rPr lang="en-US" sz="3699">
                <a:solidFill>
                  <a:srgbClr val="000000"/>
                </a:solidFill>
                <a:latin typeface="DINPro"/>
                <a:ea typeface="DINPro"/>
                <a:cs typeface="DINPro"/>
                <a:sym typeface="DINPro"/>
              </a:rPr>
              <a:t>Support services</a:t>
            </a:r>
          </a:p>
          <a:p>
            <a:pPr marL="798829" lvl="1" indent="-399415" algn="l">
              <a:lnSpc>
                <a:spcPts val="5179"/>
              </a:lnSpc>
              <a:buFont typeface="Arial"/>
              <a:buChar char="•"/>
            </a:pPr>
            <a:r>
              <a:rPr lang="en-US" sz="3699">
                <a:solidFill>
                  <a:srgbClr val="000000"/>
                </a:solidFill>
                <a:latin typeface="DINPro"/>
                <a:ea typeface="DINPro"/>
                <a:cs typeface="DINPro"/>
                <a:sym typeface="DINPro"/>
              </a:rPr>
              <a:t>.. and more!</a:t>
            </a:r>
          </a:p>
        </p:txBody>
      </p:sp>
      <p:sp>
        <p:nvSpPr>
          <p:cNvPr id="8" name="Freeform 8"/>
          <p:cNvSpPr/>
          <p:nvPr/>
        </p:nvSpPr>
        <p:spPr>
          <a:xfrm>
            <a:off x="7028225" y="8358661"/>
            <a:ext cx="3492897" cy="986743"/>
          </a:xfrm>
          <a:custGeom>
            <a:avLst/>
            <a:gdLst/>
            <a:ahLst/>
            <a:cxnLst/>
            <a:rect l="l" t="t" r="r" b="b"/>
            <a:pathLst>
              <a:path w="3492897" h="986743">
                <a:moveTo>
                  <a:pt x="0" y="0"/>
                </a:moveTo>
                <a:lnTo>
                  <a:pt x="3492896" y="0"/>
                </a:lnTo>
                <a:lnTo>
                  <a:pt x="3492896" y="986743"/>
                </a:lnTo>
                <a:lnTo>
                  <a:pt x="0" y="9867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028700" y="1634183"/>
            <a:ext cx="7745973" cy="771525"/>
          </a:xfrm>
          <a:prstGeom prst="rect">
            <a:avLst/>
          </a:prstGeom>
        </p:spPr>
        <p:txBody>
          <a:bodyPr lIns="0" tIns="0" rIns="0" bIns="0" rtlCol="0" anchor="t">
            <a:spAutoFit/>
          </a:bodyPr>
          <a:lstStyle/>
          <a:p>
            <a:pPr algn="l">
              <a:lnSpc>
                <a:spcPts val="6119"/>
              </a:lnSpc>
            </a:pPr>
            <a:r>
              <a:rPr lang="en-US" sz="5099" b="1">
                <a:solidFill>
                  <a:srgbClr val="000000"/>
                </a:solidFill>
                <a:latin typeface="DINPro Bold"/>
                <a:ea typeface="DINPro Bold"/>
                <a:cs typeface="DINPro Bold"/>
                <a:sym typeface="DINPro Bold"/>
              </a:rPr>
              <a:t>Follow Us on Instagram!</a:t>
            </a:r>
          </a:p>
        </p:txBody>
      </p:sp>
      <p:sp>
        <p:nvSpPr>
          <p:cNvPr id="10" name="TextBox 10"/>
          <p:cNvSpPr txBox="1"/>
          <p:nvPr/>
        </p:nvSpPr>
        <p:spPr>
          <a:xfrm>
            <a:off x="1482049" y="7367296"/>
            <a:ext cx="4529968" cy="647700"/>
          </a:xfrm>
          <a:prstGeom prst="rect">
            <a:avLst/>
          </a:prstGeom>
        </p:spPr>
        <p:txBody>
          <a:bodyPr lIns="0" tIns="0" rIns="0" bIns="0" rtlCol="0" anchor="t">
            <a:spAutoFit/>
          </a:bodyPr>
          <a:lstStyle/>
          <a:p>
            <a:pPr algn="l">
              <a:lnSpc>
                <a:spcPts val="5160"/>
              </a:lnSpc>
            </a:pPr>
            <a:r>
              <a:rPr lang="en-US" sz="4300" b="1">
                <a:solidFill>
                  <a:srgbClr val="000000"/>
                </a:solidFill>
                <a:latin typeface="DINPro Bold"/>
                <a:ea typeface="DINPro Bold"/>
                <a:cs typeface="DINPro Bold"/>
                <a:sym typeface="DINPro Bold"/>
              </a:rPr>
              <a:t>@uwinstudentexp</a:t>
            </a:r>
          </a:p>
        </p:txBody>
      </p:sp>
      <p:sp>
        <p:nvSpPr>
          <p:cNvPr id="11" name="Freeform 11"/>
          <p:cNvSpPr/>
          <p:nvPr/>
        </p:nvSpPr>
        <p:spPr>
          <a:xfrm rot="899999" flipV="1">
            <a:off x="9064190" y="751439"/>
            <a:ext cx="3492897" cy="986743"/>
          </a:xfrm>
          <a:custGeom>
            <a:avLst/>
            <a:gdLst/>
            <a:ahLst/>
            <a:cxnLst/>
            <a:rect l="l" t="t" r="r" b="b"/>
            <a:pathLst>
              <a:path w="3492897" h="986743">
                <a:moveTo>
                  <a:pt x="0" y="986743"/>
                </a:moveTo>
                <a:lnTo>
                  <a:pt x="3492897" y="986743"/>
                </a:lnTo>
                <a:lnTo>
                  <a:pt x="3492897" y="0"/>
                </a:lnTo>
                <a:lnTo>
                  <a:pt x="0" y="0"/>
                </a:lnTo>
                <a:lnTo>
                  <a:pt x="0" y="986743"/>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801313">
            <a:off x="7944412" y="2305957"/>
            <a:ext cx="1603602" cy="9552208"/>
            <a:chOff x="0" y="0"/>
            <a:chExt cx="422348" cy="2515808"/>
          </a:xfrm>
        </p:grpSpPr>
        <p:sp>
          <p:nvSpPr>
            <p:cNvPr id="3" name="Freeform 3"/>
            <p:cNvSpPr/>
            <p:nvPr/>
          </p:nvSpPr>
          <p:spPr>
            <a:xfrm>
              <a:off x="0" y="0"/>
              <a:ext cx="422348" cy="2515808"/>
            </a:xfrm>
            <a:custGeom>
              <a:avLst/>
              <a:gdLst/>
              <a:ahLst/>
              <a:cxnLst/>
              <a:rect l="l" t="t" r="r" b="b"/>
              <a:pathLst>
                <a:path w="422348" h="2515808">
                  <a:moveTo>
                    <a:pt x="0" y="0"/>
                  </a:moveTo>
                  <a:lnTo>
                    <a:pt x="422348" y="0"/>
                  </a:lnTo>
                  <a:lnTo>
                    <a:pt x="422348" y="2515808"/>
                  </a:lnTo>
                  <a:lnTo>
                    <a:pt x="0" y="2515808"/>
                  </a:lnTo>
                  <a:close/>
                </a:path>
              </a:pathLst>
            </a:custGeom>
            <a:solidFill>
              <a:srgbClr val="FFCE00"/>
            </a:solidFill>
          </p:spPr>
        </p:sp>
        <p:sp>
          <p:nvSpPr>
            <p:cNvPr id="4" name="TextBox 4"/>
            <p:cNvSpPr txBox="1"/>
            <p:nvPr/>
          </p:nvSpPr>
          <p:spPr>
            <a:xfrm>
              <a:off x="0" y="-38100"/>
              <a:ext cx="422348" cy="2553908"/>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rot="-1801313">
            <a:off x="17293479" y="-4169084"/>
            <a:ext cx="1603602" cy="9552208"/>
            <a:chOff x="0" y="0"/>
            <a:chExt cx="422348" cy="2515808"/>
          </a:xfrm>
        </p:grpSpPr>
        <p:sp>
          <p:nvSpPr>
            <p:cNvPr id="6" name="Freeform 6"/>
            <p:cNvSpPr/>
            <p:nvPr/>
          </p:nvSpPr>
          <p:spPr>
            <a:xfrm>
              <a:off x="0" y="0"/>
              <a:ext cx="422348" cy="2515808"/>
            </a:xfrm>
            <a:custGeom>
              <a:avLst/>
              <a:gdLst/>
              <a:ahLst/>
              <a:cxnLst/>
              <a:rect l="l" t="t" r="r" b="b"/>
              <a:pathLst>
                <a:path w="422348" h="2515808">
                  <a:moveTo>
                    <a:pt x="0" y="0"/>
                  </a:moveTo>
                  <a:lnTo>
                    <a:pt x="422348" y="0"/>
                  </a:lnTo>
                  <a:lnTo>
                    <a:pt x="422348" y="2515808"/>
                  </a:lnTo>
                  <a:lnTo>
                    <a:pt x="0" y="2515808"/>
                  </a:lnTo>
                  <a:close/>
                </a:path>
              </a:pathLst>
            </a:custGeom>
            <a:solidFill>
              <a:srgbClr val="FFCE00"/>
            </a:solidFill>
          </p:spPr>
        </p:sp>
        <p:sp>
          <p:nvSpPr>
            <p:cNvPr id="7" name="TextBox 7"/>
            <p:cNvSpPr txBox="1"/>
            <p:nvPr/>
          </p:nvSpPr>
          <p:spPr>
            <a:xfrm>
              <a:off x="0" y="-38100"/>
              <a:ext cx="422348" cy="2553908"/>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1323218">
            <a:off x="-260294" y="-2499941"/>
            <a:ext cx="9329309" cy="13900928"/>
            <a:chOff x="0" y="0"/>
            <a:chExt cx="640025" cy="953655"/>
          </a:xfrm>
        </p:grpSpPr>
        <p:sp>
          <p:nvSpPr>
            <p:cNvPr id="9" name="Freeform 9"/>
            <p:cNvSpPr/>
            <p:nvPr/>
          </p:nvSpPr>
          <p:spPr>
            <a:xfrm>
              <a:off x="0" y="0"/>
              <a:ext cx="640025" cy="953655"/>
            </a:xfrm>
            <a:custGeom>
              <a:avLst/>
              <a:gdLst/>
              <a:ahLst/>
              <a:cxnLst/>
              <a:rect l="l" t="t" r="r" b="b"/>
              <a:pathLst>
                <a:path w="640025" h="953655">
                  <a:moveTo>
                    <a:pt x="203200" y="0"/>
                  </a:moveTo>
                  <a:lnTo>
                    <a:pt x="640025" y="0"/>
                  </a:lnTo>
                  <a:lnTo>
                    <a:pt x="436825" y="953655"/>
                  </a:lnTo>
                  <a:lnTo>
                    <a:pt x="0" y="953655"/>
                  </a:lnTo>
                  <a:lnTo>
                    <a:pt x="203200" y="0"/>
                  </a:lnTo>
                  <a:close/>
                </a:path>
              </a:pathLst>
            </a:custGeom>
            <a:solidFill>
              <a:srgbClr val="005596"/>
            </a:solidFill>
          </p:spPr>
        </p:sp>
        <p:sp>
          <p:nvSpPr>
            <p:cNvPr id="10" name="TextBox 10"/>
            <p:cNvSpPr txBox="1"/>
            <p:nvPr/>
          </p:nvSpPr>
          <p:spPr>
            <a:xfrm>
              <a:off x="101600" y="-38100"/>
              <a:ext cx="436825" cy="991755"/>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rot="-7234808">
            <a:off x="-545671" y="4853273"/>
            <a:ext cx="16230600" cy="770953"/>
          </a:xfrm>
          <a:custGeom>
            <a:avLst/>
            <a:gdLst/>
            <a:ahLst/>
            <a:cxnLst/>
            <a:rect l="l" t="t" r="r" b="b"/>
            <a:pathLst>
              <a:path w="16230600" h="770953">
                <a:moveTo>
                  <a:pt x="0" y="0"/>
                </a:moveTo>
                <a:lnTo>
                  <a:pt x="16230600" y="0"/>
                </a:lnTo>
                <a:lnTo>
                  <a:pt x="16230600" y="770954"/>
                </a:lnTo>
                <a:lnTo>
                  <a:pt x="0" y="770954"/>
                </a:lnTo>
                <a:lnTo>
                  <a:pt x="0" y="0"/>
                </a:lnTo>
                <a:close/>
              </a:path>
            </a:pathLst>
          </a:custGeom>
          <a:blipFill>
            <a:blip r:embed="rId2">
              <a:alphaModFix amt="52000"/>
            </a:blip>
            <a:stretch>
              <a:fillRect/>
            </a:stretch>
          </a:blipFill>
        </p:spPr>
      </p:sp>
      <p:grpSp>
        <p:nvGrpSpPr>
          <p:cNvPr id="12" name="Group 12"/>
          <p:cNvGrpSpPr/>
          <p:nvPr/>
        </p:nvGrpSpPr>
        <p:grpSpPr>
          <a:xfrm>
            <a:off x="0" y="-110826"/>
            <a:ext cx="10341615" cy="10508652"/>
            <a:chOff x="0" y="0"/>
            <a:chExt cx="5765800" cy="5858929"/>
          </a:xfrm>
        </p:grpSpPr>
        <p:sp>
          <p:nvSpPr>
            <p:cNvPr id="13" name="Freeform 13"/>
            <p:cNvSpPr/>
            <p:nvPr/>
          </p:nvSpPr>
          <p:spPr>
            <a:xfrm>
              <a:off x="0" y="0"/>
              <a:ext cx="5765800" cy="5858891"/>
            </a:xfrm>
            <a:custGeom>
              <a:avLst/>
              <a:gdLst/>
              <a:ahLst/>
              <a:cxnLst/>
              <a:rect l="l" t="t" r="r" b="b"/>
              <a:pathLst>
                <a:path w="5765800" h="5858891">
                  <a:moveTo>
                    <a:pt x="0" y="0"/>
                  </a:moveTo>
                  <a:lnTo>
                    <a:pt x="0" y="5858891"/>
                  </a:lnTo>
                  <a:lnTo>
                    <a:pt x="5765800" y="5858891"/>
                  </a:lnTo>
                  <a:lnTo>
                    <a:pt x="2235200" y="0"/>
                  </a:lnTo>
                  <a:close/>
                </a:path>
              </a:pathLst>
            </a:custGeom>
            <a:blipFill>
              <a:blip r:embed="rId3"/>
              <a:stretch>
                <a:fillRect l="-48281" r="-4235"/>
              </a:stretch>
            </a:blipFill>
          </p:spPr>
        </p:sp>
      </p:grpSp>
      <p:grpSp>
        <p:nvGrpSpPr>
          <p:cNvPr id="14" name="Group 14"/>
          <p:cNvGrpSpPr/>
          <p:nvPr/>
        </p:nvGrpSpPr>
        <p:grpSpPr>
          <a:xfrm rot="-1801313">
            <a:off x="-1212776" y="4436810"/>
            <a:ext cx="2060748" cy="7889373"/>
            <a:chOff x="0" y="0"/>
            <a:chExt cx="542748" cy="2077860"/>
          </a:xfrm>
        </p:grpSpPr>
        <p:sp>
          <p:nvSpPr>
            <p:cNvPr id="15" name="Freeform 15"/>
            <p:cNvSpPr/>
            <p:nvPr/>
          </p:nvSpPr>
          <p:spPr>
            <a:xfrm>
              <a:off x="0" y="0"/>
              <a:ext cx="542748" cy="2077860"/>
            </a:xfrm>
            <a:custGeom>
              <a:avLst/>
              <a:gdLst/>
              <a:ahLst/>
              <a:cxnLst/>
              <a:rect l="l" t="t" r="r" b="b"/>
              <a:pathLst>
                <a:path w="542748" h="2077860">
                  <a:moveTo>
                    <a:pt x="0" y="0"/>
                  </a:moveTo>
                  <a:lnTo>
                    <a:pt x="542748" y="0"/>
                  </a:lnTo>
                  <a:lnTo>
                    <a:pt x="542748" y="2077860"/>
                  </a:lnTo>
                  <a:lnTo>
                    <a:pt x="0" y="2077860"/>
                  </a:lnTo>
                  <a:close/>
                </a:path>
              </a:pathLst>
            </a:custGeom>
            <a:solidFill>
              <a:srgbClr val="005596"/>
            </a:solidFill>
          </p:spPr>
        </p:sp>
        <p:sp>
          <p:nvSpPr>
            <p:cNvPr id="16" name="TextBox 16"/>
            <p:cNvSpPr txBox="1"/>
            <p:nvPr/>
          </p:nvSpPr>
          <p:spPr>
            <a:xfrm>
              <a:off x="0" y="-38100"/>
              <a:ext cx="542748" cy="211596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3131416">
            <a:off x="-4080653" y="2120145"/>
            <a:ext cx="12285790" cy="583575"/>
          </a:xfrm>
          <a:custGeom>
            <a:avLst/>
            <a:gdLst/>
            <a:ahLst/>
            <a:cxnLst/>
            <a:rect l="l" t="t" r="r" b="b"/>
            <a:pathLst>
              <a:path w="12285790" h="583575">
                <a:moveTo>
                  <a:pt x="0" y="0"/>
                </a:moveTo>
                <a:lnTo>
                  <a:pt x="12285790" y="0"/>
                </a:lnTo>
                <a:lnTo>
                  <a:pt x="12285790" y="583575"/>
                </a:lnTo>
                <a:lnTo>
                  <a:pt x="0" y="583575"/>
                </a:lnTo>
                <a:lnTo>
                  <a:pt x="0" y="0"/>
                </a:lnTo>
                <a:close/>
              </a:path>
            </a:pathLst>
          </a:custGeom>
          <a:blipFill>
            <a:blip r:embed="rId2">
              <a:alphaModFix amt="65000"/>
            </a:blip>
            <a:stretch>
              <a:fillRect/>
            </a:stretch>
          </a:blipFill>
        </p:spPr>
      </p:sp>
      <p:grpSp>
        <p:nvGrpSpPr>
          <p:cNvPr id="18" name="Group 18"/>
          <p:cNvGrpSpPr/>
          <p:nvPr/>
        </p:nvGrpSpPr>
        <p:grpSpPr>
          <a:xfrm rot="2252587">
            <a:off x="-1105257" y="-2239445"/>
            <a:ext cx="3086100" cy="7845843"/>
            <a:chOff x="0" y="0"/>
            <a:chExt cx="812800" cy="2066395"/>
          </a:xfrm>
        </p:grpSpPr>
        <p:sp>
          <p:nvSpPr>
            <p:cNvPr id="19" name="Freeform 19"/>
            <p:cNvSpPr/>
            <p:nvPr/>
          </p:nvSpPr>
          <p:spPr>
            <a:xfrm>
              <a:off x="0" y="0"/>
              <a:ext cx="812800" cy="2066395"/>
            </a:xfrm>
            <a:custGeom>
              <a:avLst/>
              <a:gdLst/>
              <a:ahLst/>
              <a:cxnLst/>
              <a:rect l="l" t="t" r="r" b="b"/>
              <a:pathLst>
                <a:path w="812800" h="2066395">
                  <a:moveTo>
                    <a:pt x="0" y="0"/>
                  </a:moveTo>
                  <a:lnTo>
                    <a:pt x="812800" y="0"/>
                  </a:lnTo>
                  <a:lnTo>
                    <a:pt x="812800" y="2066395"/>
                  </a:lnTo>
                  <a:lnTo>
                    <a:pt x="0" y="2066395"/>
                  </a:lnTo>
                  <a:close/>
                </a:path>
              </a:pathLst>
            </a:custGeom>
            <a:solidFill>
              <a:srgbClr val="FFCE00"/>
            </a:solidFill>
          </p:spPr>
        </p:sp>
        <p:sp>
          <p:nvSpPr>
            <p:cNvPr id="20" name="TextBox 20"/>
            <p:cNvSpPr txBox="1"/>
            <p:nvPr/>
          </p:nvSpPr>
          <p:spPr>
            <a:xfrm>
              <a:off x="0" y="-38100"/>
              <a:ext cx="812800" cy="2104495"/>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11830071" y="6747655"/>
            <a:ext cx="5806248" cy="2510645"/>
          </a:xfrm>
          <a:custGeom>
            <a:avLst/>
            <a:gdLst/>
            <a:ahLst/>
            <a:cxnLst/>
            <a:rect l="l" t="t" r="r" b="b"/>
            <a:pathLst>
              <a:path w="5806248" h="2510645">
                <a:moveTo>
                  <a:pt x="0" y="0"/>
                </a:moveTo>
                <a:lnTo>
                  <a:pt x="5806248" y="0"/>
                </a:lnTo>
                <a:lnTo>
                  <a:pt x="5806248" y="2510645"/>
                </a:lnTo>
                <a:lnTo>
                  <a:pt x="0" y="2510645"/>
                </a:lnTo>
                <a:lnTo>
                  <a:pt x="0" y="0"/>
                </a:lnTo>
                <a:close/>
              </a:path>
            </a:pathLst>
          </a:custGeom>
          <a:blipFill>
            <a:blip r:embed="rId4"/>
            <a:stretch>
              <a:fillRect/>
            </a:stretch>
          </a:blipFill>
        </p:spPr>
      </p:sp>
      <p:sp>
        <p:nvSpPr>
          <p:cNvPr id="22" name="TextBox 22"/>
          <p:cNvSpPr txBox="1"/>
          <p:nvPr/>
        </p:nvSpPr>
        <p:spPr>
          <a:xfrm>
            <a:off x="10892056" y="2170871"/>
            <a:ext cx="6367244" cy="1730024"/>
          </a:xfrm>
          <a:prstGeom prst="rect">
            <a:avLst/>
          </a:prstGeom>
        </p:spPr>
        <p:txBody>
          <a:bodyPr lIns="0" tIns="0" rIns="0" bIns="0" rtlCol="0" anchor="t">
            <a:spAutoFit/>
          </a:bodyPr>
          <a:lstStyle/>
          <a:p>
            <a:pPr algn="r">
              <a:lnSpc>
                <a:spcPts val="12986"/>
              </a:lnSpc>
            </a:pPr>
            <a:r>
              <a:rPr lang="en-US" sz="12986">
                <a:solidFill>
                  <a:srgbClr val="FFCE00"/>
                </a:solidFill>
                <a:latin typeface="Moonstone"/>
                <a:ea typeface="Moonstone"/>
                <a:cs typeface="Moonstone"/>
                <a:sym typeface="Moonstone"/>
              </a:rPr>
              <a:t>Thank you!</a:t>
            </a:r>
          </a:p>
        </p:txBody>
      </p:sp>
      <p:sp>
        <p:nvSpPr>
          <p:cNvPr id="23" name="TextBox 23"/>
          <p:cNvSpPr txBox="1"/>
          <p:nvPr/>
        </p:nvSpPr>
        <p:spPr>
          <a:xfrm>
            <a:off x="10097641" y="3730881"/>
            <a:ext cx="7538677" cy="2868048"/>
          </a:xfrm>
          <a:prstGeom prst="rect">
            <a:avLst/>
          </a:prstGeom>
        </p:spPr>
        <p:txBody>
          <a:bodyPr lIns="0" tIns="0" rIns="0" bIns="0" rtlCol="0" anchor="t">
            <a:spAutoFit/>
          </a:bodyPr>
          <a:lstStyle/>
          <a:p>
            <a:pPr algn="r">
              <a:lnSpc>
                <a:spcPts val="11493"/>
              </a:lnSpc>
              <a:spcBef>
                <a:spcPct val="0"/>
              </a:spcBef>
            </a:pPr>
            <a:r>
              <a:rPr lang="en-US" sz="8209" b="1">
                <a:solidFill>
                  <a:srgbClr val="005596"/>
                </a:solidFill>
                <a:latin typeface="DINPro Bold"/>
                <a:ea typeface="DINPro Bold"/>
                <a:cs typeface="DINPro Bold"/>
                <a:sym typeface="DINPro Bold"/>
              </a:rPr>
              <a:t>AND WELCOME TO UWINDSOR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492"/>
            <a:ext cx="18288000" cy="10289984"/>
          </a:xfrm>
          <a:custGeom>
            <a:avLst/>
            <a:gdLst/>
            <a:ahLst/>
            <a:cxnLst/>
            <a:rect l="l" t="t" r="r" b="b"/>
            <a:pathLst>
              <a:path w="18288000" h="10289984">
                <a:moveTo>
                  <a:pt x="0" y="0"/>
                </a:moveTo>
                <a:lnTo>
                  <a:pt x="18288000" y="0"/>
                </a:lnTo>
                <a:lnTo>
                  <a:pt x="18288000" y="10289984"/>
                </a:lnTo>
                <a:lnTo>
                  <a:pt x="0" y="10289984"/>
                </a:lnTo>
                <a:lnTo>
                  <a:pt x="0" y="0"/>
                </a:lnTo>
                <a:close/>
              </a:path>
            </a:pathLst>
          </a:custGeom>
          <a:blipFill>
            <a:blip r:embed="rId2">
              <a:alphaModFix amt="62000"/>
            </a:blip>
            <a:stretch>
              <a:fillRect/>
            </a:stretch>
          </a:blipFill>
        </p:spPr>
      </p:sp>
      <p:grpSp>
        <p:nvGrpSpPr>
          <p:cNvPr id="3" name="Group 3"/>
          <p:cNvGrpSpPr/>
          <p:nvPr/>
        </p:nvGrpSpPr>
        <p:grpSpPr>
          <a:xfrm>
            <a:off x="5761955" y="2631583"/>
            <a:ext cx="6764090" cy="5023834"/>
            <a:chOff x="0" y="0"/>
            <a:chExt cx="1781489" cy="1323150"/>
          </a:xfrm>
        </p:grpSpPr>
        <p:sp>
          <p:nvSpPr>
            <p:cNvPr id="4" name="Freeform 4"/>
            <p:cNvSpPr/>
            <p:nvPr/>
          </p:nvSpPr>
          <p:spPr>
            <a:xfrm>
              <a:off x="0" y="0"/>
              <a:ext cx="1781489" cy="1323150"/>
            </a:xfrm>
            <a:custGeom>
              <a:avLst/>
              <a:gdLst/>
              <a:ahLst/>
              <a:cxnLst/>
              <a:rect l="l" t="t" r="r" b="b"/>
              <a:pathLst>
                <a:path w="1781489" h="1323150">
                  <a:moveTo>
                    <a:pt x="105300" y="0"/>
                  </a:moveTo>
                  <a:lnTo>
                    <a:pt x="1676189" y="0"/>
                  </a:lnTo>
                  <a:cubicBezTo>
                    <a:pt x="1704116" y="0"/>
                    <a:pt x="1730900" y="11094"/>
                    <a:pt x="1750647" y="30842"/>
                  </a:cubicBezTo>
                  <a:cubicBezTo>
                    <a:pt x="1770395" y="50589"/>
                    <a:pt x="1781489" y="77372"/>
                    <a:pt x="1781489" y="105300"/>
                  </a:cubicBezTo>
                  <a:lnTo>
                    <a:pt x="1781489" y="1217850"/>
                  </a:lnTo>
                  <a:cubicBezTo>
                    <a:pt x="1781489" y="1245777"/>
                    <a:pt x="1770395" y="1272561"/>
                    <a:pt x="1750647" y="1292308"/>
                  </a:cubicBezTo>
                  <a:cubicBezTo>
                    <a:pt x="1730900" y="1312056"/>
                    <a:pt x="1704116" y="1323150"/>
                    <a:pt x="1676189" y="1323150"/>
                  </a:cubicBezTo>
                  <a:lnTo>
                    <a:pt x="105300" y="1323150"/>
                  </a:lnTo>
                  <a:cubicBezTo>
                    <a:pt x="47144" y="1323150"/>
                    <a:pt x="0" y="1276005"/>
                    <a:pt x="0" y="1217850"/>
                  </a:cubicBezTo>
                  <a:lnTo>
                    <a:pt x="0" y="105300"/>
                  </a:lnTo>
                  <a:cubicBezTo>
                    <a:pt x="0" y="47144"/>
                    <a:pt x="47144" y="0"/>
                    <a:pt x="105300" y="0"/>
                  </a:cubicBezTo>
                  <a:close/>
                </a:path>
              </a:pathLst>
            </a:custGeom>
            <a:solidFill>
              <a:srgbClr val="005596">
                <a:alpha val="86667"/>
              </a:srgbClr>
            </a:solidFill>
          </p:spPr>
        </p:sp>
        <p:sp>
          <p:nvSpPr>
            <p:cNvPr id="5" name="TextBox 5"/>
            <p:cNvSpPr txBox="1"/>
            <p:nvPr/>
          </p:nvSpPr>
          <p:spPr>
            <a:xfrm>
              <a:off x="0" y="-57150"/>
              <a:ext cx="1781489" cy="13803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3788001" flipH="1" flipV="1">
            <a:off x="10533962" y="1188143"/>
            <a:ext cx="7216534" cy="342785"/>
          </a:xfrm>
          <a:custGeom>
            <a:avLst/>
            <a:gdLst/>
            <a:ahLst/>
            <a:cxnLst/>
            <a:rect l="l" t="t" r="r" b="b"/>
            <a:pathLst>
              <a:path w="7216534" h="342785">
                <a:moveTo>
                  <a:pt x="7216534" y="342785"/>
                </a:moveTo>
                <a:lnTo>
                  <a:pt x="0" y="342785"/>
                </a:lnTo>
                <a:lnTo>
                  <a:pt x="0" y="0"/>
                </a:lnTo>
                <a:lnTo>
                  <a:pt x="7216534" y="0"/>
                </a:lnTo>
                <a:lnTo>
                  <a:pt x="7216534" y="342785"/>
                </a:lnTo>
                <a:close/>
              </a:path>
            </a:pathLst>
          </a:custGeom>
          <a:blipFill>
            <a:blip r:embed="rId3">
              <a:alphaModFix amt="55000"/>
            </a:blip>
            <a:stretch>
              <a:fillRect/>
            </a:stretch>
          </a:blipFill>
        </p:spPr>
      </p:sp>
      <p:sp>
        <p:nvSpPr>
          <p:cNvPr id="7" name="TextBox 7"/>
          <p:cNvSpPr txBox="1"/>
          <p:nvPr/>
        </p:nvSpPr>
        <p:spPr>
          <a:xfrm>
            <a:off x="5326094" y="3629025"/>
            <a:ext cx="7635811" cy="3028950"/>
          </a:xfrm>
          <a:prstGeom prst="rect">
            <a:avLst/>
          </a:prstGeom>
        </p:spPr>
        <p:txBody>
          <a:bodyPr lIns="0" tIns="0" rIns="0" bIns="0" rtlCol="0" anchor="t">
            <a:spAutoFit/>
          </a:bodyPr>
          <a:lstStyle/>
          <a:p>
            <a:pPr algn="ctr">
              <a:lnSpc>
                <a:spcPts val="11999"/>
              </a:lnSpc>
            </a:pPr>
            <a:r>
              <a:rPr lang="en-US" sz="9999" b="1">
                <a:solidFill>
                  <a:srgbClr val="FFCE00"/>
                </a:solidFill>
                <a:latin typeface="DINPro Bold"/>
                <a:ea typeface="DINPro Bold"/>
                <a:cs typeface="DINPro Bold"/>
                <a:sym typeface="DINPro Bold"/>
              </a:rPr>
              <a:t>UWIN</a:t>
            </a:r>
          </a:p>
          <a:p>
            <a:pPr algn="ctr">
              <a:lnSpc>
                <a:spcPts val="11999"/>
              </a:lnSpc>
            </a:pPr>
            <a:r>
              <a:rPr lang="en-US" sz="9999" b="1">
                <a:solidFill>
                  <a:srgbClr val="FFCE00"/>
                </a:solidFill>
                <a:latin typeface="DINPro Bold"/>
                <a:ea typeface="DINPro Bold"/>
                <a:cs typeface="DINPro Bold"/>
                <a:sym typeface="DINPro Bold"/>
              </a:rPr>
              <a:t>101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2540" y="812738"/>
            <a:ext cx="8953464" cy="1649277"/>
            <a:chOff x="0" y="0"/>
            <a:chExt cx="2358114" cy="434378"/>
          </a:xfrm>
        </p:grpSpPr>
        <p:sp>
          <p:nvSpPr>
            <p:cNvPr id="3" name="Freeform 3"/>
            <p:cNvSpPr/>
            <p:nvPr/>
          </p:nvSpPr>
          <p:spPr>
            <a:xfrm>
              <a:off x="0" y="0"/>
              <a:ext cx="2358114" cy="434378"/>
            </a:xfrm>
            <a:custGeom>
              <a:avLst/>
              <a:gdLst/>
              <a:ahLst/>
              <a:cxnLst/>
              <a:rect l="l" t="t" r="r" b="b"/>
              <a:pathLst>
                <a:path w="2358114" h="434378">
                  <a:moveTo>
                    <a:pt x="79551" y="0"/>
                  </a:moveTo>
                  <a:lnTo>
                    <a:pt x="2278563" y="0"/>
                  </a:lnTo>
                  <a:cubicBezTo>
                    <a:pt x="2322498" y="0"/>
                    <a:pt x="2358114" y="35616"/>
                    <a:pt x="2358114" y="79551"/>
                  </a:cubicBezTo>
                  <a:lnTo>
                    <a:pt x="2358114" y="354827"/>
                  </a:lnTo>
                  <a:cubicBezTo>
                    <a:pt x="2358114" y="375925"/>
                    <a:pt x="2349733" y="396159"/>
                    <a:pt x="2334814" y="411078"/>
                  </a:cubicBezTo>
                  <a:cubicBezTo>
                    <a:pt x="2319895" y="425996"/>
                    <a:pt x="2299661" y="434378"/>
                    <a:pt x="2278563" y="434378"/>
                  </a:cubicBezTo>
                  <a:lnTo>
                    <a:pt x="79551" y="434378"/>
                  </a:lnTo>
                  <a:cubicBezTo>
                    <a:pt x="35616" y="434378"/>
                    <a:pt x="0" y="398761"/>
                    <a:pt x="0" y="354827"/>
                  </a:cubicBezTo>
                  <a:lnTo>
                    <a:pt x="0" y="79551"/>
                  </a:lnTo>
                  <a:cubicBezTo>
                    <a:pt x="0" y="35616"/>
                    <a:pt x="35616" y="0"/>
                    <a:pt x="79551" y="0"/>
                  </a:cubicBezTo>
                  <a:close/>
                </a:path>
              </a:pathLst>
            </a:custGeom>
            <a:solidFill>
              <a:srgbClr val="FFCE00"/>
            </a:solidFill>
          </p:spPr>
        </p:sp>
        <p:sp>
          <p:nvSpPr>
            <p:cNvPr id="4" name="TextBox 4"/>
            <p:cNvSpPr txBox="1"/>
            <p:nvPr/>
          </p:nvSpPr>
          <p:spPr>
            <a:xfrm>
              <a:off x="0" y="-38100"/>
              <a:ext cx="2358114" cy="472478"/>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rot="10799999">
            <a:off x="15031442" y="-1173473"/>
            <a:ext cx="6250669" cy="11606515"/>
            <a:chOff x="0" y="0"/>
            <a:chExt cx="933408" cy="1733192"/>
          </a:xfrm>
        </p:grpSpPr>
        <p:sp>
          <p:nvSpPr>
            <p:cNvPr id="6" name="Freeform 6"/>
            <p:cNvSpPr/>
            <p:nvPr/>
          </p:nvSpPr>
          <p:spPr>
            <a:xfrm>
              <a:off x="0" y="0"/>
              <a:ext cx="933408" cy="1733192"/>
            </a:xfrm>
            <a:custGeom>
              <a:avLst/>
              <a:gdLst/>
              <a:ahLst/>
              <a:cxnLst/>
              <a:rect l="l" t="t" r="r" b="b"/>
              <a:pathLst>
                <a:path w="933408" h="1733192">
                  <a:moveTo>
                    <a:pt x="466704" y="1733192"/>
                  </a:moveTo>
                  <a:lnTo>
                    <a:pt x="933408" y="0"/>
                  </a:lnTo>
                  <a:lnTo>
                    <a:pt x="0" y="0"/>
                  </a:lnTo>
                  <a:lnTo>
                    <a:pt x="466704" y="1733192"/>
                  </a:lnTo>
                  <a:close/>
                </a:path>
              </a:pathLst>
            </a:custGeom>
            <a:solidFill>
              <a:srgbClr val="005596"/>
            </a:solidFill>
          </p:spPr>
        </p:sp>
        <p:sp>
          <p:nvSpPr>
            <p:cNvPr id="7" name="TextBox 7"/>
            <p:cNvSpPr txBox="1"/>
            <p:nvPr/>
          </p:nvSpPr>
          <p:spPr>
            <a:xfrm>
              <a:off x="145845" y="85699"/>
              <a:ext cx="641718" cy="842797"/>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473239" y="1233291"/>
            <a:ext cx="7402224" cy="771525"/>
          </a:xfrm>
          <a:prstGeom prst="rect">
            <a:avLst/>
          </a:prstGeom>
        </p:spPr>
        <p:txBody>
          <a:bodyPr lIns="0" tIns="0" rIns="0" bIns="0" rtlCol="0" anchor="t">
            <a:spAutoFit/>
          </a:bodyPr>
          <a:lstStyle/>
          <a:p>
            <a:pPr algn="l">
              <a:lnSpc>
                <a:spcPts val="6120"/>
              </a:lnSpc>
            </a:pPr>
            <a:r>
              <a:rPr lang="en-US" sz="5100" b="1">
                <a:solidFill>
                  <a:srgbClr val="000000"/>
                </a:solidFill>
                <a:latin typeface="DINPro Bold"/>
                <a:ea typeface="DINPro Bold"/>
                <a:cs typeface="DINPro Bold"/>
                <a:sym typeface="DINPro Bold"/>
              </a:rPr>
              <a:t>Agenda</a:t>
            </a:r>
          </a:p>
        </p:txBody>
      </p:sp>
      <p:sp>
        <p:nvSpPr>
          <p:cNvPr id="9" name="TextBox 9"/>
          <p:cNvSpPr txBox="1"/>
          <p:nvPr/>
        </p:nvSpPr>
        <p:spPr>
          <a:xfrm>
            <a:off x="973836" y="3081141"/>
            <a:ext cx="9427986" cy="570865"/>
          </a:xfrm>
          <a:prstGeom prst="rect">
            <a:avLst/>
          </a:prstGeom>
        </p:spPr>
        <p:txBody>
          <a:bodyPr lIns="0" tIns="0" rIns="0" bIns="0" rtlCol="0" anchor="t">
            <a:spAutoFit/>
          </a:bodyPr>
          <a:lstStyle/>
          <a:p>
            <a:pPr algn="l">
              <a:lnSpc>
                <a:spcPts val="4759"/>
              </a:lnSpc>
            </a:pPr>
            <a:r>
              <a:rPr lang="en-US" sz="3399">
                <a:solidFill>
                  <a:srgbClr val="000000"/>
                </a:solidFill>
                <a:latin typeface="DINPro"/>
                <a:ea typeface="DINPro"/>
                <a:cs typeface="DINPro"/>
                <a:sym typeface="DINPro"/>
              </a:rPr>
              <a:t>During this session, we will</a:t>
            </a:r>
          </a:p>
        </p:txBody>
      </p:sp>
      <p:grpSp>
        <p:nvGrpSpPr>
          <p:cNvPr id="10" name="Group 10"/>
          <p:cNvGrpSpPr/>
          <p:nvPr/>
        </p:nvGrpSpPr>
        <p:grpSpPr>
          <a:xfrm>
            <a:off x="822943" y="4079632"/>
            <a:ext cx="1066941" cy="106694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p:spPr>
        </p:sp>
        <p:sp>
          <p:nvSpPr>
            <p:cNvPr id="12" name="TextBox 12"/>
            <p:cNvSpPr txBox="1"/>
            <p:nvPr/>
          </p:nvSpPr>
          <p:spPr>
            <a:xfrm>
              <a:off x="76200" y="-9525"/>
              <a:ext cx="660400" cy="746125"/>
            </a:xfrm>
            <a:prstGeom prst="rect">
              <a:avLst/>
            </a:prstGeom>
          </p:spPr>
          <p:txBody>
            <a:bodyPr lIns="50800" tIns="50800" rIns="50800" bIns="50800" rtlCol="0" anchor="ctr"/>
            <a:lstStyle/>
            <a:p>
              <a:pPr algn="ctr">
                <a:lnSpc>
                  <a:spcPts val="5879"/>
                </a:lnSpc>
              </a:pPr>
              <a:r>
                <a:rPr lang="en-US" sz="4199" b="1">
                  <a:solidFill>
                    <a:srgbClr val="FFFFFF"/>
                  </a:solidFill>
                  <a:latin typeface="DINPro Bold"/>
                  <a:ea typeface="DINPro Bold"/>
                  <a:cs typeface="DINPro Bold"/>
                  <a:sym typeface="DINPro Bold"/>
                </a:rPr>
                <a:t>1</a:t>
              </a:r>
            </a:p>
          </p:txBody>
        </p:sp>
      </p:grpSp>
      <p:grpSp>
        <p:nvGrpSpPr>
          <p:cNvPr id="13" name="Group 13"/>
          <p:cNvGrpSpPr/>
          <p:nvPr/>
        </p:nvGrpSpPr>
        <p:grpSpPr>
          <a:xfrm>
            <a:off x="822943" y="5718049"/>
            <a:ext cx="1066941" cy="1066941"/>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p:spPr>
        </p:sp>
        <p:sp>
          <p:nvSpPr>
            <p:cNvPr id="15" name="TextBox 15"/>
            <p:cNvSpPr txBox="1"/>
            <p:nvPr/>
          </p:nvSpPr>
          <p:spPr>
            <a:xfrm>
              <a:off x="76200" y="-9525"/>
              <a:ext cx="660400" cy="746125"/>
            </a:xfrm>
            <a:prstGeom prst="rect">
              <a:avLst/>
            </a:prstGeom>
          </p:spPr>
          <p:txBody>
            <a:bodyPr lIns="50800" tIns="50800" rIns="50800" bIns="50800" rtlCol="0" anchor="ctr"/>
            <a:lstStyle/>
            <a:p>
              <a:pPr algn="ctr">
                <a:lnSpc>
                  <a:spcPts val="5879"/>
                </a:lnSpc>
              </a:pPr>
              <a:r>
                <a:rPr lang="en-US" sz="4199" b="1">
                  <a:solidFill>
                    <a:srgbClr val="FFFFFF"/>
                  </a:solidFill>
                  <a:latin typeface="DINPro Bold"/>
                  <a:ea typeface="DINPro Bold"/>
                  <a:cs typeface="DINPro Bold"/>
                  <a:sym typeface="DINPro Bold"/>
                </a:rPr>
                <a:t>2</a:t>
              </a:r>
            </a:p>
          </p:txBody>
        </p:sp>
      </p:grpSp>
      <p:grpSp>
        <p:nvGrpSpPr>
          <p:cNvPr id="16" name="Group 16"/>
          <p:cNvGrpSpPr/>
          <p:nvPr/>
        </p:nvGrpSpPr>
        <p:grpSpPr>
          <a:xfrm>
            <a:off x="822943" y="7356466"/>
            <a:ext cx="1066941" cy="106694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p:spPr>
        </p:sp>
        <p:sp>
          <p:nvSpPr>
            <p:cNvPr id="18" name="TextBox 18"/>
            <p:cNvSpPr txBox="1"/>
            <p:nvPr/>
          </p:nvSpPr>
          <p:spPr>
            <a:xfrm>
              <a:off x="76200" y="-9525"/>
              <a:ext cx="660400" cy="746125"/>
            </a:xfrm>
            <a:prstGeom prst="rect">
              <a:avLst/>
            </a:prstGeom>
          </p:spPr>
          <p:txBody>
            <a:bodyPr lIns="50800" tIns="50800" rIns="50800" bIns="50800" rtlCol="0" anchor="ctr"/>
            <a:lstStyle/>
            <a:p>
              <a:pPr algn="ctr">
                <a:lnSpc>
                  <a:spcPts val="5879"/>
                </a:lnSpc>
              </a:pPr>
              <a:r>
                <a:rPr lang="en-US" sz="4199" b="1">
                  <a:solidFill>
                    <a:srgbClr val="FFFFFF"/>
                  </a:solidFill>
                  <a:latin typeface="DINPro Bold"/>
                  <a:ea typeface="DINPro Bold"/>
                  <a:cs typeface="DINPro Bold"/>
                  <a:sym typeface="DINPro Bold"/>
                </a:rPr>
                <a:t>3</a:t>
              </a:r>
            </a:p>
          </p:txBody>
        </p:sp>
      </p:grpSp>
      <p:sp>
        <p:nvSpPr>
          <p:cNvPr id="19" name="TextBox 19"/>
          <p:cNvSpPr txBox="1"/>
          <p:nvPr/>
        </p:nvSpPr>
        <p:spPr>
          <a:xfrm>
            <a:off x="2105950" y="4271131"/>
            <a:ext cx="15404511" cy="1170940"/>
          </a:xfrm>
          <a:prstGeom prst="rect">
            <a:avLst/>
          </a:prstGeom>
        </p:spPr>
        <p:txBody>
          <a:bodyPr lIns="0" tIns="0" rIns="0" bIns="0" rtlCol="0" anchor="t">
            <a:spAutoFit/>
          </a:bodyPr>
          <a:lstStyle/>
          <a:p>
            <a:pPr algn="l">
              <a:lnSpc>
                <a:spcPts val="4759"/>
              </a:lnSpc>
            </a:pPr>
            <a:r>
              <a:rPr lang="en-US" sz="3399">
                <a:solidFill>
                  <a:srgbClr val="000000"/>
                </a:solidFill>
                <a:latin typeface="DINPro"/>
                <a:ea typeface="DINPro"/>
                <a:cs typeface="DINPro"/>
                <a:sym typeface="DINPro"/>
              </a:rPr>
              <a:t>Discuss common experiences for students transitioning to University</a:t>
            </a:r>
          </a:p>
          <a:p>
            <a:pPr algn="l">
              <a:lnSpc>
                <a:spcPts val="4759"/>
              </a:lnSpc>
            </a:pPr>
            <a:endParaRPr lang="en-US" sz="3399">
              <a:solidFill>
                <a:srgbClr val="000000"/>
              </a:solidFill>
              <a:latin typeface="DINPro"/>
              <a:ea typeface="DINPro"/>
              <a:cs typeface="DINPro"/>
              <a:sym typeface="DINPro"/>
            </a:endParaRPr>
          </a:p>
        </p:txBody>
      </p:sp>
      <p:sp>
        <p:nvSpPr>
          <p:cNvPr id="20" name="TextBox 20"/>
          <p:cNvSpPr txBox="1"/>
          <p:nvPr/>
        </p:nvSpPr>
        <p:spPr>
          <a:xfrm>
            <a:off x="2105950" y="5937371"/>
            <a:ext cx="12743657" cy="570865"/>
          </a:xfrm>
          <a:prstGeom prst="rect">
            <a:avLst/>
          </a:prstGeom>
        </p:spPr>
        <p:txBody>
          <a:bodyPr lIns="0" tIns="0" rIns="0" bIns="0" rtlCol="0" anchor="t">
            <a:spAutoFit/>
          </a:bodyPr>
          <a:lstStyle/>
          <a:p>
            <a:pPr algn="l">
              <a:lnSpc>
                <a:spcPts val="4759"/>
              </a:lnSpc>
            </a:pPr>
            <a:r>
              <a:rPr lang="en-US" sz="3399">
                <a:solidFill>
                  <a:srgbClr val="000000"/>
                </a:solidFill>
                <a:latin typeface="DINPro"/>
                <a:ea typeface="DINPro"/>
                <a:cs typeface="DINPro"/>
                <a:sym typeface="DINPro"/>
              </a:rPr>
              <a:t>Outline key information and strategies that will help you succeed</a:t>
            </a:r>
          </a:p>
        </p:txBody>
      </p:sp>
      <p:sp>
        <p:nvSpPr>
          <p:cNvPr id="21" name="TextBox 21"/>
          <p:cNvSpPr txBox="1"/>
          <p:nvPr/>
        </p:nvSpPr>
        <p:spPr>
          <a:xfrm>
            <a:off x="2105950" y="7603611"/>
            <a:ext cx="15153350" cy="570865"/>
          </a:xfrm>
          <a:prstGeom prst="rect">
            <a:avLst/>
          </a:prstGeom>
        </p:spPr>
        <p:txBody>
          <a:bodyPr lIns="0" tIns="0" rIns="0" bIns="0" rtlCol="0" anchor="t">
            <a:spAutoFit/>
          </a:bodyPr>
          <a:lstStyle/>
          <a:p>
            <a:pPr algn="l">
              <a:lnSpc>
                <a:spcPts val="4759"/>
              </a:lnSpc>
            </a:pPr>
            <a:r>
              <a:rPr lang="en-US" sz="3399">
                <a:solidFill>
                  <a:srgbClr val="000000"/>
                </a:solidFill>
                <a:latin typeface="DINPro"/>
                <a:ea typeface="DINPro"/>
                <a:cs typeface="DINPro"/>
                <a:sym typeface="DINPro"/>
              </a:rPr>
              <a:t>Highlight campus support services that are here to support you</a:t>
            </a:r>
          </a:p>
        </p:txBody>
      </p:sp>
      <p:sp>
        <p:nvSpPr>
          <p:cNvPr id="22" name="Freeform 22"/>
          <p:cNvSpPr/>
          <p:nvPr/>
        </p:nvSpPr>
        <p:spPr>
          <a:xfrm>
            <a:off x="-11432" y="8994907"/>
            <a:ext cx="5699260" cy="1272976"/>
          </a:xfrm>
          <a:custGeom>
            <a:avLst/>
            <a:gdLst/>
            <a:ahLst/>
            <a:cxnLst/>
            <a:rect l="l" t="t" r="r" b="b"/>
            <a:pathLst>
              <a:path w="5699260" h="1272976">
                <a:moveTo>
                  <a:pt x="0" y="0"/>
                </a:moveTo>
                <a:lnTo>
                  <a:pt x="5699261" y="0"/>
                </a:lnTo>
                <a:lnTo>
                  <a:pt x="5699261" y="1272976"/>
                </a:lnTo>
                <a:lnTo>
                  <a:pt x="0" y="1272976"/>
                </a:lnTo>
                <a:lnTo>
                  <a:pt x="0" y="0"/>
                </a:lnTo>
                <a:close/>
              </a:path>
            </a:pathLst>
          </a:custGeom>
          <a:blipFill>
            <a:blip r:embed="rId2"/>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24415"/>
            <a:ext cx="18570579" cy="11879133"/>
          </a:xfrm>
          <a:custGeom>
            <a:avLst/>
            <a:gdLst/>
            <a:ahLst/>
            <a:cxnLst/>
            <a:rect l="l" t="t" r="r" b="b"/>
            <a:pathLst>
              <a:path w="18570579" h="11879133">
                <a:moveTo>
                  <a:pt x="0" y="0"/>
                </a:moveTo>
                <a:lnTo>
                  <a:pt x="18570579" y="0"/>
                </a:lnTo>
                <a:lnTo>
                  <a:pt x="18570579" y="11879133"/>
                </a:lnTo>
                <a:lnTo>
                  <a:pt x="0" y="11879133"/>
                </a:lnTo>
                <a:lnTo>
                  <a:pt x="0" y="0"/>
                </a:lnTo>
                <a:close/>
              </a:path>
            </a:pathLst>
          </a:custGeom>
          <a:blipFill>
            <a:blip r:embed="rId2">
              <a:alphaModFix amt="53000"/>
            </a:blip>
            <a:stretch>
              <a:fillRect t="-2126" b="-2126"/>
            </a:stretch>
          </a:blipFill>
        </p:spPr>
      </p:sp>
      <p:sp>
        <p:nvSpPr>
          <p:cNvPr id="3" name="Freeform 3"/>
          <p:cNvSpPr/>
          <p:nvPr/>
        </p:nvSpPr>
        <p:spPr>
          <a:xfrm>
            <a:off x="4429961" y="2562051"/>
            <a:ext cx="9424454" cy="918884"/>
          </a:xfrm>
          <a:custGeom>
            <a:avLst/>
            <a:gdLst/>
            <a:ahLst/>
            <a:cxnLst/>
            <a:rect l="l" t="t" r="r" b="b"/>
            <a:pathLst>
              <a:path w="9424454" h="918884">
                <a:moveTo>
                  <a:pt x="0" y="0"/>
                </a:moveTo>
                <a:lnTo>
                  <a:pt x="9424454" y="0"/>
                </a:lnTo>
                <a:lnTo>
                  <a:pt x="9424454" y="918885"/>
                </a:lnTo>
                <a:lnTo>
                  <a:pt x="0" y="918885"/>
                </a:lnTo>
                <a:lnTo>
                  <a:pt x="0" y="0"/>
                </a:lnTo>
                <a:close/>
              </a:path>
            </a:pathLst>
          </a:custGeom>
          <a:blipFill>
            <a:blip r:embed="rId3"/>
            <a:stretch>
              <a:fillRect/>
            </a:stretch>
          </a:blipFill>
        </p:spPr>
      </p:sp>
      <p:grpSp>
        <p:nvGrpSpPr>
          <p:cNvPr id="4" name="Group 4"/>
          <p:cNvGrpSpPr/>
          <p:nvPr/>
        </p:nvGrpSpPr>
        <p:grpSpPr>
          <a:xfrm>
            <a:off x="3865375" y="796150"/>
            <a:ext cx="10555438" cy="1919377"/>
            <a:chOff x="0" y="0"/>
            <a:chExt cx="2780033" cy="505515"/>
          </a:xfrm>
        </p:grpSpPr>
        <p:sp>
          <p:nvSpPr>
            <p:cNvPr id="5" name="Freeform 5"/>
            <p:cNvSpPr/>
            <p:nvPr/>
          </p:nvSpPr>
          <p:spPr>
            <a:xfrm>
              <a:off x="0" y="0"/>
              <a:ext cx="2780033" cy="505515"/>
            </a:xfrm>
            <a:custGeom>
              <a:avLst/>
              <a:gdLst/>
              <a:ahLst/>
              <a:cxnLst/>
              <a:rect l="l" t="t" r="r" b="b"/>
              <a:pathLst>
                <a:path w="2780033" h="505515">
                  <a:moveTo>
                    <a:pt x="67478" y="0"/>
                  </a:moveTo>
                  <a:lnTo>
                    <a:pt x="2712556" y="0"/>
                  </a:lnTo>
                  <a:cubicBezTo>
                    <a:pt x="2730452" y="0"/>
                    <a:pt x="2747615" y="7109"/>
                    <a:pt x="2760270" y="19764"/>
                  </a:cubicBezTo>
                  <a:cubicBezTo>
                    <a:pt x="2772924" y="32418"/>
                    <a:pt x="2780033" y="49581"/>
                    <a:pt x="2780033" y="67478"/>
                  </a:cubicBezTo>
                  <a:lnTo>
                    <a:pt x="2780033" y="438037"/>
                  </a:lnTo>
                  <a:cubicBezTo>
                    <a:pt x="2780033" y="475304"/>
                    <a:pt x="2749822" y="505515"/>
                    <a:pt x="2712556" y="505515"/>
                  </a:cubicBezTo>
                  <a:lnTo>
                    <a:pt x="67478" y="505515"/>
                  </a:lnTo>
                  <a:cubicBezTo>
                    <a:pt x="30211" y="505515"/>
                    <a:pt x="0" y="475304"/>
                    <a:pt x="0" y="438037"/>
                  </a:cubicBezTo>
                  <a:lnTo>
                    <a:pt x="0" y="67478"/>
                  </a:lnTo>
                  <a:cubicBezTo>
                    <a:pt x="0" y="30211"/>
                    <a:pt x="30211" y="0"/>
                    <a:pt x="67478" y="0"/>
                  </a:cubicBezTo>
                  <a:close/>
                </a:path>
              </a:pathLst>
            </a:custGeom>
            <a:solidFill>
              <a:srgbClr val="005596"/>
            </a:solidFill>
          </p:spPr>
        </p:sp>
        <p:sp>
          <p:nvSpPr>
            <p:cNvPr id="6" name="TextBox 6"/>
            <p:cNvSpPr txBox="1"/>
            <p:nvPr/>
          </p:nvSpPr>
          <p:spPr>
            <a:xfrm>
              <a:off x="0" y="-38100"/>
              <a:ext cx="2780033" cy="54361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974012" y="4418037"/>
            <a:ext cx="3782726" cy="4122946"/>
            <a:chOff x="0" y="0"/>
            <a:chExt cx="996273" cy="1085879"/>
          </a:xfrm>
        </p:grpSpPr>
        <p:sp>
          <p:nvSpPr>
            <p:cNvPr id="8" name="Freeform 8"/>
            <p:cNvSpPr/>
            <p:nvPr/>
          </p:nvSpPr>
          <p:spPr>
            <a:xfrm>
              <a:off x="0" y="0"/>
              <a:ext cx="996273" cy="1085879"/>
            </a:xfrm>
            <a:custGeom>
              <a:avLst/>
              <a:gdLst/>
              <a:ahLst/>
              <a:cxnLst/>
              <a:rect l="l" t="t" r="r" b="b"/>
              <a:pathLst>
                <a:path w="996273" h="1085879">
                  <a:moveTo>
                    <a:pt x="110519" y="0"/>
                  </a:moveTo>
                  <a:lnTo>
                    <a:pt x="885754" y="0"/>
                  </a:lnTo>
                  <a:cubicBezTo>
                    <a:pt x="915066" y="0"/>
                    <a:pt x="943177" y="11644"/>
                    <a:pt x="963903" y="32370"/>
                  </a:cubicBezTo>
                  <a:cubicBezTo>
                    <a:pt x="984629" y="53097"/>
                    <a:pt x="996273" y="81208"/>
                    <a:pt x="996273" y="110519"/>
                  </a:cubicBezTo>
                  <a:lnTo>
                    <a:pt x="996273" y="975360"/>
                  </a:lnTo>
                  <a:cubicBezTo>
                    <a:pt x="996273" y="1036398"/>
                    <a:pt x="946792" y="1085879"/>
                    <a:pt x="885754" y="1085879"/>
                  </a:cubicBezTo>
                  <a:lnTo>
                    <a:pt x="110519" y="1085879"/>
                  </a:lnTo>
                  <a:cubicBezTo>
                    <a:pt x="81208" y="1085879"/>
                    <a:pt x="53097" y="1074235"/>
                    <a:pt x="32370" y="1053508"/>
                  </a:cubicBezTo>
                  <a:cubicBezTo>
                    <a:pt x="11644" y="1032782"/>
                    <a:pt x="0" y="1004671"/>
                    <a:pt x="0" y="975360"/>
                  </a:cubicBezTo>
                  <a:lnTo>
                    <a:pt x="0" y="110519"/>
                  </a:lnTo>
                  <a:cubicBezTo>
                    <a:pt x="0" y="81208"/>
                    <a:pt x="11644" y="53097"/>
                    <a:pt x="32370" y="32370"/>
                  </a:cubicBezTo>
                  <a:cubicBezTo>
                    <a:pt x="53097" y="11644"/>
                    <a:pt x="81208" y="0"/>
                    <a:pt x="110519" y="0"/>
                  </a:cubicBezTo>
                  <a:close/>
                </a:path>
              </a:pathLst>
            </a:custGeom>
            <a:solidFill>
              <a:srgbClr val="FFCE00"/>
            </a:solidFill>
          </p:spPr>
        </p:sp>
        <p:sp>
          <p:nvSpPr>
            <p:cNvPr id="9" name="TextBox 9"/>
            <p:cNvSpPr txBox="1"/>
            <p:nvPr/>
          </p:nvSpPr>
          <p:spPr>
            <a:xfrm>
              <a:off x="0" y="-38100"/>
              <a:ext cx="996273" cy="1123979"/>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7250825" y="4418037"/>
            <a:ext cx="3782726" cy="4122946"/>
            <a:chOff x="0" y="0"/>
            <a:chExt cx="996273" cy="1085879"/>
          </a:xfrm>
        </p:grpSpPr>
        <p:sp>
          <p:nvSpPr>
            <p:cNvPr id="11" name="Freeform 11"/>
            <p:cNvSpPr/>
            <p:nvPr/>
          </p:nvSpPr>
          <p:spPr>
            <a:xfrm>
              <a:off x="0" y="0"/>
              <a:ext cx="996273" cy="1085879"/>
            </a:xfrm>
            <a:custGeom>
              <a:avLst/>
              <a:gdLst/>
              <a:ahLst/>
              <a:cxnLst/>
              <a:rect l="l" t="t" r="r" b="b"/>
              <a:pathLst>
                <a:path w="996273" h="1085879">
                  <a:moveTo>
                    <a:pt x="110519" y="0"/>
                  </a:moveTo>
                  <a:lnTo>
                    <a:pt x="885754" y="0"/>
                  </a:lnTo>
                  <a:cubicBezTo>
                    <a:pt x="915066" y="0"/>
                    <a:pt x="943177" y="11644"/>
                    <a:pt x="963903" y="32370"/>
                  </a:cubicBezTo>
                  <a:cubicBezTo>
                    <a:pt x="984629" y="53097"/>
                    <a:pt x="996273" y="81208"/>
                    <a:pt x="996273" y="110519"/>
                  </a:cubicBezTo>
                  <a:lnTo>
                    <a:pt x="996273" y="975360"/>
                  </a:lnTo>
                  <a:cubicBezTo>
                    <a:pt x="996273" y="1036398"/>
                    <a:pt x="946792" y="1085879"/>
                    <a:pt x="885754" y="1085879"/>
                  </a:cubicBezTo>
                  <a:lnTo>
                    <a:pt x="110519" y="1085879"/>
                  </a:lnTo>
                  <a:cubicBezTo>
                    <a:pt x="81208" y="1085879"/>
                    <a:pt x="53097" y="1074235"/>
                    <a:pt x="32370" y="1053508"/>
                  </a:cubicBezTo>
                  <a:cubicBezTo>
                    <a:pt x="11644" y="1032782"/>
                    <a:pt x="0" y="1004671"/>
                    <a:pt x="0" y="975360"/>
                  </a:cubicBezTo>
                  <a:lnTo>
                    <a:pt x="0" y="110519"/>
                  </a:lnTo>
                  <a:cubicBezTo>
                    <a:pt x="0" y="81208"/>
                    <a:pt x="11644" y="53097"/>
                    <a:pt x="32370" y="32370"/>
                  </a:cubicBezTo>
                  <a:cubicBezTo>
                    <a:pt x="53097" y="11644"/>
                    <a:pt x="81208" y="0"/>
                    <a:pt x="110519" y="0"/>
                  </a:cubicBezTo>
                  <a:close/>
                </a:path>
              </a:pathLst>
            </a:custGeom>
            <a:solidFill>
              <a:srgbClr val="FFCE00"/>
            </a:solidFill>
          </p:spPr>
        </p:sp>
        <p:sp>
          <p:nvSpPr>
            <p:cNvPr id="12" name="TextBox 12"/>
            <p:cNvSpPr txBox="1"/>
            <p:nvPr/>
          </p:nvSpPr>
          <p:spPr>
            <a:xfrm>
              <a:off x="0" y="-38100"/>
              <a:ext cx="996273" cy="1123979"/>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2528976" y="4418037"/>
            <a:ext cx="3782726" cy="4122946"/>
            <a:chOff x="0" y="0"/>
            <a:chExt cx="996273" cy="1085879"/>
          </a:xfrm>
        </p:grpSpPr>
        <p:sp>
          <p:nvSpPr>
            <p:cNvPr id="14" name="Freeform 14"/>
            <p:cNvSpPr/>
            <p:nvPr/>
          </p:nvSpPr>
          <p:spPr>
            <a:xfrm>
              <a:off x="0" y="0"/>
              <a:ext cx="996273" cy="1085879"/>
            </a:xfrm>
            <a:custGeom>
              <a:avLst/>
              <a:gdLst/>
              <a:ahLst/>
              <a:cxnLst/>
              <a:rect l="l" t="t" r="r" b="b"/>
              <a:pathLst>
                <a:path w="996273" h="1085879">
                  <a:moveTo>
                    <a:pt x="110519" y="0"/>
                  </a:moveTo>
                  <a:lnTo>
                    <a:pt x="885754" y="0"/>
                  </a:lnTo>
                  <a:cubicBezTo>
                    <a:pt x="915066" y="0"/>
                    <a:pt x="943177" y="11644"/>
                    <a:pt x="963903" y="32370"/>
                  </a:cubicBezTo>
                  <a:cubicBezTo>
                    <a:pt x="984629" y="53097"/>
                    <a:pt x="996273" y="81208"/>
                    <a:pt x="996273" y="110519"/>
                  </a:cubicBezTo>
                  <a:lnTo>
                    <a:pt x="996273" y="975360"/>
                  </a:lnTo>
                  <a:cubicBezTo>
                    <a:pt x="996273" y="1036398"/>
                    <a:pt x="946792" y="1085879"/>
                    <a:pt x="885754" y="1085879"/>
                  </a:cubicBezTo>
                  <a:lnTo>
                    <a:pt x="110519" y="1085879"/>
                  </a:lnTo>
                  <a:cubicBezTo>
                    <a:pt x="81208" y="1085879"/>
                    <a:pt x="53097" y="1074235"/>
                    <a:pt x="32370" y="1053508"/>
                  </a:cubicBezTo>
                  <a:cubicBezTo>
                    <a:pt x="11644" y="1032782"/>
                    <a:pt x="0" y="1004671"/>
                    <a:pt x="0" y="975360"/>
                  </a:cubicBezTo>
                  <a:lnTo>
                    <a:pt x="0" y="110519"/>
                  </a:lnTo>
                  <a:cubicBezTo>
                    <a:pt x="0" y="81208"/>
                    <a:pt x="11644" y="53097"/>
                    <a:pt x="32370" y="32370"/>
                  </a:cubicBezTo>
                  <a:cubicBezTo>
                    <a:pt x="53097" y="11644"/>
                    <a:pt x="81208" y="0"/>
                    <a:pt x="110519" y="0"/>
                  </a:cubicBezTo>
                  <a:close/>
                </a:path>
              </a:pathLst>
            </a:custGeom>
            <a:solidFill>
              <a:srgbClr val="FFCE00"/>
            </a:solidFill>
          </p:spPr>
        </p:sp>
        <p:sp>
          <p:nvSpPr>
            <p:cNvPr id="15" name="TextBox 15"/>
            <p:cNvSpPr txBox="1"/>
            <p:nvPr/>
          </p:nvSpPr>
          <p:spPr>
            <a:xfrm>
              <a:off x="0" y="-38100"/>
              <a:ext cx="996273" cy="1123979"/>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3270021" y="3508971"/>
            <a:ext cx="1190707" cy="119070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8532588" y="3424444"/>
            <a:ext cx="1190707" cy="119070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3810738" y="3424444"/>
            <a:ext cx="1190707" cy="1190707"/>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5441076" y="1370076"/>
            <a:ext cx="7402224" cy="771525"/>
          </a:xfrm>
          <a:prstGeom prst="rect">
            <a:avLst/>
          </a:prstGeom>
        </p:spPr>
        <p:txBody>
          <a:bodyPr lIns="0" tIns="0" rIns="0" bIns="0" rtlCol="0" anchor="t">
            <a:spAutoFit/>
          </a:bodyPr>
          <a:lstStyle/>
          <a:p>
            <a:pPr algn="ctr">
              <a:lnSpc>
                <a:spcPts val="6119"/>
              </a:lnSpc>
            </a:pPr>
            <a:r>
              <a:rPr lang="en-US" sz="5099" b="1">
                <a:solidFill>
                  <a:srgbClr val="FFFFFF"/>
                </a:solidFill>
                <a:latin typeface="DINPro Bold"/>
                <a:ea typeface="DINPro Bold"/>
                <a:cs typeface="DINPro Bold"/>
                <a:sym typeface="DINPro Bold"/>
              </a:rPr>
              <a:t>Why Are You Here?</a:t>
            </a:r>
          </a:p>
        </p:txBody>
      </p:sp>
      <p:sp>
        <p:nvSpPr>
          <p:cNvPr id="26" name="TextBox 26"/>
          <p:cNvSpPr txBox="1"/>
          <p:nvPr/>
        </p:nvSpPr>
        <p:spPr>
          <a:xfrm>
            <a:off x="2395723" y="4980012"/>
            <a:ext cx="2939305" cy="622936"/>
          </a:xfrm>
          <a:prstGeom prst="rect">
            <a:avLst/>
          </a:prstGeom>
        </p:spPr>
        <p:txBody>
          <a:bodyPr lIns="0" tIns="0" rIns="0" bIns="0" rtlCol="0" anchor="t">
            <a:spAutoFit/>
          </a:bodyPr>
          <a:lstStyle/>
          <a:p>
            <a:pPr algn="ctr">
              <a:lnSpc>
                <a:spcPts val="5039"/>
              </a:lnSpc>
              <a:spcBef>
                <a:spcPct val="0"/>
              </a:spcBef>
            </a:pPr>
            <a:r>
              <a:rPr lang="en-US" sz="3599" b="1">
                <a:solidFill>
                  <a:srgbClr val="000000"/>
                </a:solidFill>
                <a:latin typeface="DINPro Bold"/>
                <a:ea typeface="DINPro Bold"/>
                <a:cs typeface="DINPro Bold"/>
                <a:sym typeface="DINPro Bold"/>
              </a:rPr>
              <a:t>CAREER</a:t>
            </a:r>
          </a:p>
        </p:txBody>
      </p:sp>
      <p:sp>
        <p:nvSpPr>
          <p:cNvPr id="27" name="TextBox 27"/>
          <p:cNvSpPr txBox="1"/>
          <p:nvPr/>
        </p:nvSpPr>
        <p:spPr>
          <a:xfrm>
            <a:off x="3533367" y="3460147"/>
            <a:ext cx="664015" cy="1155004"/>
          </a:xfrm>
          <a:prstGeom prst="rect">
            <a:avLst/>
          </a:prstGeom>
        </p:spPr>
        <p:txBody>
          <a:bodyPr lIns="0" tIns="0" rIns="0" bIns="0" rtlCol="0" anchor="t">
            <a:spAutoFit/>
          </a:bodyPr>
          <a:lstStyle/>
          <a:p>
            <a:pPr algn="ctr">
              <a:lnSpc>
                <a:spcPts val="9417"/>
              </a:lnSpc>
              <a:spcBef>
                <a:spcPct val="0"/>
              </a:spcBef>
            </a:pPr>
            <a:r>
              <a:rPr lang="en-US" sz="6727" b="1">
                <a:solidFill>
                  <a:srgbClr val="FFFFFF"/>
                </a:solidFill>
                <a:latin typeface="DINPro Bold"/>
                <a:ea typeface="DINPro Bold"/>
                <a:cs typeface="DINPro Bold"/>
                <a:sym typeface="DINPro Bold"/>
              </a:rPr>
              <a:t>1</a:t>
            </a:r>
          </a:p>
        </p:txBody>
      </p:sp>
      <p:sp>
        <p:nvSpPr>
          <p:cNvPr id="28" name="TextBox 28"/>
          <p:cNvSpPr txBox="1"/>
          <p:nvPr/>
        </p:nvSpPr>
        <p:spPr>
          <a:xfrm>
            <a:off x="8795934" y="3375621"/>
            <a:ext cx="664015" cy="1155004"/>
          </a:xfrm>
          <a:prstGeom prst="rect">
            <a:avLst/>
          </a:prstGeom>
        </p:spPr>
        <p:txBody>
          <a:bodyPr lIns="0" tIns="0" rIns="0" bIns="0" rtlCol="0" anchor="t">
            <a:spAutoFit/>
          </a:bodyPr>
          <a:lstStyle/>
          <a:p>
            <a:pPr algn="ctr">
              <a:lnSpc>
                <a:spcPts val="9417"/>
              </a:lnSpc>
              <a:spcBef>
                <a:spcPct val="0"/>
              </a:spcBef>
            </a:pPr>
            <a:r>
              <a:rPr lang="en-US" sz="6727" b="1">
                <a:solidFill>
                  <a:srgbClr val="FFFFFF"/>
                </a:solidFill>
                <a:latin typeface="DINPro Bold"/>
                <a:ea typeface="DINPro Bold"/>
                <a:cs typeface="DINPro Bold"/>
                <a:sym typeface="DINPro Bold"/>
              </a:rPr>
              <a:t>2</a:t>
            </a:r>
          </a:p>
        </p:txBody>
      </p:sp>
      <p:sp>
        <p:nvSpPr>
          <p:cNvPr id="29" name="TextBox 29"/>
          <p:cNvSpPr txBox="1"/>
          <p:nvPr/>
        </p:nvSpPr>
        <p:spPr>
          <a:xfrm>
            <a:off x="14074084" y="3375621"/>
            <a:ext cx="664015" cy="1155004"/>
          </a:xfrm>
          <a:prstGeom prst="rect">
            <a:avLst/>
          </a:prstGeom>
        </p:spPr>
        <p:txBody>
          <a:bodyPr lIns="0" tIns="0" rIns="0" bIns="0" rtlCol="0" anchor="t">
            <a:spAutoFit/>
          </a:bodyPr>
          <a:lstStyle/>
          <a:p>
            <a:pPr algn="ctr">
              <a:lnSpc>
                <a:spcPts val="9417"/>
              </a:lnSpc>
              <a:spcBef>
                <a:spcPct val="0"/>
              </a:spcBef>
            </a:pPr>
            <a:r>
              <a:rPr lang="en-US" sz="6727" b="1">
                <a:solidFill>
                  <a:srgbClr val="FFFFFF"/>
                </a:solidFill>
                <a:latin typeface="DINPro Bold"/>
                <a:ea typeface="DINPro Bold"/>
                <a:cs typeface="DINPro Bold"/>
                <a:sym typeface="DINPro Bold"/>
              </a:rPr>
              <a:t>3</a:t>
            </a:r>
          </a:p>
        </p:txBody>
      </p:sp>
      <p:sp>
        <p:nvSpPr>
          <p:cNvPr id="30" name="TextBox 30"/>
          <p:cNvSpPr txBox="1"/>
          <p:nvPr/>
        </p:nvSpPr>
        <p:spPr>
          <a:xfrm>
            <a:off x="7461681" y="4623477"/>
            <a:ext cx="3361015" cy="1261111"/>
          </a:xfrm>
          <a:prstGeom prst="rect">
            <a:avLst/>
          </a:prstGeom>
        </p:spPr>
        <p:txBody>
          <a:bodyPr lIns="0" tIns="0" rIns="0" bIns="0" rtlCol="0" anchor="t">
            <a:spAutoFit/>
          </a:bodyPr>
          <a:lstStyle/>
          <a:p>
            <a:pPr algn="ctr">
              <a:lnSpc>
                <a:spcPts val="5039"/>
              </a:lnSpc>
              <a:spcBef>
                <a:spcPct val="0"/>
              </a:spcBef>
            </a:pPr>
            <a:r>
              <a:rPr lang="en-US" sz="3599" b="1">
                <a:solidFill>
                  <a:srgbClr val="000000"/>
                </a:solidFill>
                <a:latin typeface="DINPro Bold"/>
                <a:ea typeface="DINPro Bold"/>
                <a:cs typeface="DINPro Bold"/>
                <a:sym typeface="DINPro Bold"/>
              </a:rPr>
              <a:t>SELF-DEVELOPMENT</a:t>
            </a:r>
          </a:p>
        </p:txBody>
      </p:sp>
      <p:sp>
        <p:nvSpPr>
          <p:cNvPr id="31" name="TextBox 31"/>
          <p:cNvSpPr txBox="1"/>
          <p:nvPr/>
        </p:nvSpPr>
        <p:spPr>
          <a:xfrm>
            <a:off x="12952106" y="4980012"/>
            <a:ext cx="2939305" cy="622936"/>
          </a:xfrm>
          <a:prstGeom prst="rect">
            <a:avLst/>
          </a:prstGeom>
        </p:spPr>
        <p:txBody>
          <a:bodyPr lIns="0" tIns="0" rIns="0" bIns="0" rtlCol="0" anchor="t">
            <a:spAutoFit/>
          </a:bodyPr>
          <a:lstStyle/>
          <a:p>
            <a:pPr algn="ctr">
              <a:lnSpc>
                <a:spcPts val="5039"/>
              </a:lnSpc>
              <a:spcBef>
                <a:spcPct val="0"/>
              </a:spcBef>
            </a:pPr>
            <a:r>
              <a:rPr lang="en-US" sz="3599" b="1">
                <a:solidFill>
                  <a:srgbClr val="000000"/>
                </a:solidFill>
                <a:latin typeface="DINPro Bold"/>
                <a:ea typeface="DINPro Bold"/>
                <a:cs typeface="DINPro Bold"/>
                <a:sym typeface="DINPro Bold"/>
              </a:rPr>
              <a:t>SKILLS</a:t>
            </a:r>
          </a:p>
        </p:txBody>
      </p:sp>
      <p:sp>
        <p:nvSpPr>
          <p:cNvPr id="32" name="TextBox 32"/>
          <p:cNvSpPr txBox="1"/>
          <p:nvPr/>
        </p:nvSpPr>
        <p:spPr>
          <a:xfrm>
            <a:off x="7478323" y="5932214"/>
            <a:ext cx="3331353" cy="2323465"/>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0000"/>
                </a:solidFill>
                <a:latin typeface="DINPro"/>
                <a:ea typeface="DINPro"/>
                <a:cs typeface="DINPro"/>
                <a:sym typeface="DINPro"/>
              </a:rPr>
              <a:t>Increase knowledge in your subject of study</a:t>
            </a:r>
          </a:p>
          <a:p>
            <a:pPr marL="410209" lvl="1" indent="-205105" algn="l">
              <a:lnSpc>
                <a:spcPts val="2659"/>
              </a:lnSpc>
              <a:buFont typeface="Arial"/>
              <a:buChar char="•"/>
            </a:pPr>
            <a:r>
              <a:rPr lang="en-US" sz="1899">
                <a:solidFill>
                  <a:srgbClr val="000000"/>
                </a:solidFill>
                <a:latin typeface="DINPro"/>
                <a:ea typeface="DINPro"/>
                <a:cs typeface="DINPro"/>
                <a:sym typeface="DINPro"/>
              </a:rPr>
              <a:t>Develop confidence and independence</a:t>
            </a:r>
          </a:p>
          <a:p>
            <a:pPr marL="410209" lvl="1" indent="-205105" algn="l">
              <a:lnSpc>
                <a:spcPts val="2659"/>
              </a:lnSpc>
              <a:buFont typeface="Arial"/>
              <a:buChar char="•"/>
            </a:pPr>
            <a:r>
              <a:rPr lang="en-US" sz="1899">
                <a:solidFill>
                  <a:srgbClr val="000000"/>
                </a:solidFill>
                <a:latin typeface="DINPro"/>
                <a:ea typeface="DINPro"/>
                <a:cs typeface="DINPro"/>
                <a:sym typeface="DINPro"/>
              </a:rPr>
              <a:t>Exciting new experiences</a:t>
            </a:r>
          </a:p>
          <a:p>
            <a:pPr marL="410209" lvl="1" indent="-205105" algn="l">
              <a:lnSpc>
                <a:spcPts val="2659"/>
              </a:lnSpc>
              <a:buFont typeface="Arial"/>
              <a:buChar char="•"/>
            </a:pPr>
            <a:r>
              <a:rPr lang="en-US" sz="1899">
                <a:solidFill>
                  <a:srgbClr val="000000"/>
                </a:solidFill>
                <a:latin typeface="DINPro"/>
                <a:ea typeface="DINPro"/>
                <a:cs typeface="DINPro"/>
                <a:sym typeface="DINPro"/>
              </a:rPr>
              <a:t>Social connections and networking</a:t>
            </a:r>
          </a:p>
        </p:txBody>
      </p:sp>
      <p:sp>
        <p:nvSpPr>
          <p:cNvPr id="33" name="TextBox 33"/>
          <p:cNvSpPr txBox="1"/>
          <p:nvPr/>
        </p:nvSpPr>
        <p:spPr>
          <a:xfrm>
            <a:off x="12756082" y="5836964"/>
            <a:ext cx="3331353" cy="2223135"/>
          </a:xfrm>
          <a:prstGeom prst="rect">
            <a:avLst/>
          </a:prstGeom>
        </p:spPr>
        <p:txBody>
          <a:bodyPr lIns="0" tIns="0" rIns="0" bIns="0" rtlCol="0" anchor="t">
            <a:spAutoFit/>
          </a:bodyPr>
          <a:lstStyle/>
          <a:p>
            <a:pPr algn="l">
              <a:lnSpc>
                <a:spcPts val="2939"/>
              </a:lnSpc>
            </a:pPr>
            <a:r>
              <a:rPr lang="en-US" sz="2099">
                <a:solidFill>
                  <a:srgbClr val="000000"/>
                </a:solidFill>
                <a:latin typeface="DINPro"/>
                <a:ea typeface="DINPro"/>
                <a:cs typeface="DINPro"/>
                <a:sym typeface="DINPro"/>
              </a:rPr>
              <a:t>Develop transferable skills, including:</a:t>
            </a:r>
          </a:p>
          <a:p>
            <a:pPr marL="453388" lvl="1" indent="-226694" algn="l">
              <a:lnSpc>
                <a:spcPts val="2939"/>
              </a:lnSpc>
              <a:buFont typeface="Arial"/>
              <a:buChar char="•"/>
            </a:pPr>
            <a:r>
              <a:rPr lang="en-US" sz="2099">
                <a:solidFill>
                  <a:srgbClr val="000000"/>
                </a:solidFill>
                <a:latin typeface="DINPro"/>
                <a:ea typeface="DINPro"/>
                <a:cs typeface="DINPro"/>
                <a:sym typeface="DINPro"/>
              </a:rPr>
              <a:t>Communication</a:t>
            </a:r>
          </a:p>
          <a:p>
            <a:pPr marL="453388" lvl="1" indent="-226694" algn="l">
              <a:lnSpc>
                <a:spcPts val="2939"/>
              </a:lnSpc>
              <a:buFont typeface="Arial"/>
              <a:buChar char="•"/>
            </a:pPr>
            <a:r>
              <a:rPr lang="en-US" sz="2099">
                <a:solidFill>
                  <a:srgbClr val="000000"/>
                </a:solidFill>
                <a:latin typeface="DINPro"/>
                <a:ea typeface="DINPro"/>
                <a:cs typeface="DINPro"/>
                <a:sym typeface="DINPro"/>
              </a:rPr>
              <a:t>Problem-Solving</a:t>
            </a:r>
          </a:p>
          <a:p>
            <a:pPr marL="453388" lvl="1" indent="-226694" algn="l">
              <a:lnSpc>
                <a:spcPts val="2939"/>
              </a:lnSpc>
              <a:buFont typeface="Arial"/>
              <a:buChar char="•"/>
            </a:pPr>
            <a:r>
              <a:rPr lang="en-US" sz="2099">
                <a:solidFill>
                  <a:srgbClr val="000000"/>
                </a:solidFill>
                <a:latin typeface="DINPro"/>
                <a:ea typeface="DINPro"/>
                <a:cs typeface="DINPro"/>
                <a:sym typeface="DINPro"/>
              </a:rPr>
              <a:t>Organization</a:t>
            </a:r>
          </a:p>
          <a:p>
            <a:pPr marL="453388" lvl="1" indent="-226694" algn="l">
              <a:lnSpc>
                <a:spcPts val="2939"/>
              </a:lnSpc>
              <a:buFont typeface="Arial"/>
              <a:buChar char="•"/>
            </a:pPr>
            <a:r>
              <a:rPr lang="en-US" sz="2099">
                <a:solidFill>
                  <a:srgbClr val="000000"/>
                </a:solidFill>
                <a:latin typeface="DINPro"/>
                <a:ea typeface="DINPro"/>
                <a:cs typeface="DINPro"/>
                <a:sym typeface="DINPro"/>
              </a:rPr>
              <a:t>Leadership</a:t>
            </a:r>
          </a:p>
        </p:txBody>
      </p:sp>
      <p:sp>
        <p:nvSpPr>
          <p:cNvPr id="34" name="TextBox 34"/>
          <p:cNvSpPr txBox="1"/>
          <p:nvPr/>
        </p:nvSpPr>
        <p:spPr>
          <a:xfrm>
            <a:off x="2202279" y="6022048"/>
            <a:ext cx="3331353" cy="1851660"/>
          </a:xfrm>
          <a:prstGeom prst="rect">
            <a:avLst/>
          </a:prstGeom>
        </p:spPr>
        <p:txBody>
          <a:bodyPr lIns="0" tIns="0" rIns="0" bIns="0" rtlCol="0" anchor="t">
            <a:spAutoFit/>
          </a:bodyPr>
          <a:lstStyle/>
          <a:p>
            <a:pPr marL="453390" lvl="1" indent="-226695" algn="l">
              <a:lnSpc>
                <a:spcPts val="2940"/>
              </a:lnSpc>
              <a:buFont typeface="Arial"/>
              <a:buChar char="•"/>
            </a:pPr>
            <a:r>
              <a:rPr lang="en-US" sz="2100">
                <a:solidFill>
                  <a:srgbClr val="000000"/>
                </a:solidFill>
                <a:latin typeface="DINPro"/>
                <a:ea typeface="DINPro"/>
                <a:cs typeface="DINPro"/>
                <a:sym typeface="DINPro"/>
              </a:rPr>
              <a:t>Improve career prospects</a:t>
            </a:r>
          </a:p>
          <a:p>
            <a:pPr marL="453390" lvl="1" indent="-226695" algn="l">
              <a:lnSpc>
                <a:spcPts val="2940"/>
              </a:lnSpc>
              <a:buFont typeface="Arial"/>
              <a:buChar char="•"/>
            </a:pPr>
            <a:r>
              <a:rPr lang="en-US" sz="2100">
                <a:solidFill>
                  <a:srgbClr val="000000"/>
                </a:solidFill>
                <a:latin typeface="DINPro"/>
                <a:ea typeface="DINPro"/>
                <a:cs typeface="DINPro"/>
                <a:sym typeface="DINPro"/>
              </a:rPr>
              <a:t>Pursue a job you love</a:t>
            </a:r>
          </a:p>
          <a:p>
            <a:pPr marL="453390" lvl="1" indent="-226695" algn="l">
              <a:lnSpc>
                <a:spcPts val="2940"/>
              </a:lnSpc>
              <a:buFont typeface="Arial"/>
              <a:buChar char="•"/>
            </a:pPr>
            <a:r>
              <a:rPr lang="en-US" sz="2100">
                <a:solidFill>
                  <a:srgbClr val="000000"/>
                </a:solidFill>
                <a:latin typeface="DINPro"/>
                <a:ea typeface="DINPro"/>
                <a:cs typeface="DINPro"/>
                <a:sym typeface="DINPro"/>
              </a:rPr>
              <a:t>Increase earning potential</a:t>
            </a:r>
          </a:p>
        </p:txBody>
      </p:sp>
      <p:grpSp>
        <p:nvGrpSpPr>
          <p:cNvPr id="35" name="Group 35"/>
          <p:cNvGrpSpPr/>
          <p:nvPr/>
        </p:nvGrpSpPr>
        <p:grpSpPr>
          <a:xfrm>
            <a:off x="-460366" y="8893408"/>
            <a:ext cx="19491312" cy="1532600"/>
            <a:chOff x="0" y="0"/>
            <a:chExt cx="5133514" cy="403648"/>
          </a:xfrm>
        </p:grpSpPr>
        <p:sp>
          <p:nvSpPr>
            <p:cNvPr id="36" name="Freeform 36"/>
            <p:cNvSpPr/>
            <p:nvPr/>
          </p:nvSpPr>
          <p:spPr>
            <a:xfrm>
              <a:off x="0" y="0"/>
              <a:ext cx="5133514" cy="403648"/>
            </a:xfrm>
            <a:custGeom>
              <a:avLst/>
              <a:gdLst/>
              <a:ahLst/>
              <a:cxnLst/>
              <a:rect l="l" t="t" r="r" b="b"/>
              <a:pathLst>
                <a:path w="5133514" h="403648">
                  <a:moveTo>
                    <a:pt x="0" y="0"/>
                  </a:moveTo>
                  <a:lnTo>
                    <a:pt x="5133514" y="0"/>
                  </a:lnTo>
                  <a:lnTo>
                    <a:pt x="5133514" y="403648"/>
                  </a:lnTo>
                  <a:lnTo>
                    <a:pt x="0" y="403648"/>
                  </a:lnTo>
                  <a:close/>
                </a:path>
              </a:pathLst>
            </a:custGeom>
            <a:solidFill>
              <a:srgbClr val="FFFFFF"/>
            </a:solidFill>
          </p:spPr>
        </p:sp>
        <p:sp>
          <p:nvSpPr>
            <p:cNvPr id="37" name="TextBox 37"/>
            <p:cNvSpPr txBox="1"/>
            <p:nvPr/>
          </p:nvSpPr>
          <p:spPr>
            <a:xfrm>
              <a:off x="0" y="-38100"/>
              <a:ext cx="5133514" cy="441748"/>
            </a:xfrm>
            <a:prstGeom prst="rect">
              <a:avLst/>
            </a:prstGeom>
          </p:spPr>
          <p:txBody>
            <a:bodyPr lIns="50800" tIns="50800" rIns="50800" bIns="50800" rtlCol="0" anchor="ctr"/>
            <a:lstStyle/>
            <a:p>
              <a:pPr algn="ctr">
                <a:lnSpc>
                  <a:spcPts val="2659"/>
                </a:lnSpc>
              </a:pPr>
              <a:endParaRPr/>
            </a:p>
          </p:txBody>
        </p:sp>
      </p:grpSp>
      <p:sp>
        <p:nvSpPr>
          <p:cNvPr id="38" name="Freeform 38"/>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4"/>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3748429" y="5011557"/>
            <a:ext cx="1960334" cy="484415"/>
          </a:xfrm>
          <a:prstGeom prst="line">
            <a:avLst/>
          </a:prstGeom>
          <a:ln w="95250" cap="flat">
            <a:solidFill>
              <a:srgbClr val="005596"/>
            </a:solidFill>
            <a:prstDash val="solid"/>
            <a:headEnd type="none" w="sm" len="sm"/>
            <a:tailEnd type="none" w="sm" len="sm"/>
          </a:ln>
        </p:spPr>
      </p:sp>
      <p:sp>
        <p:nvSpPr>
          <p:cNvPr id="3" name="AutoShape 3"/>
          <p:cNvSpPr/>
          <p:nvPr/>
        </p:nvSpPr>
        <p:spPr>
          <a:xfrm flipH="1" flipV="1">
            <a:off x="10532104" y="4242272"/>
            <a:ext cx="2491105" cy="901228"/>
          </a:xfrm>
          <a:prstGeom prst="line">
            <a:avLst/>
          </a:prstGeom>
          <a:ln w="95250" cap="flat">
            <a:solidFill>
              <a:srgbClr val="005596"/>
            </a:solidFill>
            <a:prstDash val="solid"/>
            <a:headEnd type="none" w="sm" len="sm"/>
            <a:tailEnd type="none" w="sm" len="sm"/>
          </a:ln>
        </p:spPr>
      </p:sp>
      <p:sp>
        <p:nvSpPr>
          <p:cNvPr id="4" name="AutoShape 4"/>
          <p:cNvSpPr/>
          <p:nvPr/>
        </p:nvSpPr>
        <p:spPr>
          <a:xfrm flipV="1">
            <a:off x="11920208" y="5486400"/>
            <a:ext cx="1434945" cy="1289285"/>
          </a:xfrm>
          <a:prstGeom prst="line">
            <a:avLst/>
          </a:prstGeom>
          <a:ln w="95250" cap="flat">
            <a:solidFill>
              <a:srgbClr val="005596"/>
            </a:solidFill>
            <a:prstDash val="solid"/>
            <a:headEnd type="none" w="sm" len="sm"/>
            <a:tailEnd type="none" w="sm" len="sm"/>
          </a:ln>
        </p:spPr>
      </p:sp>
      <p:sp>
        <p:nvSpPr>
          <p:cNvPr id="5" name="AutoShape 5"/>
          <p:cNvSpPr/>
          <p:nvPr/>
        </p:nvSpPr>
        <p:spPr>
          <a:xfrm flipH="1" flipV="1">
            <a:off x="13487266" y="2266039"/>
            <a:ext cx="19650" cy="2046287"/>
          </a:xfrm>
          <a:prstGeom prst="line">
            <a:avLst/>
          </a:prstGeom>
          <a:ln w="95250" cap="flat">
            <a:solidFill>
              <a:srgbClr val="005596"/>
            </a:solidFill>
            <a:prstDash val="solid"/>
            <a:headEnd type="none" w="sm" len="sm"/>
            <a:tailEnd type="none" w="sm" len="sm"/>
          </a:ln>
        </p:spPr>
      </p:sp>
      <p:grpSp>
        <p:nvGrpSpPr>
          <p:cNvPr id="6" name="Group 6"/>
          <p:cNvGrpSpPr/>
          <p:nvPr/>
        </p:nvGrpSpPr>
        <p:grpSpPr>
          <a:xfrm>
            <a:off x="12411900" y="4312325"/>
            <a:ext cx="2190032" cy="219003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596"/>
            </a:solidFill>
            <a:ln cap="sq">
              <a:noFill/>
              <a:prstDash val="solid"/>
              <a:miter/>
            </a:ln>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606631" y="1036440"/>
            <a:ext cx="10750631" cy="2158058"/>
            <a:chOff x="0" y="0"/>
            <a:chExt cx="2831442" cy="568377"/>
          </a:xfrm>
        </p:grpSpPr>
        <p:sp>
          <p:nvSpPr>
            <p:cNvPr id="10" name="Freeform 10"/>
            <p:cNvSpPr/>
            <p:nvPr/>
          </p:nvSpPr>
          <p:spPr>
            <a:xfrm>
              <a:off x="0" y="0"/>
              <a:ext cx="2831442" cy="568377"/>
            </a:xfrm>
            <a:custGeom>
              <a:avLst/>
              <a:gdLst/>
              <a:ahLst/>
              <a:cxnLst/>
              <a:rect l="l" t="t" r="r" b="b"/>
              <a:pathLst>
                <a:path w="2831442" h="568377">
                  <a:moveTo>
                    <a:pt x="65532" y="0"/>
                  </a:moveTo>
                  <a:lnTo>
                    <a:pt x="2765909" y="0"/>
                  </a:lnTo>
                  <a:cubicBezTo>
                    <a:pt x="2802102" y="0"/>
                    <a:pt x="2831442" y="29340"/>
                    <a:pt x="2831442" y="65532"/>
                  </a:cubicBezTo>
                  <a:lnTo>
                    <a:pt x="2831442" y="502845"/>
                  </a:lnTo>
                  <a:cubicBezTo>
                    <a:pt x="2831442" y="520225"/>
                    <a:pt x="2824538" y="536894"/>
                    <a:pt x="2812248" y="549183"/>
                  </a:cubicBezTo>
                  <a:cubicBezTo>
                    <a:pt x="2799958" y="561473"/>
                    <a:pt x="2783290" y="568377"/>
                    <a:pt x="2765909" y="568377"/>
                  </a:cubicBezTo>
                  <a:lnTo>
                    <a:pt x="65532" y="568377"/>
                  </a:lnTo>
                  <a:cubicBezTo>
                    <a:pt x="48152" y="568377"/>
                    <a:pt x="31484" y="561473"/>
                    <a:pt x="19194" y="549183"/>
                  </a:cubicBezTo>
                  <a:cubicBezTo>
                    <a:pt x="6904" y="536894"/>
                    <a:pt x="0" y="520225"/>
                    <a:pt x="0" y="502845"/>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11" name="TextBox 11"/>
            <p:cNvSpPr txBox="1"/>
            <p:nvPr/>
          </p:nvSpPr>
          <p:spPr>
            <a:xfrm>
              <a:off x="0" y="-38100"/>
              <a:ext cx="2831442" cy="60647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2689644" y="4868993"/>
            <a:ext cx="1672645" cy="1158687"/>
          </a:xfrm>
          <a:custGeom>
            <a:avLst/>
            <a:gdLst/>
            <a:ahLst/>
            <a:cxnLst/>
            <a:rect l="l" t="t" r="r" b="b"/>
            <a:pathLst>
              <a:path w="1672645" h="1158687">
                <a:moveTo>
                  <a:pt x="0" y="0"/>
                </a:moveTo>
                <a:lnTo>
                  <a:pt x="1672645" y="0"/>
                </a:lnTo>
                <a:lnTo>
                  <a:pt x="1672645" y="1158687"/>
                </a:lnTo>
                <a:lnTo>
                  <a:pt x="0" y="11586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3" name="Group 13"/>
          <p:cNvGrpSpPr/>
          <p:nvPr/>
        </p:nvGrpSpPr>
        <p:grpSpPr>
          <a:xfrm>
            <a:off x="9280013" y="3036207"/>
            <a:ext cx="2504182" cy="2412130"/>
            <a:chOff x="0" y="0"/>
            <a:chExt cx="843818" cy="812800"/>
          </a:xfrm>
        </p:grpSpPr>
        <p:sp>
          <p:nvSpPr>
            <p:cNvPr id="14" name="Freeform 14"/>
            <p:cNvSpPr/>
            <p:nvPr/>
          </p:nvSpPr>
          <p:spPr>
            <a:xfrm>
              <a:off x="0" y="0"/>
              <a:ext cx="843818" cy="812800"/>
            </a:xfrm>
            <a:custGeom>
              <a:avLst/>
              <a:gdLst/>
              <a:ahLst/>
              <a:cxnLst/>
              <a:rect l="l" t="t" r="r" b="b"/>
              <a:pathLst>
                <a:path w="843818" h="812800">
                  <a:moveTo>
                    <a:pt x="421909" y="0"/>
                  </a:moveTo>
                  <a:cubicBezTo>
                    <a:pt x="188895" y="0"/>
                    <a:pt x="0" y="181951"/>
                    <a:pt x="0" y="406400"/>
                  </a:cubicBezTo>
                  <a:cubicBezTo>
                    <a:pt x="0" y="630849"/>
                    <a:pt x="188895" y="812800"/>
                    <a:pt x="421909" y="812800"/>
                  </a:cubicBezTo>
                  <a:cubicBezTo>
                    <a:pt x="654923" y="812800"/>
                    <a:pt x="843818" y="630849"/>
                    <a:pt x="843818" y="406400"/>
                  </a:cubicBezTo>
                  <a:cubicBezTo>
                    <a:pt x="843818" y="181951"/>
                    <a:pt x="654923" y="0"/>
                    <a:pt x="421909" y="0"/>
                  </a:cubicBezTo>
                  <a:close/>
                </a:path>
              </a:pathLst>
            </a:custGeom>
            <a:solidFill>
              <a:srgbClr val="FFCE00"/>
            </a:solidFill>
          </p:spPr>
        </p:sp>
        <p:sp>
          <p:nvSpPr>
            <p:cNvPr id="15" name="TextBox 15"/>
            <p:cNvSpPr txBox="1"/>
            <p:nvPr/>
          </p:nvSpPr>
          <p:spPr>
            <a:xfrm>
              <a:off x="79108" y="38100"/>
              <a:ext cx="685602" cy="698500"/>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9212006" y="3796477"/>
            <a:ext cx="2640195" cy="834440"/>
          </a:xfrm>
          <a:prstGeom prst="rect">
            <a:avLst/>
          </a:prstGeom>
        </p:spPr>
        <p:txBody>
          <a:bodyPr lIns="0" tIns="0" rIns="0" bIns="0" rtlCol="0" anchor="t">
            <a:spAutoFit/>
          </a:bodyPr>
          <a:lstStyle/>
          <a:p>
            <a:pPr algn="ctr">
              <a:lnSpc>
                <a:spcPts val="3357"/>
              </a:lnSpc>
              <a:spcBef>
                <a:spcPct val="0"/>
              </a:spcBef>
            </a:pPr>
            <a:r>
              <a:rPr lang="en-US" sz="2398" b="1">
                <a:solidFill>
                  <a:srgbClr val="000000"/>
                </a:solidFill>
                <a:latin typeface="DINPro Bold"/>
                <a:ea typeface="DINPro Bold"/>
                <a:cs typeface="DINPro Bold"/>
                <a:sym typeface="DINPro Bold"/>
              </a:rPr>
              <a:t>RIGHTS AND RESPONSIBILITIES</a:t>
            </a:r>
          </a:p>
        </p:txBody>
      </p:sp>
      <p:sp>
        <p:nvSpPr>
          <p:cNvPr id="17" name="TextBox 17"/>
          <p:cNvSpPr txBox="1"/>
          <p:nvPr/>
        </p:nvSpPr>
        <p:spPr>
          <a:xfrm>
            <a:off x="1028700" y="1343944"/>
            <a:ext cx="7654706" cy="1543050"/>
          </a:xfrm>
          <a:prstGeom prst="rect">
            <a:avLst/>
          </a:prstGeom>
        </p:spPr>
        <p:txBody>
          <a:bodyPr lIns="0" tIns="0" rIns="0" bIns="0" rtlCol="0" anchor="t">
            <a:spAutoFit/>
          </a:bodyPr>
          <a:lstStyle/>
          <a:p>
            <a:pPr algn="l">
              <a:lnSpc>
                <a:spcPts val="6119"/>
              </a:lnSpc>
            </a:pPr>
            <a:r>
              <a:rPr lang="en-US" sz="5099" b="1">
                <a:solidFill>
                  <a:srgbClr val="000000"/>
                </a:solidFill>
                <a:latin typeface="DINPro Bold"/>
                <a:ea typeface="DINPro Bold"/>
                <a:cs typeface="DINPro Bold"/>
                <a:sym typeface="DINPro Bold"/>
              </a:rPr>
              <a:t>High School Vs. University</a:t>
            </a:r>
          </a:p>
        </p:txBody>
      </p:sp>
      <p:sp>
        <p:nvSpPr>
          <p:cNvPr id="18" name="TextBox 18"/>
          <p:cNvSpPr txBox="1"/>
          <p:nvPr/>
        </p:nvSpPr>
        <p:spPr>
          <a:xfrm>
            <a:off x="1028700" y="4678963"/>
            <a:ext cx="7360102" cy="2150111"/>
          </a:xfrm>
          <a:prstGeom prst="rect">
            <a:avLst/>
          </a:prstGeom>
        </p:spPr>
        <p:txBody>
          <a:bodyPr lIns="0" tIns="0" rIns="0" bIns="0" rtlCol="0" anchor="t">
            <a:spAutoFit/>
          </a:bodyPr>
          <a:lstStyle/>
          <a:p>
            <a:pPr marL="669283" lvl="1" indent="-334641" algn="l">
              <a:lnSpc>
                <a:spcPts val="4339"/>
              </a:lnSpc>
              <a:buFont typeface="Arial"/>
              <a:buChar char="•"/>
            </a:pPr>
            <a:r>
              <a:rPr lang="en-US" sz="3099">
                <a:solidFill>
                  <a:srgbClr val="000000"/>
                </a:solidFill>
                <a:latin typeface="DINPro"/>
                <a:ea typeface="DINPro"/>
                <a:cs typeface="DINPro"/>
                <a:sym typeface="DINPro"/>
              </a:rPr>
              <a:t>At this point you may be asking yourself - what did I sign up for?</a:t>
            </a:r>
          </a:p>
          <a:p>
            <a:pPr marL="669283" lvl="1" indent="-334641" algn="l">
              <a:lnSpc>
                <a:spcPts val="4339"/>
              </a:lnSpc>
              <a:buFont typeface="Arial"/>
              <a:buChar char="•"/>
            </a:pPr>
            <a:r>
              <a:rPr lang="en-US" sz="3099">
                <a:solidFill>
                  <a:srgbClr val="000000"/>
                </a:solidFill>
                <a:latin typeface="DINPro"/>
                <a:ea typeface="DINPro"/>
                <a:cs typeface="DINPro"/>
                <a:sym typeface="DINPro"/>
              </a:rPr>
              <a:t>Students have more freedom, but also more responsibility.</a:t>
            </a:r>
          </a:p>
        </p:txBody>
      </p:sp>
      <p:grpSp>
        <p:nvGrpSpPr>
          <p:cNvPr id="19" name="Group 19"/>
          <p:cNvGrpSpPr/>
          <p:nvPr/>
        </p:nvGrpSpPr>
        <p:grpSpPr>
          <a:xfrm>
            <a:off x="12372599" y="1151372"/>
            <a:ext cx="2229333" cy="2229333"/>
            <a:chOff x="0" y="0"/>
            <a:chExt cx="2972444" cy="2972444"/>
          </a:xfrm>
        </p:grpSpPr>
        <p:grpSp>
          <p:nvGrpSpPr>
            <p:cNvPr id="20" name="Group 20"/>
            <p:cNvGrpSpPr/>
            <p:nvPr/>
          </p:nvGrpSpPr>
          <p:grpSpPr>
            <a:xfrm>
              <a:off x="0" y="0"/>
              <a:ext cx="2972444" cy="297244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E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0" y="916673"/>
              <a:ext cx="2972444" cy="1283190"/>
            </a:xfrm>
            <a:prstGeom prst="rect">
              <a:avLst/>
            </a:prstGeom>
          </p:spPr>
          <p:txBody>
            <a:bodyPr lIns="0" tIns="0" rIns="0" bIns="0" rtlCol="0" anchor="t">
              <a:spAutoFit/>
            </a:bodyPr>
            <a:lstStyle/>
            <a:p>
              <a:pPr algn="ctr">
                <a:lnSpc>
                  <a:spcPts val="3917"/>
                </a:lnSpc>
                <a:spcBef>
                  <a:spcPct val="0"/>
                </a:spcBef>
              </a:pPr>
              <a:r>
                <a:rPr lang="en-US" sz="2798" b="1">
                  <a:solidFill>
                    <a:srgbClr val="000000"/>
                  </a:solidFill>
                  <a:latin typeface="DINPro Bold"/>
                  <a:ea typeface="DINPro Bold"/>
                  <a:cs typeface="DINPro Bold"/>
                  <a:sym typeface="DINPro Bold"/>
                </a:rPr>
                <a:t>FLEXIBLE SCHEDULE</a:t>
              </a:r>
            </a:p>
          </p:txBody>
        </p:sp>
      </p:grpSp>
      <p:grpSp>
        <p:nvGrpSpPr>
          <p:cNvPr id="24" name="Group 24"/>
          <p:cNvGrpSpPr/>
          <p:nvPr/>
        </p:nvGrpSpPr>
        <p:grpSpPr>
          <a:xfrm>
            <a:off x="15708763" y="3621447"/>
            <a:ext cx="2229333" cy="2229333"/>
            <a:chOff x="0" y="0"/>
            <a:chExt cx="2972444" cy="2972444"/>
          </a:xfrm>
        </p:grpSpPr>
        <p:grpSp>
          <p:nvGrpSpPr>
            <p:cNvPr id="25" name="Group 25"/>
            <p:cNvGrpSpPr/>
            <p:nvPr/>
          </p:nvGrpSpPr>
          <p:grpSpPr>
            <a:xfrm>
              <a:off x="0" y="0"/>
              <a:ext cx="2972444" cy="297244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E00"/>
              </a:solidFill>
            </p:spPr>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8" name="TextBox 28"/>
            <p:cNvSpPr txBox="1"/>
            <p:nvPr/>
          </p:nvSpPr>
          <p:spPr>
            <a:xfrm>
              <a:off x="0" y="832777"/>
              <a:ext cx="2972444" cy="1283190"/>
            </a:xfrm>
            <a:prstGeom prst="rect">
              <a:avLst/>
            </a:prstGeom>
          </p:spPr>
          <p:txBody>
            <a:bodyPr lIns="0" tIns="0" rIns="0" bIns="0" rtlCol="0" anchor="t">
              <a:spAutoFit/>
            </a:bodyPr>
            <a:lstStyle/>
            <a:p>
              <a:pPr algn="ctr">
                <a:lnSpc>
                  <a:spcPts val="3917"/>
                </a:lnSpc>
                <a:spcBef>
                  <a:spcPct val="0"/>
                </a:spcBef>
              </a:pPr>
              <a:r>
                <a:rPr lang="en-US" sz="2798" b="1">
                  <a:solidFill>
                    <a:srgbClr val="000000"/>
                  </a:solidFill>
                  <a:latin typeface="DINPro Bold"/>
                  <a:ea typeface="DINPro Bold"/>
                  <a:cs typeface="DINPro Bold"/>
                  <a:sym typeface="DINPro Bold"/>
                </a:rPr>
                <a:t>SELF-ADVOCACY</a:t>
              </a:r>
            </a:p>
          </p:txBody>
        </p:sp>
      </p:grpSp>
      <p:grpSp>
        <p:nvGrpSpPr>
          <p:cNvPr id="29" name="Group 29"/>
          <p:cNvGrpSpPr/>
          <p:nvPr/>
        </p:nvGrpSpPr>
        <p:grpSpPr>
          <a:xfrm>
            <a:off x="10048438" y="6124131"/>
            <a:ext cx="2260366" cy="2179893"/>
            <a:chOff x="0" y="0"/>
            <a:chExt cx="3013821" cy="2906524"/>
          </a:xfrm>
        </p:grpSpPr>
        <p:grpSp>
          <p:nvGrpSpPr>
            <p:cNvPr id="30" name="Group 30"/>
            <p:cNvGrpSpPr/>
            <p:nvPr/>
          </p:nvGrpSpPr>
          <p:grpSpPr>
            <a:xfrm>
              <a:off x="0" y="0"/>
              <a:ext cx="3013821" cy="2906524"/>
              <a:chOff x="0" y="0"/>
              <a:chExt cx="812800" cy="783863"/>
            </a:xfrm>
          </p:grpSpPr>
          <p:sp>
            <p:nvSpPr>
              <p:cNvPr id="31" name="Freeform 31"/>
              <p:cNvSpPr/>
              <p:nvPr/>
            </p:nvSpPr>
            <p:spPr>
              <a:xfrm>
                <a:off x="0" y="0"/>
                <a:ext cx="812800" cy="783863"/>
              </a:xfrm>
              <a:custGeom>
                <a:avLst/>
                <a:gdLst/>
                <a:ahLst/>
                <a:cxnLst/>
                <a:rect l="l" t="t" r="r" b="b"/>
                <a:pathLst>
                  <a:path w="812800" h="783863">
                    <a:moveTo>
                      <a:pt x="406400" y="0"/>
                    </a:moveTo>
                    <a:cubicBezTo>
                      <a:pt x="181951" y="0"/>
                      <a:pt x="0" y="175474"/>
                      <a:pt x="0" y="391931"/>
                    </a:cubicBezTo>
                    <a:cubicBezTo>
                      <a:pt x="0" y="608389"/>
                      <a:pt x="181951" y="783863"/>
                      <a:pt x="406400" y="783863"/>
                    </a:cubicBezTo>
                    <a:cubicBezTo>
                      <a:pt x="630849" y="783863"/>
                      <a:pt x="812800" y="608389"/>
                      <a:pt x="812800" y="391931"/>
                    </a:cubicBezTo>
                    <a:cubicBezTo>
                      <a:pt x="812800" y="175474"/>
                      <a:pt x="630849" y="0"/>
                      <a:pt x="406400" y="0"/>
                    </a:cubicBezTo>
                    <a:close/>
                  </a:path>
                </a:pathLst>
              </a:custGeom>
              <a:solidFill>
                <a:srgbClr val="FFCE00"/>
              </a:solidFill>
            </p:spPr>
          </p:sp>
          <p:sp>
            <p:nvSpPr>
              <p:cNvPr id="32" name="TextBox 32"/>
              <p:cNvSpPr txBox="1"/>
              <p:nvPr/>
            </p:nvSpPr>
            <p:spPr>
              <a:xfrm>
                <a:off x="76200" y="35387"/>
                <a:ext cx="660400" cy="674989"/>
              </a:xfrm>
              <a:prstGeom prst="rect">
                <a:avLst/>
              </a:prstGeom>
            </p:spPr>
            <p:txBody>
              <a:bodyPr lIns="46395" tIns="46395" rIns="46395" bIns="46395" rtlCol="0" anchor="ctr"/>
              <a:lstStyle/>
              <a:p>
                <a:pPr algn="ctr">
                  <a:lnSpc>
                    <a:spcPts val="2659"/>
                  </a:lnSpc>
                </a:pPr>
                <a:endParaRPr/>
              </a:p>
            </p:txBody>
          </p:sp>
        </p:grpSp>
        <p:sp>
          <p:nvSpPr>
            <p:cNvPr id="33" name="TextBox 33"/>
            <p:cNvSpPr txBox="1"/>
            <p:nvPr/>
          </p:nvSpPr>
          <p:spPr>
            <a:xfrm>
              <a:off x="112219" y="1002981"/>
              <a:ext cx="2789384" cy="1060055"/>
            </a:xfrm>
            <a:prstGeom prst="rect">
              <a:avLst/>
            </a:prstGeom>
          </p:spPr>
          <p:txBody>
            <a:bodyPr lIns="0" tIns="0" rIns="0" bIns="0" rtlCol="0" anchor="t">
              <a:spAutoFit/>
            </a:bodyPr>
            <a:lstStyle/>
            <a:p>
              <a:pPr algn="ctr">
                <a:lnSpc>
                  <a:spcPts val="3297"/>
                </a:lnSpc>
                <a:spcBef>
                  <a:spcPct val="0"/>
                </a:spcBef>
              </a:pPr>
              <a:r>
                <a:rPr lang="en-US" sz="2355" b="1">
                  <a:solidFill>
                    <a:srgbClr val="000000"/>
                  </a:solidFill>
                  <a:latin typeface="DINPro Bold"/>
                  <a:ea typeface="DINPro Bold"/>
                  <a:cs typeface="DINPro Bold"/>
                  <a:sym typeface="DINPro Bold"/>
                </a:rPr>
                <a:t>TESTS AND ASSIGNMENTS</a:t>
              </a:r>
            </a:p>
          </p:txBody>
        </p:sp>
      </p:grpSp>
      <p:grpSp>
        <p:nvGrpSpPr>
          <p:cNvPr id="34" name="Group 34"/>
          <p:cNvGrpSpPr/>
          <p:nvPr/>
        </p:nvGrpSpPr>
        <p:grpSpPr>
          <a:xfrm>
            <a:off x="14126320" y="6556245"/>
            <a:ext cx="2468608" cy="2220571"/>
            <a:chOff x="0" y="0"/>
            <a:chExt cx="903590" cy="812800"/>
          </a:xfrm>
        </p:grpSpPr>
        <p:sp>
          <p:nvSpPr>
            <p:cNvPr id="35" name="Freeform 35"/>
            <p:cNvSpPr/>
            <p:nvPr/>
          </p:nvSpPr>
          <p:spPr>
            <a:xfrm>
              <a:off x="0" y="0"/>
              <a:ext cx="903590" cy="812800"/>
            </a:xfrm>
            <a:custGeom>
              <a:avLst/>
              <a:gdLst/>
              <a:ahLst/>
              <a:cxnLst/>
              <a:rect l="l" t="t" r="r" b="b"/>
              <a:pathLst>
                <a:path w="903590" h="812800">
                  <a:moveTo>
                    <a:pt x="451795" y="0"/>
                  </a:moveTo>
                  <a:cubicBezTo>
                    <a:pt x="202275" y="0"/>
                    <a:pt x="0" y="181951"/>
                    <a:pt x="0" y="406400"/>
                  </a:cubicBezTo>
                  <a:cubicBezTo>
                    <a:pt x="0" y="630849"/>
                    <a:pt x="202275" y="812800"/>
                    <a:pt x="451795" y="812800"/>
                  </a:cubicBezTo>
                  <a:cubicBezTo>
                    <a:pt x="701314" y="812800"/>
                    <a:pt x="903590" y="630849"/>
                    <a:pt x="903590" y="406400"/>
                  </a:cubicBezTo>
                  <a:cubicBezTo>
                    <a:pt x="903590" y="181951"/>
                    <a:pt x="701314" y="0"/>
                    <a:pt x="451795" y="0"/>
                  </a:cubicBezTo>
                  <a:close/>
                </a:path>
              </a:pathLst>
            </a:custGeom>
            <a:solidFill>
              <a:srgbClr val="FFCE00"/>
            </a:solidFill>
          </p:spPr>
        </p:sp>
        <p:sp>
          <p:nvSpPr>
            <p:cNvPr id="36" name="TextBox 36"/>
            <p:cNvSpPr txBox="1"/>
            <p:nvPr/>
          </p:nvSpPr>
          <p:spPr>
            <a:xfrm>
              <a:off x="84712" y="38100"/>
              <a:ext cx="734167" cy="698500"/>
            </a:xfrm>
            <a:prstGeom prst="rect">
              <a:avLst/>
            </a:prstGeom>
          </p:spPr>
          <p:txBody>
            <a:bodyPr lIns="46395" tIns="46395" rIns="46395" bIns="46395" rtlCol="0" anchor="ctr"/>
            <a:lstStyle/>
            <a:p>
              <a:pPr algn="ctr">
                <a:lnSpc>
                  <a:spcPts val="2659"/>
                </a:lnSpc>
              </a:pPr>
              <a:endParaRPr/>
            </a:p>
          </p:txBody>
        </p:sp>
      </p:grpSp>
      <p:sp>
        <p:nvSpPr>
          <p:cNvPr id="37" name="TextBox 37"/>
          <p:cNvSpPr txBox="1"/>
          <p:nvPr/>
        </p:nvSpPr>
        <p:spPr>
          <a:xfrm>
            <a:off x="14269210" y="7166453"/>
            <a:ext cx="2325718" cy="887421"/>
          </a:xfrm>
          <a:prstGeom prst="rect">
            <a:avLst/>
          </a:prstGeom>
        </p:spPr>
        <p:txBody>
          <a:bodyPr lIns="0" tIns="0" rIns="0" bIns="0" rtlCol="0" anchor="t">
            <a:spAutoFit/>
          </a:bodyPr>
          <a:lstStyle/>
          <a:p>
            <a:pPr algn="ctr">
              <a:lnSpc>
                <a:spcPts val="3577"/>
              </a:lnSpc>
              <a:spcBef>
                <a:spcPct val="0"/>
              </a:spcBef>
            </a:pPr>
            <a:r>
              <a:rPr lang="en-US" sz="2555" b="1">
                <a:solidFill>
                  <a:srgbClr val="000000"/>
                </a:solidFill>
                <a:latin typeface="DINPro Bold"/>
                <a:ea typeface="DINPro Bold"/>
                <a:cs typeface="DINPro Bold"/>
                <a:sym typeface="DINPro Bold"/>
              </a:rPr>
              <a:t>SOCIAL ENVIRONMENT</a:t>
            </a:r>
          </a:p>
        </p:txBody>
      </p:sp>
      <p:sp>
        <p:nvSpPr>
          <p:cNvPr id="38" name="AutoShape 38"/>
          <p:cNvSpPr/>
          <p:nvPr/>
        </p:nvSpPr>
        <p:spPr>
          <a:xfrm flipH="1" flipV="1">
            <a:off x="14005139" y="6027680"/>
            <a:ext cx="618671" cy="748005"/>
          </a:xfrm>
          <a:prstGeom prst="line">
            <a:avLst/>
          </a:prstGeom>
          <a:ln w="95250" cap="flat">
            <a:solidFill>
              <a:srgbClr val="005596"/>
            </a:solidFill>
            <a:prstDash val="solid"/>
            <a:headEnd type="none" w="sm" len="sm"/>
            <a:tailEnd type="none" w="sm" len="sm"/>
          </a:ln>
        </p:spPr>
      </p:sp>
      <p:sp>
        <p:nvSpPr>
          <p:cNvPr id="39" name="Freeform 39"/>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5"/>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aphicFrame>
        <p:nvGraphicFramePr>
          <p:cNvPr id="3" name="Table 3"/>
          <p:cNvGraphicFramePr>
            <a:graphicFrameLocks noGrp="1"/>
          </p:cNvGraphicFramePr>
          <p:nvPr/>
        </p:nvGraphicFramePr>
        <p:xfrm>
          <a:off x="2332722" y="2710760"/>
          <a:ext cx="13622556" cy="3404968"/>
        </p:xfrm>
        <a:graphic>
          <a:graphicData uri="http://schemas.openxmlformats.org/drawingml/2006/table">
            <a:tbl>
              <a:tblPr/>
              <a:tblGrid>
                <a:gridCol w="6811278">
                  <a:extLst>
                    <a:ext uri="{9D8B030D-6E8A-4147-A177-3AD203B41FA5}">
                      <a16:colId xmlns:a16="http://schemas.microsoft.com/office/drawing/2014/main" val="20000"/>
                    </a:ext>
                  </a:extLst>
                </a:gridCol>
                <a:gridCol w="6811278">
                  <a:extLst>
                    <a:ext uri="{9D8B030D-6E8A-4147-A177-3AD203B41FA5}">
                      <a16:colId xmlns:a16="http://schemas.microsoft.com/office/drawing/2014/main" val="20001"/>
                    </a:ext>
                  </a:extLst>
                </a:gridCol>
              </a:tblGrid>
              <a:tr h="1296266">
                <a:tc>
                  <a:txBody>
                    <a:bodyPr/>
                    <a:lstStyle/>
                    <a:p>
                      <a:pPr algn="ctr">
                        <a:lnSpc>
                          <a:spcPts val="5319"/>
                        </a:lnSpc>
                        <a:defRPr/>
                      </a:pPr>
                      <a:r>
                        <a:rPr lang="en-US" sz="3799" b="1">
                          <a:solidFill>
                            <a:srgbClr val="FFFFFF"/>
                          </a:solidFill>
                          <a:latin typeface="DINPro Bold"/>
                          <a:ea typeface="DINPro Bold"/>
                          <a:cs typeface="DINPro Bold"/>
                          <a:sym typeface="DINPro Bold"/>
                        </a:rPr>
                        <a:t>High 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tc>
                  <a:txBody>
                    <a:bodyPr/>
                    <a:lstStyle/>
                    <a:p>
                      <a:pPr algn="ctr">
                        <a:lnSpc>
                          <a:spcPts val="5599"/>
                        </a:lnSpc>
                        <a:defRPr/>
                      </a:pPr>
                      <a:r>
                        <a:rPr lang="en-US" sz="3999" b="1">
                          <a:solidFill>
                            <a:srgbClr val="FFFFFF"/>
                          </a:solidFill>
                          <a:latin typeface="DINPro Bold"/>
                          <a:ea typeface="DINPro Bold"/>
                          <a:cs typeface="DINPro Bold"/>
                          <a:sym typeface="DINPro Bold"/>
                        </a:rPr>
                        <a:t>University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extLst>
                  <a:ext uri="{0D108BD9-81ED-4DB2-BD59-A6C34878D82A}">
                    <a16:rowId xmlns:a16="http://schemas.microsoft.com/office/drawing/2014/main" val="10000"/>
                  </a:ext>
                </a:extLst>
              </a:tr>
              <a:tr h="2108702">
                <a:tc>
                  <a:txBody>
                    <a:bodyPr/>
                    <a:lstStyle/>
                    <a:p>
                      <a:pPr algn="ctr">
                        <a:lnSpc>
                          <a:spcPts val="4199"/>
                        </a:lnSpc>
                        <a:defRPr/>
                      </a:pPr>
                      <a:r>
                        <a:rPr lang="en-US" sz="2999">
                          <a:solidFill>
                            <a:srgbClr val="000000"/>
                          </a:solidFill>
                          <a:latin typeface="DINPro"/>
                          <a:ea typeface="DINPro"/>
                          <a:cs typeface="DINPro"/>
                          <a:sym typeface="DINPro"/>
                        </a:rPr>
                        <a:t>Your community is created for you. Social groups are well-advertised and involved your existing friends.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tc>
                  <a:txBody>
                    <a:bodyPr/>
                    <a:lstStyle/>
                    <a:p>
                      <a:pPr algn="ctr">
                        <a:lnSpc>
                          <a:spcPts val="4059"/>
                        </a:lnSpc>
                        <a:defRPr/>
                      </a:pPr>
                      <a:r>
                        <a:rPr lang="en-US" sz="2899">
                          <a:solidFill>
                            <a:srgbClr val="000000"/>
                          </a:solidFill>
                          <a:latin typeface="DINPro"/>
                          <a:ea typeface="DINPro"/>
                          <a:cs typeface="DINPro"/>
                          <a:sym typeface="DINPro"/>
                        </a:rPr>
                        <a:t>The student population is much larger and more diverse. You may not know anyone in your classes.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extLst>
                  <a:ext uri="{0D108BD9-81ED-4DB2-BD59-A6C34878D82A}">
                    <a16:rowId xmlns:a16="http://schemas.microsoft.com/office/drawing/2014/main" val="10001"/>
                  </a:ext>
                </a:extLst>
              </a:tr>
            </a:tbl>
          </a:graphicData>
        </a:graphic>
      </p:graphicFrame>
      <p:grpSp>
        <p:nvGrpSpPr>
          <p:cNvPr id="4" name="Group 4"/>
          <p:cNvGrpSpPr/>
          <p:nvPr/>
        </p:nvGrpSpPr>
        <p:grpSpPr>
          <a:xfrm>
            <a:off x="2332722" y="7212321"/>
            <a:ext cx="13622557" cy="2725293"/>
            <a:chOff x="0" y="0"/>
            <a:chExt cx="2497854" cy="499714"/>
          </a:xfrm>
        </p:grpSpPr>
        <p:sp>
          <p:nvSpPr>
            <p:cNvPr id="5" name="Freeform 5"/>
            <p:cNvSpPr/>
            <p:nvPr/>
          </p:nvSpPr>
          <p:spPr>
            <a:xfrm>
              <a:off x="0" y="0"/>
              <a:ext cx="2497854" cy="499714"/>
            </a:xfrm>
            <a:custGeom>
              <a:avLst/>
              <a:gdLst/>
              <a:ahLst/>
              <a:cxnLst/>
              <a:rect l="l" t="t" r="r" b="b"/>
              <a:pathLst>
                <a:path w="2497854" h="499714">
                  <a:moveTo>
                    <a:pt x="0" y="0"/>
                  </a:moveTo>
                  <a:lnTo>
                    <a:pt x="2497854" y="0"/>
                  </a:lnTo>
                  <a:lnTo>
                    <a:pt x="2497854" y="499714"/>
                  </a:lnTo>
                  <a:lnTo>
                    <a:pt x="0" y="499714"/>
                  </a:lnTo>
                  <a:close/>
                </a:path>
              </a:pathLst>
            </a:custGeom>
            <a:solidFill>
              <a:srgbClr val="005596"/>
            </a:solidFill>
          </p:spPr>
        </p:sp>
        <p:sp>
          <p:nvSpPr>
            <p:cNvPr id="6" name="TextBox 6"/>
            <p:cNvSpPr txBox="1"/>
            <p:nvPr/>
          </p:nvSpPr>
          <p:spPr>
            <a:xfrm>
              <a:off x="0" y="-47625"/>
              <a:ext cx="2497854" cy="547339"/>
            </a:xfrm>
            <a:prstGeom prst="rect">
              <a:avLst/>
            </a:prstGeom>
          </p:spPr>
          <p:txBody>
            <a:bodyPr lIns="50800" tIns="50800" rIns="50800" bIns="50800" rtlCol="0" anchor="ctr"/>
            <a:lstStyle/>
            <a:p>
              <a:pPr algn="ctr">
                <a:lnSpc>
                  <a:spcPts val="4199"/>
                </a:lnSpc>
              </a:pPr>
              <a:r>
                <a:rPr lang="en-US" sz="2999" b="1">
                  <a:solidFill>
                    <a:srgbClr val="FFFFFF"/>
                  </a:solidFill>
                  <a:latin typeface="DINPro Bold"/>
                  <a:ea typeface="DINPro Bold"/>
                  <a:cs typeface="DINPro Bold"/>
                  <a:sym typeface="DINPro Bold"/>
                </a:rPr>
                <a:t>How to Deal:</a:t>
              </a:r>
            </a:p>
            <a:p>
              <a:pPr marL="647694" lvl="1" indent="-323847" algn="l">
                <a:lnSpc>
                  <a:spcPts val="4199"/>
                </a:lnSpc>
                <a:buFont typeface="Arial"/>
                <a:buChar char="•"/>
              </a:pPr>
              <a:r>
                <a:rPr lang="en-US" sz="2999">
                  <a:solidFill>
                    <a:srgbClr val="FFFFFF"/>
                  </a:solidFill>
                  <a:latin typeface="DINPro"/>
                  <a:ea typeface="DINPro"/>
                  <a:cs typeface="DINPro"/>
                  <a:sym typeface="DINPro"/>
                </a:rPr>
                <a:t>Participate in Welcome Week and other orientation events</a:t>
              </a:r>
            </a:p>
            <a:p>
              <a:pPr marL="647694" lvl="1" indent="-323847" algn="l">
                <a:lnSpc>
                  <a:spcPts val="4199"/>
                </a:lnSpc>
                <a:buFont typeface="Arial"/>
                <a:buChar char="•"/>
              </a:pPr>
              <a:r>
                <a:rPr lang="en-US" sz="2999">
                  <a:solidFill>
                    <a:srgbClr val="FFFFFF"/>
                  </a:solidFill>
                  <a:latin typeface="DINPro"/>
                  <a:ea typeface="DINPro"/>
                  <a:cs typeface="DINPro"/>
                  <a:sym typeface="DINPro"/>
                </a:rPr>
                <a:t>Join student clubs and societies, participate in intramural sports</a:t>
              </a:r>
            </a:p>
            <a:p>
              <a:pPr marL="647694" lvl="1" indent="-323847" algn="l">
                <a:lnSpc>
                  <a:spcPts val="4199"/>
                </a:lnSpc>
                <a:buFont typeface="Arial"/>
                <a:buChar char="•"/>
              </a:pPr>
              <a:r>
                <a:rPr lang="en-US" sz="2999">
                  <a:solidFill>
                    <a:srgbClr val="FFFFFF"/>
                  </a:solidFill>
                  <a:latin typeface="DINPro"/>
                  <a:ea typeface="DINPro"/>
                  <a:cs typeface="DINPro"/>
                  <a:sym typeface="DINPro"/>
                </a:rPr>
                <a:t>Attend campus community events</a:t>
              </a:r>
            </a:p>
          </p:txBody>
        </p:sp>
      </p:grpSp>
      <p:grpSp>
        <p:nvGrpSpPr>
          <p:cNvPr id="7" name="Group 7"/>
          <p:cNvGrpSpPr/>
          <p:nvPr/>
        </p:nvGrpSpPr>
        <p:grpSpPr>
          <a:xfrm>
            <a:off x="3768685" y="693540"/>
            <a:ext cx="10750631" cy="1855079"/>
            <a:chOff x="0" y="0"/>
            <a:chExt cx="2831442" cy="488580"/>
          </a:xfrm>
        </p:grpSpPr>
        <p:sp>
          <p:nvSpPr>
            <p:cNvPr id="8" name="Freeform 8"/>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9" name="TextBox 9"/>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2188513" y="304715"/>
            <a:ext cx="2877300" cy="2632730"/>
          </a:xfrm>
          <a:custGeom>
            <a:avLst/>
            <a:gdLst/>
            <a:ahLst/>
            <a:cxnLst/>
            <a:rect l="l" t="t" r="r" b="b"/>
            <a:pathLst>
              <a:path w="2877300" h="2632730">
                <a:moveTo>
                  <a:pt x="0" y="0"/>
                </a:moveTo>
                <a:lnTo>
                  <a:pt x="2877301" y="0"/>
                </a:lnTo>
                <a:lnTo>
                  <a:pt x="2877301" y="2632730"/>
                </a:lnTo>
                <a:lnTo>
                  <a:pt x="0" y="26327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5316647" y="1278180"/>
            <a:ext cx="7654706"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Social Environment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aphicFrame>
        <p:nvGraphicFramePr>
          <p:cNvPr id="3" name="Table 3"/>
          <p:cNvGraphicFramePr>
            <a:graphicFrameLocks noGrp="1"/>
          </p:cNvGraphicFramePr>
          <p:nvPr/>
        </p:nvGraphicFramePr>
        <p:xfrm>
          <a:off x="2332722" y="2877864"/>
          <a:ext cx="13622556" cy="3404968"/>
        </p:xfrm>
        <a:graphic>
          <a:graphicData uri="http://schemas.openxmlformats.org/drawingml/2006/table">
            <a:tbl>
              <a:tblPr/>
              <a:tblGrid>
                <a:gridCol w="6811278">
                  <a:extLst>
                    <a:ext uri="{9D8B030D-6E8A-4147-A177-3AD203B41FA5}">
                      <a16:colId xmlns:a16="http://schemas.microsoft.com/office/drawing/2014/main" val="20000"/>
                    </a:ext>
                  </a:extLst>
                </a:gridCol>
                <a:gridCol w="6811278">
                  <a:extLst>
                    <a:ext uri="{9D8B030D-6E8A-4147-A177-3AD203B41FA5}">
                      <a16:colId xmlns:a16="http://schemas.microsoft.com/office/drawing/2014/main" val="20001"/>
                    </a:ext>
                  </a:extLst>
                </a:gridCol>
              </a:tblGrid>
              <a:tr h="1296266">
                <a:tc>
                  <a:txBody>
                    <a:bodyPr/>
                    <a:lstStyle/>
                    <a:p>
                      <a:pPr algn="ctr">
                        <a:lnSpc>
                          <a:spcPts val="5319"/>
                        </a:lnSpc>
                        <a:defRPr/>
                      </a:pPr>
                      <a:r>
                        <a:rPr lang="en-US" sz="3799" b="1">
                          <a:solidFill>
                            <a:srgbClr val="FFFFFF"/>
                          </a:solidFill>
                          <a:latin typeface="DINPro Bold"/>
                          <a:ea typeface="DINPro Bold"/>
                          <a:cs typeface="DINPro Bold"/>
                          <a:sym typeface="DINPro Bold"/>
                        </a:rPr>
                        <a:t>High 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tc>
                  <a:txBody>
                    <a:bodyPr/>
                    <a:lstStyle/>
                    <a:p>
                      <a:pPr algn="ctr">
                        <a:lnSpc>
                          <a:spcPts val="5599"/>
                        </a:lnSpc>
                        <a:defRPr/>
                      </a:pPr>
                      <a:r>
                        <a:rPr lang="en-US" sz="3999" b="1">
                          <a:solidFill>
                            <a:srgbClr val="FFFFFF"/>
                          </a:solidFill>
                          <a:latin typeface="DINPro Bold"/>
                          <a:ea typeface="DINPro Bold"/>
                          <a:cs typeface="DINPro Bold"/>
                          <a:sym typeface="DINPro Bold"/>
                        </a:rPr>
                        <a:t>University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extLst>
                  <a:ext uri="{0D108BD9-81ED-4DB2-BD59-A6C34878D82A}">
                    <a16:rowId xmlns:a16="http://schemas.microsoft.com/office/drawing/2014/main" val="10000"/>
                  </a:ext>
                </a:extLst>
              </a:tr>
              <a:tr h="2108702">
                <a:tc>
                  <a:txBody>
                    <a:bodyPr/>
                    <a:lstStyle/>
                    <a:p>
                      <a:pPr algn="ctr">
                        <a:lnSpc>
                          <a:spcPts val="4199"/>
                        </a:lnSpc>
                        <a:defRPr/>
                      </a:pPr>
                      <a:r>
                        <a:rPr lang="en-US" sz="2999">
                          <a:solidFill>
                            <a:srgbClr val="000000"/>
                          </a:solidFill>
                          <a:latin typeface="DINPro"/>
                          <a:ea typeface="DINPro"/>
                          <a:cs typeface="DINPro"/>
                          <a:sym typeface="DINPro"/>
                        </a:rPr>
                        <a:t>Frequent assignments and tests that make up small % of overall grade. Flexible deadlines.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tc>
                  <a:txBody>
                    <a:bodyPr/>
                    <a:lstStyle/>
                    <a:p>
                      <a:pPr algn="ctr">
                        <a:lnSpc>
                          <a:spcPts val="4199"/>
                        </a:lnSpc>
                        <a:defRPr/>
                      </a:pPr>
                      <a:r>
                        <a:rPr lang="en-US" sz="2999">
                          <a:solidFill>
                            <a:srgbClr val="000000"/>
                          </a:solidFill>
                          <a:latin typeface="DINPro"/>
                          <a:ea typeface="DINPro"/>
                          <a:cs typeface="DINPro"/>
                          <a:sym typeface="DINPro"/>
                        </a:rPr>
                        <a:t>Fewer assignments for larger % of marks. Hard deadlines.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extLst>
                  <a:ext uri="{0D108BD9-81ED-4DB2-BD59-A6C34878D82A}">
                    <a16:rowId xmlns:a16="http://schemas.microsoft.com/office/drawing/2014/main" val="10001"/>
                  </a:ext>
                </a:extLst>
              </a:tr>
            </a:tbl>
          </a:graphicData>
        </a:graphic>
      </p:graphicFrame>
      <p:grpSp>
        <p:nvGrpSpPr>
          <p:cNvPr id="4" name="Group 4"/>
          <p:cNvGrpSpPr/>
          <p:nvPr/>
        </p:nvGrpSpPr>
        <p:grpSpPr>
          <a:xfrm>
            <a:off x="2332722" y="6449520"/>
            <a:ext cx="13622557" cy="2391501"/>
            <a:chOff x="0" y="0"/>
            <a:chExt cx="2497854" cy="438510"/>
          </a:xfrm>
        </p:grpSpPr>
        <p:sp>
          <p:nvSpPr>
            <p:cNvPr id="5" name="Freeform 5"/>
            <p:cNvSpPr/>
            <p:nvPr/>
          </p:nvSpPr>
          <p:spPr>
            <a:xfrm>
              <a:off x="0" y="0"/>
              <a:ext cx="2497854" cy="438510"/>
            </a:xfrm>
            <a:custGeom>
              <a:avLst/>
              <a:gdLst/>
              <a:ahLst/>
              <a:cxnLst/>
              <a:rect l="l" t="t" r="r" b="b"/>
              <a:pathLst>
                <a:path w="2497854" h="438510">
                  <a:moveTo>
                    <a:pt x="0" y="0"/>
                  </a:moveTo>
                  <a:lnTo>
                    <a:pt x="2497854" y="0"/>
                  </a:lnTo>
                  <a:lnTo>
                    <a:pt x="2497854" y="438510"/>
                  </a:lnTo>
                  <a:lnTo>
                    <a:pt x="0" y="438510"/>
                  </a:lnTo>
                  <a:close/>
                </a:path>
              </a:pathLst>
            </a:custGeom>
            <a:solidFill>
              <a:srgbClr val="005596"/>
            </a:solidFill>
          </p:spPr>
        </p:sp>
        <p:sp>
          <p:nvSpPr>
            <p:cNvPr id="6" name="TextBox 6"/>
            <p:cNvSpPr txBox="1"/>
            <p:nvPr/>
          </p:nvSpPr>
          <p:spPr>
            <a:xfrm>
              <a:off x="0" y="-47625"/>
              <a:ext cx="2497854" cy="486135"/>
            </a:xfrm>
            <a:prstGeom prst="rect">
              <a:avLst/>
            </a:prstGeom>
          </p:spPr>
          <p:txBody>
            <a:bodyPr lIns="50800" tIns="50800" rIns="50800" bIns="50800" rtlCol="0" anchor="ctr"/>
            <a:lstStyle/>
            <a:p>
              <a:pPr algn="ctr">
                <a:lnSpc>
                  <a:spcPts val="4199"/>
                </a:lnSpc>
              </a:pPr>
              <a:r>
                <a:rPr lang="en-US" sz="2999" b="1">
                  <a:solidFill>
                    <a:srgbClr val="FFFFFF"/>
                  </a:solidFill>
                  <a:latin typeface="DINPro Bold"/>
                  <a:ea typeface="DINPro Bold"/>
                  <a:cs typeface="DINPro Bold"/>
                  <a:sym typeface="DINPro Bold"/>
                </a:rPr>
                <a:t>How to Deal:</a:t>
              </a:r>
            </a:p>
            <a:p>
              <a:pPr marL="647694" lvl="1" indent="-323847" algn="l">
                <a:lnSpc>
                  <a:spcPts val="4199"/>
                </a:lnSpc>
                <a:buFont typeface="Arial"/>
                <a:buChar char="•"/>
              </a:pPr>
              <a:r>
                <a:rPr lang="en-US" sz="2999">
                  <a:solidFill>
                    <a:srgbClr val="FFFFFF"/>
                  </a:solidFill>
                  <a:latin typeface="DINPro"/>
                  <a:ea typeface="DINPro"/>
                  <a:cs typeface="DINPro"/>
                  <a:sym typeface="DINPro"/>
                </a:rPr>
                <a:t>Start preparing for tests and exams early</a:t>
              </a:r>
            </a:p>
            <a:p>
              <a:pPr marL="647694" lvl="1" indent="-323847" algn="l">
                <a:lnSpc>
                  <a:spcPts val="4199"/>
                </a:lnSpc>
                <a:buFont typeface="Arial"/>
                <a:buChar char="•"/>
              </a:pPr>
              <a:r>
                <a:rPr lang="en-US" sz="2999">
                  <a:solidFill>
                    <a:srgbClr val="FFFFFF"/>
                  </a:solidFill>
                  <a:latin typeface="DINPro"/>
                  <a:ea typeface="DINPro"/>
                  <a:cs typeface="DINPro"/>
                  <a:sym typeface="DINPro"/>
                </a:rPr>
                <a:t>Review content regularly by doing practice problems and testing yourself</a:t>
              </a:r>
            </a:p>
            <a:p>
              <a:pPr marL="647694" lvl="1" indent="-323847" algn="l">
                <a:lnSpc>
                  <a:spcPts val="4199"/>
                </a:lnSpc>
                <a:buFont typeface="Arial"/>
                <a:buChar char="•"/>
              </a:pPr>
              <a:r>
                <a:rPr lang="en-US" sz="2999">
                  <a:solidFill>
                    <a:srgbClr val="FFFFFF"/>
                  </a:solidFill>
                  <a:latin typeface="DINPro"/>
                  <a:ea typeface="DINPro"/>
                  <a:cs typeface="DINPro"/>
                  <a:sym typeface="DINPro"/>
                </a:rPr>
                <a:t>Use the course syllabus to plan your study and preparation time</a:t>
              </a:r>
            </a:p>
          </p:txBody>
        </p:sp>
      </p:grpSp>
      <p:grpSp>
        <p:nvGrpSpPr>
          <p:cNvPr id="7" name="Group 7"/>
          <p:cNvGrpSpPr/>
          <p:nvPr/>
        </p:nvGrpSpPr>
        <p:grpSpPr>
          <a:xfrm>
            <a:off x="3768685" y="693540"/>
            <a:ext cx="10750631" cy="1855079"/>
            <a:chOff x="0" y="0"/>
            <a:chExt cx="2831442" cy="488580"/>
          </a:xfrm>
        </p:grpSpPr>
        <p:sp>
          <p:nvSpPr>
            <p:cNvPr id="8" name="Freeform 8"/>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9" name="TextBox 9"/>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2739474" y="452714"/>
            <a:ext cx="2336731" cy="2336731"/>
          </a:xfrm>
          <a:custGeom>
            <a:avLst/>
            <a:gdLst/>
            <a:ahLst/>
            <a:cxnLst/>
            <a:rect l="l" t="t" r="r" b="b"/>
            <a:pathLst>
              <a:path w="2336731" h="2336731">
                <a:moveTo>
                  <a:pt x="0" y="0"/>
                </a:moveTo>
                <a:lnTo>
                  <a:pt x="2336731" y="0"/>
                </a:lnTo>
                <a:lnTo>
                  <a:pt x="2336731" y="2336731"/>
                </a:lnTo>
                <a:lnTo>
                  <a:pt x="0" y="233673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5316647" y="1278180"/>
            <a:ext cx="7654706"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Tests and Assignments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768685" y="693540"/>
            <a:ext cx="10750631" cy="1855079"/>
            <a:chOff x="0" y="0"/>
            <a:chExt cx="2831442" cy="488580"/>
          </a:xfrm>
        </p:grpSpPr>
        <p:sp>
          <p:nvSpPr>
            <p:cNvPr id="4" name="Freeform 4"/>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5" name="TextBox 5"/>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770881" y="2973343"/>
            <a:ext cx="12746237" cy="4340314"/>
          </a:xfrm>
          <a:custGeom>
            <a:avLst/>
            <a:gdLst/>
            <a:ahLst/>
            <a:cxnLst/>
            <a:rect l="l" t="t" r="r" b="b"/>
            <a:pathLst>
              <a:path w="12746237" h="4340314">
                <a:moveTo>
                  <a:pt x="0" y="0"/>
                </a:moveTo>
                <a:lnTo>
                  <a:pt x="12746238" y="0"/>
                </a:lnTo>
                <a:lnTo>
                  <a:pt x="12746238" y="4340314"/>
                </a:lnTo>
                <a:lnTo>
                  <a:pt x="0" y="4340314"/>
                </a:lnTo>
                <a:lnTo>
                  <a:pt x="0" y="0"/>
                </a:lnTo>
                <a:close/>
              </a:path>
            </a:pathLst>
          </a:custGeom>
          <a:blipFill>
            <a:blip r:embed="rId4"/>
            <a:stretch>
              <a:fillRect/>
            </a:stretch>
          </a:blipFill>
        </p:spPr>
      </p:sp>
      <p:sp>
        <p:nvSpPr>
          <p:cNvPr id="7" name="TextBox 7"/>
          <p:cNvSpPr txBox="1"/>
          <p:nvPr/>
        </p:nvSpPr>
        <p:spPr>
          <a:xfrm>
            <a:off x="5316647" y="1278180"/>
            <a:ext cx="7654706"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PSYC 1150 Syllabus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768685" y="693540"/>
            <a:ext cx="10750631" cy="1855079"/>
            <a:chOff x="0" y="0"/>
            <a:chExt cx="2831442" cy="488580"/>
          </a:xfrm>
        </p:grpSpPr>
        <p:sp>
          <p:nvSpPr>
            <p:cNvPr id="4" name="Freeform 4"/>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5" name="TextBox 5"/>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907577" y="2862480"/>
            <a:ext cx="12472845" cy="6395820"/>
          </a:xfrm>
          <a:custGeom>
            <a:avLst/>
            <a:gdLst/>
            <a:ahLst/>
            <a:cxnLst/>
            <a:rect l="l" t="t" r="r" b="b"/>
            <a:pathLst>
              <a:path w="12472845" h="6395820">
                <a:moveTo>
                  <a:pt x="0" y="0"/>
                </a:moveTo>
                <a:lnTo>
                  <a:pt x="12472846" y="0"/>
                </a:lnTo>
                <a:lnTo>
                  <a:pt x="12472846" y="6395820"/>
                </a:lnTo>
                <a:lnTo>
                  <a:pt x="0" y="6395820"/>
                </a:lnTo>
                <a:lnTo>
                  <a:pt x="0" y="0"/>
                </a:lnTo>
                <a:close/>
              </a:path>
            </a:pathLst>
          </a:custGeom>
          <a:blipFill>
            <a:blip r:embed="rId4"/>
            <a:stretch>
              <a:fillRect/>
            </a:stretch>
          </a:blipFill>
        </p:spPr>
      </p:sp>
      <p:sp>
        <p:nvSpPr>
          <p:cNvPr id="7" name="TextBox 7"/>
          <p:cNvSpPr txBox="1"/>
          <p:nvPr/>
        </p:nvSpPr>
        <p:spPr>
          <a:xfrm>
            <a:off x="5316647" y="935280"/>
            <a:ext cx="7654706" cy="1543050"/>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Professor &amp; Teaching Assistant Information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768685" y="693540"/>
            <a:ext cx="10750631" cy="1855079"/>
            <a:chOff x="0" y="0"/>
            <a:chExt cx="2831442" cy="488580"/>
          </a:xfrm>
        </p:grpSpPr>
        <p:sp>
          <p:nvSpPr>
            <p:cNvPr id="4" name="Freeform 4"/>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5" name="TextBox 5"/>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097358" y="2974720"/>
            <a:ext cx="10093284" cy="6032988"/>
          </a:xfrm>
          <a:custGeom>
            <a:avLst/>
            <a:gdLst/>
            <a:ahLst/>
            <a:cxnLst/>
            <a:rect l="l" t="t" r="r" b="b"/>
            <a:pathLst>
              <a:path w="10093284" h="6032988">
                <a:moveTo>
                  <a:pt x="0" y="0"/>
                </a:moveTo>
                <a:lnTo>
                  <a:pt x="10093284" y="0"/>
                </a:lnTo>
                <a:lnTo>
                  <a:pt x="10093284" y="6032988"/>
                </a:lnTo>
                <a:lnTo>
                  <a:pt x="0" y="6032988"/>
                </a:lnTo>
                <a:lnTo>
                  <a:pt x="0" y="0"/>
                </a:lnTo>
                <a:close/>
              </a:path>
            </a:pathLst>
          </a:custGeom>
          <a:blipFill>
            <a:blip r:embed="rId4"/>
            <a:stretch>
              <a:fillRect/>
            </a:stretch>
          </a:blipFill>
        </p:spPr>
      </p:sp>
      <p:sp>
        <p:nvSpPr>
          <p:cNvPr id="7" name="TextBox 7"/>
          <p:cNvSpPr txBox="1"/>
          <p:nvPr/>
        </p:nvSpPr>
        <p:spPr>
          <a:xfrm>
            <a:off x="5316647" y="1278180"/>
            <a:ext cx="7654706"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Key Learning Outcomes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768685" y="693540"/>
            <a:ext cx="10750631" cy="1855079"/>
            <a:chOff x="0" y="0"/>
            <a:chExt cx="2831442" cy="488580"/>
          </a:xfrm>
        </p:grpSpPr>
        <p:sp>
          <p:nvSpPr>
            <p:cNvPr id="4" name="Freeform 4"/>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5" name="TextBox 5"/>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33337" y="2942148"/>
            <a:ext cx="9821326" cy="6065561"/>
          </a:xfrm>
          <a:custGeom>
            <a:avLst/>
            <a:gdLst/>
            <a:ahLst/>
            <a:cxnLst/>
            <a:rect l="l" t="t" r="r" b="b"/>
            <a:pathLst>
              <a:path w="9821326" h="6065561">
                <a:moveTo>
                  <a:pt x="0" y="0"/>
                </a:moveTo>
                <a:lnTo>
                  <a:pt x="9821326" y="0"/>
                </a:lnTo>
                <a:lnTo>
                  <a:pt x="9821326" y="6065560"/>
                </a:lnTo>
                <a:lnTo>
                  <a:pt x="0" y="6065560"/>
                </a:lnTo>
                <a:lnTo>
                  <a:pt x="0" y="0"/>
                </a:lnTo>
                <a:close/>
              </a:path>
            </a:pathLst>
          </a:custGeom>
          <a:blipFill>
            <a:blip r:embed="rId4"/>
            <a:stretch>
              <a:fillRect/>
            </a:stretch>
          </a:blipFill>
        </p:spPr>
      </p:sp>
      <p:sp>
        <p:nvSpPr>
          <p:cNvPr id="7" name="TextBox 7"/>
          <p:cNvSpPr txBox="1"/>
          <p:nvPr/>
        </p:nvSpPr>
        <p:spPr>
          <a:xfrm>
            <a:off x="3999151" y="849555"/>
            <a:ext cx="10289699" cy="1543050"/>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Assessments &amp; Grade Determination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8685" y="693540"/>
            <a:ext cx="10750631" cy="1855079"/>
            <a:chOff x="0" y="0"/>
            <a:chExt cx="2831442" cy="488580"/>
          </a:xfrm>
        </p:grpSpPr>
        <p:sp>
          <p:nvSpPr>
            <p:cNvPr id="3" name="Freeform 3"/>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4" name="TextBox 4"/>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316647" y="1278180"/>
            <a:ext cx="7654706"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Flexible Schedule</a:t>
            </a:r>
          </a:p>
        </p:txBody>
      </p:sp>
      <p:sp>
        <p:nvSpPr>
          <p:cNvPr id="6" name="Freeform 6"/>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aphicFrame>
        <p:nvGraphicFramePr>
          <p:cNvPr id="7" name="Table 7"/>
          <p:cNvGraphicFramePr>
            <a:graphicFrameLocks noGrp="1"/>
          </p:cNvGraphicFramePr>
          <p:nvPr/>
        </p:nvGraphicFramePr>
        <p:xfrm>
          <a:off x="2332722" y="2910569"/>
          <a:ext cx="13622556" cy="3404968"/>
        </p:xfrm>
        <a:graphic>
          <a:graphicData uri="http://schemas.openxmlformats.org/drawingml/2006/table">
            <a:tbl>
              <a:tblPr/>
              <a:tblGrid>
                <a:gridCol w="6811278">
                  <a:extLst>
                    <a:ext uri="{9D8B030D-6E8A-4147-A177-3AD203B41FA5}">
                      <a16:colId xmlns:a16="http://schemas.microsoft.com/office/drawing/2014/main" val="20000"/>
                    </a:ext>
                  </a:extLst>
                </a:gridCol>
                <a:gridCol w="6811278">
                  <a:extLst>
                    <a:ext uri="{9D8B030D-6E8A-4147-A177-3AD203B41FA5}">
                      <a16:colId xmlns:a16="http://schemas.microsoft.com/office/drawing/2014/main" val="20001"/>
                    </a:ext>
                  </a:extLst>
                </a:gridCol>
              </a:tblGrid>
              <a:tr h="1296266">
                <a:tc>
                  <a:txBody>
                    <a:bodyPr/>
                    <a:lstStyle/>
                    <a:p>
                      <a:pPr algn="ctr">
                        <a:lnSpc>
                          <a:spcPts val="5319"/>
                        </a:lnSpc>
                        <a:defRPr/>
                      </a:pPr>
                      <a:r>
                        <a:rPr lang="en-US" sz="3799" b="1">
                          <a:solidFill>
                            <a:srgbClr val="FFFFFF"/>
                          </a:solidFill>
                          <a:latin typeface="DINPro Bold"/>
                          <a:ea typeface="DINPro Bold"/>
                          <a:cs typeface="DINPro Bold"/>
                          <a:sym typeface="DINPro Bold"/>
                        </a:rPr>
                        <a:t>High 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tc>
                  <a:txBody>
                    <a:bodyPr/>
                    <a:lstStyle/>
                    <a:p>
                      <a:pPr algn="ctr">
                        <a:lnSpc>
                          <a:spcPts val="5599"/>
                        </a:lnSpc>
                        <a:defRPr/>
                      </a:pPr>
                      <a:r>
                        <a:rPr lang="en-US" sz="3999" b="1">
                          <a:solidFill>
                            <a:srgbClr val="FFFFFF"/>
                          </a:solidFill>
                          <a:latin typeface="DINPro Bold"/>
                          <a:ea typeface="DINPro Bold"/>
                          <a:cs typeface="DINPro Bold"/>
                          <a:sym typeface="DINPro Bold"/>
                        </a:rPr>
                        <a:t>University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extLst>
                  <a:ext uri="{0D108BD9-81ED-4DB2-BD59-A6C34878D82A}">
                    <a16:rowId xmlns:a16="http://schemas.microsoft.com/office/drawing/2014/main" val="10000"/>
                  </a:ext>
                </a:extLst>
              </a:tr>
              <a:tr h="2108702">
                <a:tc>
                  <a:txBody>
                    <a:bodyPr/>
                    <a:lstStyle/>
                    <a:p>
                      <a:pPr algn="ctr">
                        <a:lnSpc>
                          <a:spcPts val="4199"/>
                        </a:lnSpc>
                        <a:defRPr/>
                      </a:pPr>
                      <a:r>
                        <a:rPr lang="en-US" sz="2999">
                          <a:solidFill>
                            <a:srgbClr val="000000"/>
                          </a:solidFill>
                          <a:latin typeface="DINPro"/>
                          <a:ea typeface="DINPro"/>
                          <a:cs typeface="DINPro"/>
                          <a:sym typeface="DINPro"/>
                        </a:rPr>
                        <a:t>School was at the same time every day of the week. Everyone had the same schedule.</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tc>
                  <a:txBody>
                    <a:bodyPr/>
                    <a:lstStyle/>
                    <a:p>
                      <a:pPr algn="ctr">
                        <a:lnSpc>
                          <a:spcPts val="4199"/>
                        </a:lnSpc>
                        <a:defRPr/>
                      </a:pPr>
                      <a:r>
                        <a:rPr lang="en-US" sz="2999">
                          <a:solidFill>
                            <a:srgbClr val="000000"/>
                          </a:solidFill>
                          <a:latin typeface="DINPro"/>
                          <a:ea typeface="DINPro"/>
                          <a:cs typeface="DINPro"/>
                          <a:sym typeface="DINPro"/>
                        </a:rPr>
                        <a:t>Your schedule will change each day, and you will often have breaks in between classes.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extLst>
                  <a:ext uri="{0D108BD9-81ED-4DB2-BD59-A6C34878D82A}">
                    <a16:rowId xmlns:a16="http://schemas.microsoft.com/office/drawing/2014/main" val="10001"/>
                  </a:ext>
                </a:extLst>
              </a:tr>
            </a:tbl>
          </a:graphicData>
        </a:graphic>
      </p:graphicFrame>
      <p:grpSp>
        <p:nvGrpSpPr>
          <p:cNvPr id="8" name="Group 8"/>
          <p:cNvGrpSpPr/>
          <p:nvPr/>
        </p:nvGrpSpPr>
        <p:grpSpPr>
          <a:xfrm>
            <a:off x="2332722" y="6440026"/>
            <a:ext cx="13622557" cy="2205732"/>
            <a:chOff x="0" y="0"/>
            <a:chExt cx="2497854" cy="404447"/>
          </a:xfrm>
        </p:grpSpPr>
        <p:sp>
          <p:nvSpPr>
            <p:cNvPr id="9" name="Freeform 9"/>
            <p:cNvSpPr/>
            <p:nvPr/>
          </p:nvSpPr>
          <p:spPr>
            <a:xfrm>
              <a:off x="0" y="0"/>
              <a:ext cx="2497854" cy="404447"/>
            </a:xfrm>
            <a:custGeom>
              <a:avLst/>
              <a:gdLst/>
              <a:ahLst/>
              <a:cxnLst/>
              <a:rect l="l" t="t" r="r" b="b"/>
              <a:pathLst>
                <a:path w="2497854" h="404447">
                  <a:moveTo>
                    <a:pt x="0" y="0"/>
                  </a:moveTo>
                  <a:lnTo>
                    <a:pt x="2497854" y="0"/>
                  </a:lnTo>
                  <a:lnTo>
                    <a:pt x="2497854" y="404447"/>
                  </a:lnTo>
                  <a:lnTo>
                    <a:pt x="0" y="404447"/>
                  </a:lnTo>
                  <a:close/>
                </a:path>
              </a:pathLst>
            </a:custGeom>
            <a:solidFill>
              <a:srgbClr val="005596"/>
            </a:solidFill>
          </p:spPr>
        </p:sp>
        <p:sp>
          <p:nvSpPr>
            <p:cNvPr id="10" name="TextBox 10"/>
            <p:cNvSpPr txBox="1"/>
            <p:nvPr/>
          </p:nvSpPr>
          <p:spPr>
            <a:xfrm>
              <a:off x="0" y="-47625"/>
              <a:ext cx="2497854" cy="452072"/>
            </a:xfrm>
            <a:prstGeom prst="rect">
              <a:avLst/>
            </a:prstGeom>
          </p:spPr>
          <p:txBody>
            <a:bodyPr lIns="50800" tIns="50800" rIns="50800" bIns="50800" rtlCol="0" anchor="ctr"/>
            <a:lstStyle/>
            <a:p>
              <a:pPr algn="ctr">
                <a:lnSpc>
                  <a:spcPts val="4199"/>
                </a:lnSpc>
              </a:pPr>
              <a:r>
                <a:rPr lang="en-US" sz="2999" b="1">
                  <a:solidFill>
                    <a:srgbClr val="FFFFFF"/>
                  </a:solidFill>
                  <a:latin typeface="DINPro Bold"/>
                  <a:ea typeface="DINPro Bold"/>
                  <a:cs typeface="DINPro Bold"/>
                  <a:sym typeface="DINPro Bold"/>
                </a:rPr>
                <a:t>How to Deal:</a:t>
              </a:r>
            </a:p>
            <a:p>
              <a:pPr marL="647694" lvl="1" indent="-323847" algn="l">
                <a:lnSpc>
                  <a:spcPts val="4199"/>
                </a:lnSpc>
                <a:buFont typeface="Arial"/>
                <a:buChar char="•"/>
              </a:pPr>
              <a:r>
                <a:rPr lang="en-US" sz="2999">
                  <a:solidFill>
                    <a:srgbClr val="FFFFFF"/>
                  </a:solidFill>
                  <a:latin typeface="DINPro"/>
                  <a:ea typeface="DINPro"/>
                  <a:cs typeface="DINPro"/>
                  <a:sym typeface="DINPro"/>
                </a:rPr>
                <a:t>Create a detailed schedule with time blocks </a:t>
              </a:r>
            </a:p>
            <a:p>
              <a:pPr marL="647694" lvl="1" indent="-323847" algn="l">
                <a:lnSpc>
                  <a:spcPts val="4199"/>
                </a:lnSpc>
                <a:buFont typeface="Arial"/>
                <a:buChar char="•"/>
              </a:pPr>
              <a:r>
                <a:rPr lang="en-US" sz="2999">
                  <a:solidFill>
                    <a:srgbClr val="FFFFFF"/>
                  </a:solidFill>
                  <a:latin typeface="DINPro"/>
                  <a:ea typeface="DINPro"/>
                  <a:cs typeface="DINPro"/>
                  <a:sym typeface="DINPro"/>
                </a:rPr>
                <a:t>Utilize breaks in between classes</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sp>
        <p:nvSpPr>
          <p:cNvPr id="3" name="Freeform 3"/>
          <p:cNvSpPr/>
          <p:nvPr/>
        </p:nvSpPr>
        <p:spPr>
          <a:xfrm>
            <a:off x="5373629" y="553304"/>
            <a:ext cx="7540743" cy="8704996"/>
          </a:xfrm>
          <a:custGeom>
            <a:avLst/>
            <a:gdLst/>
            <a:ahLst/>
            <a:cxnLst/>
            <a:rect l="l" t="t" r="r" b="b"/>
            <a:pathLst>
              <a:path w="7540743" h="8704996">
                <a:moveTo>
                  <a:pt x="0" y="0"/>
                </a:moveTo>
                <a:lnTo>
                  <a:pt x="7540742" y="0"/>
                </a:lnTo>
                <a:lnTo>
                  <a:pt x="7540742" y="8704996"/>
                </a:lnTo>
                <a:lnTo>
                  <a:pt x="0" y="8704996"/>
                </a:lnTo>
                <a:lnTo>
                  <a:pt x="0" y="0"/>
                </a:lnTo>
                <a:close/>
              </a:path>
            </a:pathLst>
          </a:custGeom>
          <a:blipFill>
            <a:blip r:embed="rId4"/>
            <a:stretch>
              <a:fillRect t="-12136"/>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sp>
        <p:nvSpPr>
          <p:cNvPr id="3" name="Freeform 3"/>
          <p:cNvSpPr/>
          <p:nvPr/>
        </p:nvSpPr>
        <p:spPr>
          <a:xfrm>
            <a:off x="5921707" y="553304"/>
            <a:ext cx="7540743" cy="8704996"/>
          </a:xfrm>
          <a:custGeom>
            <a:avLst/>
            <a:gdLst/>
            <a:ahLst/>
            <a:cxnLst/>
            <a:rect l="l" t="t" r="r" b="b"/>
            <a:pathLst>
              <a:path w="7540743" h="8704996">
                <a:moveTo>
                  <a:pt x="0" y="0"/>
                </a:moveTo>
                <a:lnTo>
                  <a:pt x="7540743" y="0"/>
                </a:lnTo>
                <a:lnTo>
                  <a:pt x="7540743" y="8704996"/>
                </a:lnTo>
                <a:lnTo>
                  <a:pt x="0" y="8704996"/>
                </a:lnTo>
                <a:lnTo>
                  <a:pt x="0" y="0"/>
                </a:lnTo>
                <a:close/>
              </a:path>
            </a:pathLst>
          </a:custGeom>
          <a:blipFill>
            <a:blip r:embed="rId4"/>
            <a:stretch>
              <a:fillRect t="-12136"/>
            </a:stretch>
          </a:blipFill>
        </p:spPr>
      </p:sp>
      <p:grpSp>
        <p:nvGrpSpPr>
          <p:cNvPr id="4" name="Group 4"/>
          <p:cNvGrpSpPr/>
          <p:nvPr/>
        </p:nvGrpSpPr>
        <p:grpSpPr>
          <a:xfrm>
            <a:off x="1517380" y="1640016"/>
            <a:ext cx="3229445" cy="1048392"/>
            <a:chOff x="0" y="0"/>
            <a:chExt cx="850553" cy="276120"/>
          </a:xfrm>
        </p:grpSpPr>
        <p:sp>
          <p:nvSpPr>
            <p:cNvPr id="5" name="Freeform 5"/>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0CC0DF"/>
            </a:solidFill>
          </p:spPr>
        </p:sp>
        <p:sp>
          <p:nvSpPr>
            <p:cNvPr id="6" name="TextBox 6"/>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LECTURE</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1517380" y="1640016"/>
            <a:ext cx="3229445" cy="1048392"/>
            <a:chOff x="0" y="0"/>
            <a:chExt cx="850553" cy="276120"/>
          </a:xfrm>
        </p:grpSpPr>
        <p:sp>
          <p:nvSpPr>
            <p:cNvPr id="4" name="Freeform 4"/>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0CC0DF"/>
            </a:solidFill>
          </p:spPr>
        </p:sp>
        <p:sp>
          <p:nvSpPr>
            <p:cNvPr id="5" name="TextBox 5"/>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LECTURE</a:t>
              </a:r>
            </a:p>
          </p:txBody>
        </p:sp>
      </p:grpSp>
      <p:sp>
        <p:nvSpPr>
          <p:cNvPr id="6" name="Freeform 6"/>
          <p:cNvSpPr/>
          <p:nvPr/>
        </p:nvSpPr>
        <p:spPr>
          <a:xfrm>
            <a:off x="5576311" y="294162"/>
            <a:ext cx="7869263" cy="9140408"/>
          </a:xfrm>
          <a:custGeom>
            <a:avLst/>
            <a:gdLst/>
            <a:ahLst/>
            <a:cxnLst/>
            <a:rect l="l" t="t" r="r" b="b"/>
            <a:pathLst>
              <a:path w="7869263" h="9140408">
                <a:moveTo>
                  <a:pt x="0" y="0"/>
                </a:moveTo>
                <a:lnTo>
                  <a:pt x="7869262" y="0"/>
                </a:lnTo>
                <a:lnTo>
                  <a:pt x="7869262" y="9140408"/>
                </a:lnTo>
                <a:lnTo>
                  <a:pt x="0" y="9140408"/>
                </a:lnTo>
                <a:lnTo>
                  <a:pt x="0" y="0"/>
                </a:lnTo>
                <a:close/>
              </a:path>
            </a:pathLst>
          </a:custGeom>
          <a:blipFill>
            <a:blip r:embed="rId4"/>
            <a:stretch>
              <a:fillRect t="-11447"/>
            </a:stretch>
          </a:blipFill>
        </p:spPr>
      </p:sp>
      <p:grpSp>
        <p:nvGrpSpPr>
          <p:cNvPr id="7" name="Group 7"/>
          <p:cNvGrpSpPr/>
          <p:nvPr/>
        </p:nvGrpSpPr>
        <p:grpSpPr>
          <a:xfrm>
            <a:off x="1517380" y="2846413"/>
            <a:ext cx="3229445" cy="1048392"/>
            <a:chOff x="0" y="0"/>
            <a:chExt cx="850553" cy="276120"/>
          </a:xfrm>
        </p:grpSpPr>
        <p:sp>
          <p:nvSpPr>
            <p:cNvPr id="8" name="Freeform 8"/>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C0F772"/>
            </a:solidFill>
          </p:spPr>
        </p:sp>
        <p:sp>
          <p:nvSpPr>
            <p:cNvPr id="9" name="TextBox 9"/>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LAB/TUTORIAL</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1517380" y="1640016"/>
            <a:ext cx="3229445" cy="1048392"/>
            <a:chOff x="0" y="0"/>
            <a:chExt cx="850553" cy="276120"/>
          </a:xfrm>
        </p:grpSpPr>
        <p:sp>
          <p:nvSpPr>
            <p:cNvPr id="4" name="Freeform 4"/>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0CC0DF"/>
            </a:solidFill>
          </p:spPr>
        </p:sp>
        <p:sp>
          <p:nvSpPr>
            <p:cNvPr id="5" name="TextBox 5"/>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LECTURE</a:t>
              </a:r>
            </a:p>
          </p:txBody>
        </p:sp>
      </p:grpSp>
      <p:grpSp>
        <p:nvGrpSpPr>
          <p:cNvPr id="6" name="Group 6"/>
          <p:cNvGrpSpPr/>
          <p:nvPr/>
        </p:nvGrpSpPr>
        <p:grpSpPr>
          <a:xfrm>
            <a:off x="1517380" y="2846413"/>
            <a:ext cx="3229445" cy="1048392"/>
            <a:chOff x="0" y="0"/>
            <a:chExt cx="850553" cy="276120"/>
          </a:xfrm>
        </p:grpSpPr>
        <p:sp>
          <p:nvSpPr>
            <p:cNvPr id="7" name="Freeform 7"/>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C0F772"/>
            </a:solidFill>
          </p:spPr>
        </p:sp>
        <p:sp>
          <p:nvSpPr>
            <p:cNvPr id="8" name="TextBox 8"/>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LAB/TUTORIAL</a:t>
              </a:r>
            </a:p>
          </p:txBody>
        </p:sp>
      </p:grpSp>
      <p:sp>
        <p:nvSpPr>
          <p:cNvPr id="9" name="Freeform 9"/>
          <p:cNvSpPr/>
          <p:nvPr/>
        </p:nvSpPr>
        <p:spPr>
          <a:xfrm>
            <a:off x="5519459" y="216317"/>
            <a:ext cx="8133785" cy="9427879"/>
          </a:xfrm>
          <a:custGeom>
            <a:avLst/>
            <a:gdLst/>
            <a:ahLst/>
            <a:cxnLst/>
            <a:rect l="l" t="t" r="r" b="b"/>
            <a:pathLst>
              <a:path w="8133785" h="9427879">
                <a:moveTo>
                  <a:pt x="0" y="0"/>
                </a:moveTo>
                <a:lnTo>
                  <a:pt x="8133785" y="0"/>
                </a:lnTo>
                <a:lnTo>
                  <a:pt x="8133785" y="9427879"/>
                </a:lnTo>
                <a:lnTo>
                  <a:pt x="0" y="9427879"/>
                </a:lnTo>
                <a:lnTo>
                  <a:pt x="0" y="0"/>
                </a:lnTo>
                <a:close/>
              </a:path>
            </a:pathLst>
          </a:custGeom>
          <a:blipFill>
            <a:blip r:embed="rId4"/>
            <a:stretch>
              <a:fillRect t="-11681"/>
            </a:stretch>
          </a:blipFill>
        </p:spPr>
      </p:sp>
      <p:grpSp>
        <p:nvGrpSpPr>
          <p:cNvPr id="10" name="Group 10"/>
          <p:cNvGrpSpPr/>
          <p:nvPr/>
        </p:nvGrpSpPr>
        <p:grpSpPr>
          <a:xfrm>
            <a:off x="1517380" y="4056730"/>
            <a:ext cx="3229445" cy="1048392"/>
            <a:chOff x="0" y="0"/>
            <a:chExt cx="850553" cy="276120"/>
          </a:xfrm>
        </p:grpSpPr>
        <p:sp>
          <p:nvSpPr>
            <p:cNvPr id="11" name="Freeform 11"/>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FC5757"/>
            </a:solidFill>
          </p:spPr>
        </p:sp>
        <p:sp>
          <p:nvSpPr>
            <p:cNvPr id="12" name="TextBox 12"/>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MEALS</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1517380" y="1640016"/>
            <a:ext cx="3229445" cy="1048392"/>
            <a:chOff x="0" y="0"/>
            <a:chExt cx="850553" cy="276120"/>
          </a:xfrm>
        </p:grpSpPr>
        <p:sp>
          <p:nvSpPr>
            <p:cNvPr id="4" name="Freeform 4"/>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0CC0DF"/>
            </a:solidFill>
          </p:spPr>
        </p:sp>
        <p:sp>
          <p:nvSpPr>
            <p:cNvPr id="5" name="TextBox 5"/>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LECTURE</a:t>
              </a:r>
            </a:p>
          </p:txBody>
        </p:sp>
      </p:grpSp>
      <p:grpSp>
        <p:nvGrpSpPr>
          <p:cNvPr id="6" name="Group 6"/>
          <p:cNvGrpSpPr/>
          <p:nvPr/>
        </p:nvGrpSpPr>
        <p:grpSpPr>
          <a:xfrm>
            <a:off x="1517380" y="2846413"/>
            <a:ext cx="3229445" cy="1048392"/>
            <a:chOff x="0" y="0"/>
            <a:chExt cx="850553" cy="276120"/>
          </a:xfrm>
        </p:grpSpPr>
        <p:sp>
          <p:nvSpPr>
            <p:cNvPr id="7" name="Freeform 7"/>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C0F772"/>
            </a:solidFill>
          </p:spPr>
        </p:sp>
        <p:sp>
          <p:nvSpPr>
            <p:cNvPr id="8" name="TextBox 8"/>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LAB/TUTORIAL</a:t>
              </a:r>
            </a:p>
          </p:txBody>
        </p:sp>
      </p:grpSp>
      <p:grpSp>
        <p:nvGrpSpPr>
          <p:cNvPr id="9" name="Group 9"/>
          <p:cNvGrpSpPr/>
          <p:nvPr/>
        </p:nvGrpSpPr>
        <p:grpSpPr>
          <a:xfrm>
            <a:off x="1517380" y="4056730"/>
            <a:ext cx="3229445" cy="1048392"/>
            <a:chOff x="0" y="0"/>
            <a:chExt cx="850553" cy="276120"/>
          </a:xfrm>
        </p:grpSpPr>
        <p:sp>
          <p:nvSpPr>
            <p:cNvPr id="10" name="Freeform 10"/>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FC5757"/>
            </a:solidFill>
          </p:spPr>
        </p:sp>
        <p:sp>
          <p:nvSpPr>
            <p:cNvPr id="11" name="TextBox 11"/>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MEALS</a:t>
              </a:r>
            </a:p>
          </p:txBody>
        </p:sp>
      </p:grpSp>
      <p:sp>
        <p:nvSpPr>
          <p:cNvPr id="12" name="Freeform 12"/>
          <p:cNvSpPr/>
          <p:nvPr/>
        </p:nvSpPr>
        <p:spPr>
          <a:xfrm>
            <a:off x="5342524" y="685621"/>
            <a:ext cx="7602953" cy="8839002"/>
          </a:xfrm>
          <a:custGeom>
            <a:avLst/>
            <a:gdLst/>
            <a:ahLst/>
            <a:cxnLst/>
            <a:rect l="l" t="t" r="r" b="b"/>
            <a:pathLst>
              <a:path w="7602953" h="8839002">
                <a:moveTo>
                  <a:pt x="0" y="0"/>
                </a:moveTo>
                <a:lnTo>
                  <a:pt x="7602952" y="0"/>
                </a:lnTo>
                <a:lnTo>
                  <a:pt x="7602952" y="8839003"/>
                </a:lnTo>
                <a:lnTo>
                  <a:pt x="0" y="8839003"/>
                </a:lnTo>
                <a:lnTo>
                  <a:pt x="0" y="0"/>
                </a:lnTo>
                <a:close/>
              </a:path>
            </a:pathLst>
          </a:custGeom>
          <a:blipFill>
            <a:blip r:embed="rId4"/>
            <a:stretch>
              <a:fillRect t="-11347"/>
            </a:stretch>
          </a:blipFill>
        </p:spPr>
      </p:sp>
      <p:grpSp>
        <p:nvGrpSpPr>
          <p:cNvPr id="13" name="Group 13"/>
          <p:cNvGrpSpPr/>
          <p:nvPr/>
        </p:nvGrpSpPr>
        <p:grpSpPr>
          <a:xfrm>
            <a:off x="1517380" y="5267047"/>
            <a:ext cx="3229445" cy="1048392"/>
            <a:chOff x="0" y="0"/>
            <a:chExt cx="850553" cy="276120"/>
          </a:xfrm>
        </p:grpSpPr>
        <p:sp>
          <p:nvSpPr>
            <p:cNvPr id="14" name="Freeform 14"/>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FFBD5A"/>
            </a:solidFill>
          </p:spPr>
        </p:sp>
        <p:sp>
          <p:nvSpPr>
            <p:cNvPr id="15" name="TextBox 15"/>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MOVEMENT</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1517380" y="1640016"/>
            <a:ext cx="3229445" cy="1048392"/>
            <a:chOff x="0" y="0"/>
            <a:chExt cx="850553" cy="276120"/>
          </a:xfrm>
        </p:grpSpPr>
        <p:sp>
          <p:nvSpPr>
            <p:cNvPr id="4" name="Freeform 4"/>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0CC0DF"/>
            </a:solidFill>
          </p:spPr>
        </p:sp>
        <p:sp>
          <p:nvSpPr>
            <p:cNvPr id="5" name="TextBox 5"/>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LECTURE</a:t>
              </a:r>
            </a:p>
          </p:txBody>
        </p:sp>
      </p:grpSp>
      <p:grpSp>
        <p:nvGrpSpPr>
          <p:cNvPr id="6" name="Group 6"/>
          <p:cNvGrpSpPr/>
          <p:nvPr/>
        </p:nvGrpSpPr>
        <p:grpSpPr>
          <a:xfrm>
            <a:off x="1517380" y="2846413"/>
            <a:ext cx="3229445" cy="1048392"/>
            <a:chOff x="0" y="0"/>
            <a:chExt cx="850553" cy="276120"/>
          </a:xfrm>
        </p:grpSpPr>
        <p:sp>
          <p:nvSpPr>
            <p:cNvPr id="7" name="Freeform 7"/>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C0F772"/>
            </a:solidFill>
          </p:spPr>
        </p:sp>
        <p:sp>
          <p:nvSpPr>
            <p:cNvPr id="8" name="TextBox 8"/>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LAB/TUTORIAL</a:t>
              </a:r>
            </a:p>
          </p:txBody>
        </p:sp>
      </p:grpSp>
      <p:grpSp>
        <p:nvGrpSpPr>
          <p:cNvPr id="9" name="Group 9"/>
          <p:cNvGrpSpPr/>
          <p:nvPr/>
        </p:nvGrpSpPr>
        <p:grpSpPr>
          <a:xfrm>
            <a:off x="1517380" y="4056730"/>
            <a:ext cx="3229445" cy="1048392"/>
            <a:chOff x="0" y="0"/>
            <a:chExt cx="850553" cy="276120"/>
          </a:xfrm>
        </p:grpSpPr>
        <p:sp>
          <p:nvSpPr>
            <p:cNvPr id="10" name="Freeform 10"/>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FC5757"/>
            </a:solidFill>
          </p:spPr>
        </p:sp>
        <p:sp>
          <p:nvSpPr>
            <p:cNvPr id="11" name="TextBox 11"/>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MEALS</a:t>
              </a:r>
            </a:p>
          </p:txBody>
        </p:sp>
      </p:grpSp>
      <p:grpSp>
        <p:nvGrpSpPr>
          <p:cNvPr id="12" name="Group 12"/>
          <p:cNvGrpSpPr/>
          <p:nvPr/>
        </p:nvGrpSpPr>
        <p:grpSpPr>
          <a:xfrm>
            <a:off x="1517380" y="5267047"/>
            <a:ext cx="3229445" cy="1048392"/>
            <a:chOff x="0" y="0"/>
            <a:chExt cx="850553" cy="276120"/>
          </a:xfrm>
        </p:grpSpPr>
        <p:sp>
          <p:nvSpPr>
            <p:cNvPr id="13" name="Freeform 13"/>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FFBD5A"/>
            </a:solidFill>
          </p:spPr>
        </p:sp>
        <p:sp>
          <p:nvSpPr>
            <p:cNvPr id="14" name="TextBox 14"/>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MOVEMENT</a:t>
              </a:r>
            </a:p>
          </p:txBody>
        </p:sp>
      </p:grpSp>
      <p:sp>
        <p:nvSpPr>
          <p:cNvPr id="15" name="Freeform 15"/>
          <p:cNvSpPr/>
          <p:nvPr/>
        </p:nvSpPr>
        <p:spPr>
          <a:xfrm>
            <a:off x="5269933" y="601229"/>
            <a:ext cx="7748135" cy="9007787"/>
          </a:xfrm>
          <a:custGeom>
            <a:avLst/>
            <a:gdLst/>
            <a:ahLst/>
            <a:cxnLst/>
            <a:rect l="l" t="t" r="r" b="b"/>
            <a:pathLst>
              <a:path w="7748135" h="9007787">
                <a:moveTo>
                  <a:pt x="0" y="0"/>
                </a:moveTo>
                <a:lnTo>
                  <a:pt x="7748134" y="0"/>
                </a:lnTo>
                <a:lnTo>
                  <a:pt x="7748134" y="9007787"/>
                </a:lnTo>
                <a:lnTo>
                  <a:pt x="0" y="9007787"/>
                </a:lnTo>
                <a:lnTo>
                  <a:pt x="0" y="0"/>
                </a:lnTo>
                <a:close/>
              </a:path>
            </a:pathLst>
          </a:custGeom>
          <a:blipFill>
            <a:blip r:embed="rId4"/>
            <a:stretch>
              <a:fillRect t="-11347"/>
            </a:stretch>
          </a:blipFill>
        </p:spPr>
      </p:sp>
      <p:grpSp>
        <p:nvGrpSpPr>
          <p:cNvPr id="16" name="Group 16"/>
          <p:cNvGrpSpPr/>
          <p:nvPr/>
        </p:nvGrpSpPr>
        <p:grpSpPr>
          <a:xfrm>
            <a:off x="1517380" y="6477365"/>
            <a:ext cx="3229445" cy="1048392"/>
            <a:chOff x="0" y="0"/>
            <a:chExt cx="850553" cy="276120"/>
          </a:xfrm>
        </p:grpSpPr>
        <p:sp>
          <p:nvSpPr>
            <p:cNvPr id="17" name="Freeform 17"/>
            <p:cNvSpPr/>
            <p:nvPr/>
          </p:nvSpPr>
          <p:spPr>
            <a:xfrm>
              <a:off x="0" y="0"/>
              <a:ext cx="850553" cy="276120"/>
            </a:xfrm>
            <a:custGeom>
              <a:avLst/>
              <a:gdLst/>
              <a:ahLst/>
              <a:cxnLst/>
              <a:rect l="l" t="t" r="r" b="b"/>
              <a:pathLst>
                <a:path w="850553" h="276120">
                  <a:moveTo>
                    <a:pt x="0" y="0"/>
                  </a:moveTo>
                  <a:lnTo>
                    <a:pt x="850553" y="0"/>
                  </a:lnTo>
                  <a:lnTo>
                    <a:pt x="850553" y="276120"/>
                  </a:lnTo>
                  <a:lnTo>
                    <a:pt x="0" y="276120"/>
                  </a:lnTo>
                  <a:close/>
                </a:path>
              </a:pathLst>
            </a:custGeom>
            <a:solidFill>
              <a:srgbClr val="C96BE5"/>
            </a:solidFill>
          </p:spPr>
        </p:sp>
        <p:sp>
          <p:nvSpPr>
            <p:cNvPr id="18" name="TextBox 18"/>
            <p:cNvSpPr txBox="1"/>
            <p:nvPr/>
          </p:nvSpPr>
          <p:spPr>
            <a:xfrm>
              <a:off x="0" y="-57150"/>
              <a:ext cx="850553" cy="333270"/>
            </a:xfrm>
            <a:prstGeom prst="rect">
              <a:avLst/>
            </a:prstGeom>
          </p:spPr>
          <p:txBody>
            <a:bodyPr lIns="50800" tIns="50800" rIns="50800" bIns="50800" rtlCol="0" anchor="ctr"/>
            <a:lstStyle/>
            <a:p>
              <a:pPr algn="ctr">
                <a:lnSpc>
                  <a:spcPts val="4339"/>
                </a:lnSpc>
              </a:pPr>
              <a:r>
                <a:rPr lang="en-US" sz="3099" b="1">
                  <a:solidFill>
                    <a:srgbClr val="040017"/>
                  </a:solidFill>
                  <a:latin typeface="DINPro Bold"/>
                  <a:ea typeface="DINPro Bold"/>
                  <a:cs typeface="DINPro Bold"/>
                  <a:sym typeface="DINPro Bold"/>
                </a:rPr>
                <a:t>STUDY</a:t>
              </a:r>
            </a:p>
          </p:txBody>
        </p:sp>
      </p:grpSp>
      <p:grpSp>
        <p:nvGrpSpPr>
          <p:cNvPr id="19" name="Group 19"/>
          <p:cNvGrpSpPr/>
          <p:nvPr/>
        </p:nvGrpSpPr>
        <p:grpSpPr>
          <a:xfrm>
            <a:off x="13018067" y="3234769"/>
            <a:ext cx="3981042" cy="3242596"/>
            <a:chOff x="0" y="0"/>
            <a:chExt cx="1048505" cy="854017"/>
          </a:xfrm>
        </p:grpSpPr>
        <p:sp>
          <p:nvSpPr>
            <p:cNvPr id="20" name="Freeform 20"/>
            <p:cNvSpPr/>
            <p:nvPr/>
          </p:nvSpPr>
          <p:spPr>
            <a:xfrm>
              <a:off x="0" y="0"/>
              <a:ext cx="1048505" cy="854017"/>
            </a:xfrm>
            <a:custGeom>
              <a:avLst/>
              <a:gdLst/>
              <a:ahLst/>
              <a:cxnLst/>
              <a:rect l="l" t="t" r="r" b="b"/>
              <a:pathLst>
                <a:path w="1048505" h="854017">
                  <a:moveTo>
                    <a:pt x="0" y="0"/>
                  </a:moveTo>
                  <a:lnTo>
                    <a:pt x="1048505" y="0"/>
                  </a:lnTo>
                  <a:lnTo>
                    <a:pt x="1048505" y="854017"/>
                  </a:lnTo>
                  <a:lnTo>
                    <a:pt x="0" y="854017"/>
                  </a:lnTo>
                  <a:close/>
                </a:path>
              </a:pathLst>
            </a:custGeom>
            <a:solidFill>
              <a:srgbClr val="000000">
                <a:alpha val="0"/>
              </a:srgbClr>
            </a:solidFill>
          </p:spPr>
        </p:sp>
        <p:sp>
          <p:nvSpPr>
            <p:cNvPr id="21" name="TextBox 21"/>
            <p:cNvSpPr txBox="1"/>
            <p:nvPr/>
          </p:nvSpPr>
          <p:spPr>
            <a:xfrm>
              <a:off x="0" y="-238125"/>
              <a:ext cx="1048505" cy="1092142"/>
            </a:xfrm>
            <a:prstGeom prst="rect">
              <a:avLst/>
            </a:prstGeom>
          </p:spPr>
          <p:txBody>
            <a:bodyPr lIns="50800" tIns="50800" rIns="50800" bIns="50800" rtlCol="0" anchor="ctr"/>
            <a:lstStyle/>
            <a:p>
              <a:pPr algn="ctr">
                <a:lnSpc>
                  <a:spcPts val="17499"/>
                </a:lnSpc>
              </a:pPr>
              <a:r>
                <a:rPr lang="en-US" sz="12499" b="1">
                  <a:solidFill>
                    <a:srgbClr val="040017"/>
                  </a:solidFill>
                  <a:latin typeface="DINPro Bold"/>
                  <a:ea typeface="DINPro Bold"/>
                  <a:cs typeface="DINPro Bold"/>
                  <a:sym typeface="DINPro Bold"/>
                </a:rPr>
                <a:t>1:2</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aphicFrame>
        <p:nvGraphicFramePr>
          <p:cNvPr id="3" name="Table 3"/>
          <p:cNvGraphicFramePr>
            <a:graphicFrameLocks noGrp="1"/>
          </p:cNvGraphicFramePr>
          <p:nvPr/>
        </p:nvGraphicFramePr>
        <p:xfrm>
          <a:off x="2332722" y="2703472"/>
          <a:ext cx="13622556" cy="3404968"/>
        </p:xfrm>
        <a:graphic>
          <a:graphicData uri="http://schemas.openxmlformats.org/drawingml/2006/table">
            <a:tbl>
              <a:tblPr/>
              <a:tblGrid>
                <a:gridCol w="6811278">
                  <a:extLst>
                    <a:ext uri="{9D8B030D-6E8A-4147-A177-3AD203B41FA5}">
                      <a16:colId xmlns:a16="http://schemas.microsoft.com/office/drawing/2014/main" val="20000"/>
                    </a:ext>
                  </a:extLst>
                </a:gridCol>
                <a:gridCol w="6811278">
                  <a:extLst>
                    <a:ext uri="{9D8B030D-6E8A-4147-A177-3AD203B41FA5}">
                      <a16:colId xmlns:a16="http://schemas.microsoft.com/office/drawing/2014/main" val="20001"/>
                    </a:ext>
                  </a:extLst>
                </a:gridCol>
              </a:tblGrid>
              <a:tr h="1296266">
                <a:tc>
                  <a:txBody>
                    <a:bodyPr/>
                    <a:lstStyle/>
                    <a:p>
                      <a:pPr algn="ctr">
                        <a:lnSpc>
                          <a:spcPts val="5319"/>
                        </a:lnSpc>
                        <a:defRPr/>
                      </a:pPr>
                      <a:r>
                        <a:rPr lang="en-US" sz="3799" b="1">
                          <a:solidFill>
                            <a:srgbClr val="FFFFFF"/>
                          </a:solidFill>
                          <a:latin typeface="DINPro Bold"/>
                          <a:ea typeface="DINPro Bold"/>
                          <a:cs typeface="DINPro Bold"/>
                          <a:sym typeface="DINPro Bold"/>
                        </a:rPr>
                        <a:t>High 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tc>
                  <a:txBody>
                    <a:bodyPr/>
                    <a:lstStyle/>
                    <a:p>
                      <a:pPr algn="ctr">
                        <a:lnSpc>
                          <a:spcPts val="5599"/>
                        </a:lnSpc>
                        <a:defRPr/>
                      </a:pPr>
                      <a:r>
                        <a:rPr lang="en-US" sz="3999" b="1">
                          <a:solidFill>
                            <a:srgbClr val="FFFFFF"/>
                          </a:solidFill>
                          <a:latin typeface="DINPro Bold"/>
                          <a:ea typeface="DINPro Bold"/>
                          <a:cs typeface="DINPro Bold"/>
                          <a:sym typeface="DINPro Bold"/>
                        </a:rPr>
                        <a:t>University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extLst>
                  <a:ext uri="{0D108BD9-81ED-4DB2-BD59-A6C34878D82A}">
                    <a16:rowId xmlns:a16="http://schemas.microsoft.com/office/drawing/2014/main" val="10000"/>
                  </a:ext>
                </a:extLst>
              </a:tr>
              <a:tr h="2108702">
                <a:tc>
                  <a:txBody>
                    <a:bodyPr/>
                    <a:lstStyle/>
                    <a:p>
                      <a:pPr algn="ctr">
                        <a:lnSpc>
                          <a:spcPts val="4199"/>
                        </a:lnSpc>
                        <a:defRPr/>
                      </a:pPr>
                      <a:r>
                        <a:rPr lang="en-US" sz="2999">
                          <a:solidFill>
                            <a:srgbClr val="000000"/>
                          </a:solidFill>
                          <a:latin typeface="DINPro"/>
                          <a:ea typeface="DINPro"/>
                          <a:cs typeface="DINPro"/>
                          <a:sym typeface="DINPro"/>
                        </a:rPr>
                        <a:t>School rules and policies are laid out and repeated often. Issues can be resolved fairly easily.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tc>
                  <a:txBody>
                    <a:bodyPr/>
                    <a:lstStyle/>
                    <a:p>
                      <a:pPr algn="ctr">
                        <a:lnSpc>
                          <a:spcPts val="3779"/>
                        </a:lnSpc>
                        <a:defRPr/>
                      </a:pPr>
                      <a:r>
                        <a:rPr lang="en-US" sz="2699">
                          <a:solidFill>
                            <a:srgbClr val="000000"/>
                          </a:solidFill>
                          <a:latin typeface="DINPro"/>
                          <a:ea typeface="DINPro"/>
                          <a:cs typeface="DINPro"/>
                          <a:sym typeface="DINPro"/>
                        </a:rPr>
                        <a:t>You are responsible for knowing your  rights and responsibilities. Ignoring them can lead to serious consequences.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extLst>
                  <a:ext uri="{0D108BD9-81ED-4DB2-BD59-A6C34878D82A}">
                    <a16:rowId xmlns:a16="http://schemas.microsoft.com/office/drawing/2014/main" val="10001"/>
                  </a:ext>
                </a:extLst>
              </a:tr>
            </a:tbl>
          </a:graphicData>
        </a:graphic>
      </p:graphicFrame>
      <p:grpSp>
        <p:nvGrpSpPr>
          <p:cNvPr id="4" name="Group 4"/>
          <p:cNvGrpSpPr/>
          <p:nvPr/>
        </p:nvGrpSpPr>
        <p:grpSpPr>
          <a:xfrm>
            <a:off x="2332722" y="6348680"/>
            <a:ext cx="13622557" cy="2418789"/>
            <a:chOff x="0" y="0"/>
            <a:chExt cx="2497854" cy="443513"/>
          </a:xfrm>
        </p:grpSpPr>
        <p:sp>
          <p:nvSpPr>
            <p:cNvPr id="5" name="Freeform 5"/>
            <p:cNvSpPr/>
            <p:nvPr/>
          </p:nvSpPr>
          <p:spPr>
            <a:xfrm>
              <a:off x="0" y="0"/>
              <a:ext cx="2497854" cy="443513"/>
            </a:xfrm>
            <a:custGeom>
              <a:avLst/>
              <a:gdLst/>
              <a:ahLst/>
              <a:cxnLst/>
              <a:rect l="l" t="t" r="r" b="b"/>
              <a:pathLst>
                <a:path w="2497854" h="443513">
                  <a:moveTo>
                    <a:pt x="0" y="0"/>
                  </a:moveTo>
                  <a:lnTo>
                    <a:pt x="2497854" y="0"/>
                  </a:lnTo>
                  <a:lnTo>
                    <a:pt x="2497854" y="443513"/>
                  </a:lnTo>
                  <a:lnTo>
                    <a:pt x="0" y="443513"/>
                  </a:lnTo>
                  <a:close/>
                </a:path>
              </a:pathLst>
            </a:custGeom>
            <a:solidFill>
              <a:srgbClr val="005596"/>
            </a:solidFill>
          </p:spPr>
        </p:sp>
        <p:sp>
          <p:nvSpPr>
            <p:cNvPr id="6" name="TextBox 6"/>
            <p:cNvSpPr txBox="1"/>
            <p:nvPr/>
          </p:nvSpPr>
          <p:spPr>
            <a:xfrm>
              <a:off x="0" y="-47625"/>
              <a:ext cx="2497854" cy="491138"/>
            </a:xfrm>
            <a:prstGeom prst="rect">
              <a:avLst/>
            </a:prstGeom>
          </p:spPr>
          <p:txBody>
            <a:bodyPr lIns="50800" tIns="50800" rIns="50800" bIns="50800" rtlCol="0" anchor="ctr"/>
            <a:lstStyle/>
            <a:p>
              <a:pPr algn="ctr">
                <a:lnSpc>
                  <a:spcPts val="4199"/>
                </a:lnSpc>
              </a:pPr>
              <a:r>
                <a:rPr lang="en-US" sz="2999" b="1">
                  <a:solidFill>
                    <a:srgbClr val="FFFFFF"/>
                  </a:solidFill>
                  <a:latin typeface="DINPro Bold"/>
                  <a:ea typeface="DINPro Bold"/>
                  <a:cs typeface="DINPro Bold"/>
                  <a:sym typeface="DINPro Bold"/>
                </a:rPr>
                <a:t>How to Deal:</a:t>
              </a:r>
            </a:p>
            <a:p>
              <a:pPr marL="647694" lvl="1" indent="-323847" algn="l">
                <a:lnSpc>
                  <a:spcPts val="4199"/>
                </a:lnSpc>
                <a:buFont typeface="Arial"/>
                <a:buChar char="•"/>
              </a:pPr>
              <a:r>
                <a:rPr lang="en-US" sz="2999">
                  <a:solidFill>
                    <a:srgbClr val="FFFFFF"/>
                  </a:solidFill>
                  <a:latin typeface="DINPro"/>
                  <a:ea typeface="DINPro"/>
                  <a:cs typeface="DINPro"/>
                  <a:sym typeface="DINPro"/>
                </a:rPr>
                <a:t>Familiarize yourself with the Student Code of Conduct</a:t>
              </a:r>
            </a:p>
            <a:p>
              <a:pPr marL="647694" lvl="1" indent="-323847" algn="l">
                <a:lnSpc>
                  <a:spcPts val="4199"/>
                </a:lnSpc>
                <a:buFont typeface="Arial"/>
                <a:buChar char="•"/>
              </a:pPr>
              <a:r>
                <a:rPr lang="en-US" sz="2999">
                  <a:solidFill>
                    <a:srgbClr val="FFFFFF"/>
                  </a:solidFill>
                  <a:latin typeface="DINPro"/>
                  <a:ea typeface="DINPro"/>
                  <a:cs typeface="DINPro"/>
                  <a:sym typeface="DINPro"/>
                </a:rPr>
                <a:t>Pay attention to the University’s Important Dates</a:t>
              </a:r>
            </a:p>
            <a:p>
              <a:pPr marL="647694" lvl="1" indent="-323847" algn="l">
                <a:lnSpc>
                  <a:spcPts val="4199"/>
                </a:lnSpc>
                <a:buFont typeface="Arial"/>
                <a:buChar char="•"/>
              </a:pPr>
              <a:r>
                <a:rPr lang="en-US" sz="2999">
                  <a:solidFill>
                    <a:srgbClr val="FFFFFF"/>
                  </a:solidFill>
                  <a:latin typeface="DINPro"/>
                  <a:ea typeface="DINPro"/>
                  <a:cs typeface="DINPro"/>
                  <a:sym typeface="DINPro"/>
                </a:rPr>
                <a:t>Meet with an academic advisor regularly</a:t>
              </a:r>
            </a:p>
          </p:txBody>
        </p:sp>
      </p:grpSp>
      <p:grpSp>
        <p:nvGrpSpPr>
          <p:cNvPr id="7" name="Group 7"/>
          <p:cNvGrpSpPr/>
          <p:nvPr/>
        </p:nvGrpSpPr>
        <p:grpSpPr>
          <a:xfrm>
            <a:off x="3768685" y="519148"/>
            <a:ext cx="10750631" cy="1855079"/>
            <a:chOff x="0" y="0"/>
            <a:chExt cx="2831442" cy="488580"/>
          </a:xfrm>
        </p:grpSpPr>
        <p:sp>
          <p:nvSpPr>
            <p:cNvPr id="8" name="Freeform 8"/>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9" name="TextBox 9"/>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5316647" y="675163"/>
            <a:ext cx="7654706" cy="1543050"/>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Rights and Responsibilities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aphicFrame>
        <p:nvGraphicFramePr>
          <p:cNvPr id="3" name="Table 3"/>
          <p:cNvGraphicFramePr>
            <a:graphicFrameLocks noGrp="1"/>
          </p:cNvGraphicFramePr>
          <p:nvPr/>
        </p:nvGraphicFramePr>
        <p:xfrm>
          <a:off x="2332722" y="2877864"/>
          <a:ext cx="13622556" cy="3404968"/>
        </p:xfrm>
        <a:graphic>
          <a:graphicData uri="http://schemas.openxmlformats.org/drawingml/2006/table">
            <a:tbl>
              <a:tblPr/>
              <a:tblGrid>
                <a:gridCol w="6811278">
                  <a:extLst>
                    <a:ext uri="{9D8B030D-6E8A-4147-A177-3AD203B41FA5}">
                      <a16:colId xmlns:a16="http://schemas.microsoft.com/office/drawing/2014/main" val="20000"/>
                    </a:ext>
                  </a:extLst>
                </a:gridCol>
                <a:gridCol w="6811278">
                  <a:extLst>
                    <a:ext uri="{9D8B030D-6E8A-4147-A177-3AD203B41FA5}">
                      <a16:colId xmlns:a16="http://schemas.microsoft.com/office/drawing/2014/main" val="20001"/>
                    </a:ext>
                  </a:extLst>
                </a:gridCol>
              </a:tblGrid>
              <a:tr h="1296266">
                <a:tc>
                  <a:txBody>
                    <a:bodyPr/>
                    <a:lstStyle/>
                    <a:p>
                      <a:pPr algn="ctr">
                        <a:lnSpc>
                          <a:spcPts val="5319"/>
                        </a:lnSpc>
                        <a:defRPr/>
                      </a:pPr>
                      <a:r>
                        <a:rPr lang="en-US" sz="3799" b="1">
                          <a:solidFill>
                            <a:srgbClr val="FFFFFF"/>
                          </a:solidFill>
                          <a:latin typeface="DINPro Bold"/>
                          <a:ea typeface="DINPro Bold"/>
                          <a:cs typeface="DINPro Bold"/>
                          <a:sym typeface="DINPro Bold"/>
                        </a:rPr>
                        <a:t>High School</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tc>
                  <a:txBody>
                    <a:bodyPr/>
                    <a:lstStyle/>
                    <a:p>
                      <a:pPr algn="ctr">
                        <a:lnSpc>
                          <a:spcPts val="5599"/>
                        </a:lnSpc>
                        <a:defRPr/>
                      </a:pPr>
                      <a:r>
                        <a:rPr lang="en-US" sz="3999" b="1">
                          <a:solidFill>
                            <a:srgbClr val="FFFFFF"/>
                          </a:solidFill>
                          <a:latin typeface="DINPro Bold"/>
                          <a:ea typeface="DINPro Bold"/>
                          <a:cs typeface="DINPro Bold"/>
                          <a:sym typeface="DINPro Bold"/>
                        </a:rPr>
                        <a:t>University</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005596"/>
                    </a:solidFill>
                  </a:tcPr>
                </a:tc>
                <a:extLst>
                  <a:ext uri="{0D108BD9-81ED-4DB2-BD59-A6C34878D82A}">
                    <a16:rowId xmlns:a16="http://schemas.microsoft.com/office/drawing/2014/main" val="10000"/>
                  </a:ext>
                </a:extLst>
              </a:tr>
              <a:tr h="2108702">
                <a:tc>
                  <a:txBody>
                    <a:bodyPr/>
                    <a:lstStyle/>
                    <a:p>
                      <a:pPr algn="ctr">
                        <a:lnSpc>
                          <a:spcPts val="4199"/>
                        </a:lnSpc>
                        <a:defRPr/>
                      </a:pPr>
                      <a:r>
                        <a:rPr lang="en-US" sz="2999">
                          <a:solidFill>
                            <a:srgbClr val="000000"/>
                          </a:solidFill>
                          <a:latin typeface="DINPro"/>
                          <a:ea typeface="DINPro"/>
                          <a:cs typeface="DINPro"/>
                          <a:sym typeface="DINPro"/>
                        </a:rPr>
                        <a:t>Classes are small. Teachers develop relationships with students and check in with parents.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tc>
                  <a:txBody>
                    <a:bodyPr/>
                    <a:lstStyle/>
                    <a:p>
                      <a:pPr algn="ctr">
                        <a:lnSpc>
                          <a:spcPts val="4199"/>
                        </a:lnSpc>
                        <a:defRPr/>
                      </a:pPr>
                      <a:r>
                        <a:rPr lang="en-US" sz="2999">
                          <a:solidFill>
                            <a:srgbClr val="000000"/>
                          </a:solidFill>
                          <a:latin typeface="DINPro"/>
                          <a:ea typeface="DINPro"/>
                          <a:cs typeface="DINPro"/>
                          <a:sym typeface="DINPro"/>
                        </a:rPr>
                        <a:t>Classes are generally larger. Students must initiate relationships with their professors.</a:t>
                      </a:r>
                      <a:endParaRPr lang="en-US" sz="1100"/>
                    </a:p>
                  </a:txBody>
                  <a:tcPr marL="190500" marR="190500" marT="190500" marB="190500"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FCE00"/>
                    </a:solidFill>
                  </a:tcPr>
                </a:tc>
                <a:extLst>
                  <a:ext uri="{0D108BD9-81ED-4DB2-BD59-A6C34878D82A}">
                    <a16:rowId xmlns:a16="http://schemas.microsoft.com/office/drawing/2014/main" val="10001"/>
                  </a:ext>
                </a:extLst>
              </a:tr>
            </a:tbl>
          </a:graphicData>
        </a:graphic>
      </p:graphicFrame>
      <p:grpSp>
        <p:nvGrpSpPr>
          <p:cNvPr id="4" name="Group 4"/>
          <p:cNvGrpSpPr/>
          <p:nvPr/>
        </p:nvGrpSpPr>
        <p:grpSpPr>
          <a:xfrm>
            <a:off x="2332722" y="6449520"/>
            <a:ext cx="13622557" cy="2725293"/>
            <a:chOff x="0" y="0"/>
            <a:chExt cx="2497854" cy="499714"/>
          </a:xfrm>
        </p:grpSpPr>
        <p:sp>
          <p:nvSpPr>
            <p:cNvPr id="5" name="Freeform 5"/>
            <p:cNvSpPr/>
            <p:nvPr/>
          </p:nvSpPr>
          <p:spPr>
            <a:xfrm>
              <a:off x="0" y="0"/>
              <a:ext cx="2497854" cy="499714"/>
            </a:xfrm>
            <a:custGeom>
              <a:avLst/>
              <a:gdLst/>
              <a:ahLst/>
              <a:cxnLst/>
              <a:rect l="l" t="t" r="r" b="b"/>
              <a:pathLst>
                <a:path w="2497854" h="499714">
                  <a:moveTo>
                    <a:pt x="0" y="0"/>
                  </a:moveTo>
                  <a:lnTo>
                    <a:pt x="2497854" y="0"/>
                  </a:lnTo>
                  <a:lnTo>
                    <a:pt x="2497854" y="499714"/>
                  </a:lnTo>
                  <a:lnTo>
                    <a:pt x="0" y="499714"/>
                  </a:lnTo>
                  <a:close/>
                </a:path>
              </a:pathLst>
            </a:custGeom>
            <a:solidFill>
              <a:srgbClr val="005596"/>
            </a:solidFill>
          </p:spPr>
        </p:sp>
        <p:sp>
          <p:nvSpPr>
            <p:cNvPr id="6" name="TextBox 6"/>
            <p:cNvSpPr txBox="1"/>
            <p:nvPr/>
          </p:nvSpPr>
          <p:spPr>
            <a:xfrm>
              <a:off x="0" y="-47625"/>
              <a:ext cx="2497854" cy="547339"/>
            </a:xfrm>
            <a:prstGeom prst="rect">
              <a:avLst/>
            </a:prstGeom>
          </p:spPr>
          <p:txBody>
            <a:bodyPr lIns="50800" tIns="50800" rIns="50800" bIns="50800" rtlCol="0" anchor="ctr"/>
            <a:lstStyle/>
            <a:p>
              <a:pPr algn="ctr">
                <a:lnSpc>
                  <a:spcPts val="4199"/>
                </a:lnSpc>
              </a:pPr>
              <a:r>
                <a:rPr lang="en-US" sz="2999" b="1">
                  <a:solidFill>
                    <a:srgbClr val="FFFFFF"/>
                  </a:solidFill>
                  <a:latin typeface="DINPro Bold"/>
                  <a:ea typeface="DINPro Bold"/>
                  <a:cs typeface="DINPro Bold"/>
                  <a:sym typeface="DINPro Bold"/>
                </a:rPr>
                <a:t>How to Deal:</a:t>
              </a:r>
            </a:p>
            <a:p>
              <a:pPr marL="647694" lvl="1" indent="-323847" algn="l">
                <a:lnSpc>
                  <a:spcPts val="4199"/>
                </a:lnSpc>
                <a:buFont typeface="Arial"/>
                <a:buChar char="•"/>
              </a:pPr>
              <a:r>
                <a:rPr lang="en-US" sz="2999">
                  <a:solidFill>
                    <a:srgbClr val="FFFFFF"/>
                  </a:solidFill>
                  <a:latin typeface="DINPro"/>
                  <a:ea typeface="DINPro"/>
                  <a:cs typeface="DINPro"/>
                  <a:sym typeface="DINPro"/>
                </a:rPr>
                <a:t>Go to class and professors’ office hours</a:t>
              </a:r>
            </a:p>
            <a:p>
              <a:pPr marL="647694" lvl="1" indent="-323847" algn="l">
                <a:lnSpc>
                  <a:spcPts val="4199"/>
                </a:lnSpc>
                <a:buFont typeface="Arial"/>
                <a:buChar char="•"/>
              </a:pPr>
              <a:r>
                <a:rPr lang="en-US" sz="2999">
                  <a:solidFill>
                    <a:srgbClr val="FFFFFF"/>
                  </a:solidFill>
                  <a:latin typeface="DINPro"/>
                  <a:ea typeface="DINPro"/>
                  <a:cs typeface="DINPro"/>
                  <a:sym typeface="DINPro"/>
                </a:rPr>
                <a:t>Talk to your support system about what is going on</a:t>
              </a:r>
            </a:p>
            <a:p>
              <a:pPr marL="647694" lvl="1" indent="-323847" algn="l">
                <a:lnSpc>
                  <a:spcPts val="4199"/>
                </a:lnSpc>
                <a:buFont typeface="Arial"/>
                <a:buChar char="•"/>
              </a:pPr>
              <a:r>
                <a:rPr lang="en-US" sz="2999">
                  <a:solidFill>
                    <a:srgbClr val="FFFFFF"/>
                  </a:solidFill>
                  <a:latin typeface="DINPro"/>
                  <a:ea typeface="DINPro"/>
                  <a:cs typeface="DINPro"/>
                  <a:sym typeface="DINPro"/>
                </a:rPr>
                <a:t>Seek out resources early if you are struggling </a:t>
              </a:r>
            </a:p>
          </p:txBody>
        </p:sp>
      </p:grpSp>
      <p:grpSp>
        <p:nvGrpSpPr>
          <p:cNvPr id="7" name="Group 7"/>
          <p:cNvGrpSpPr/>
          <p:nvPr/>
        </p:nvGrpSpPr>
        <p:grpSpPr>
          <a:xfrm>
            <a:off x="3768685" y="693540"/>
            <a:ext cx="10750631" cy="1855079"/>
            <a:chOff x="0" y="0"/>
            <a:chExt cx="2831442" cy="488580"/>
          </a:xfrm>
        </p:grpSpPr>
        <p:sp>
          <p:nvSpPr>
            <p:cNvPr id="8" name="Freeform 8"/>
            <p:cNvSpPr/>
            <p:nvPr/>
          </p:nvSpPr>
          <p:spPr>
            <a:xfrm>
              <a:off x="0" y="0"/>
              <a:ext cx="2831442" cy="488580"/>
            </a:xfrm>
            <a:custGeom>
              <a:avLst/>
              <a:gdLst/>
              <a:ahLst/>
              <a:cxnLst/>
              <a:rect l="l" t="t" r="r" b="b"/>
              <a:pathLst>
                <a:path w="2831442" h="488580">
                  <a:moveTo>
                    <a:pt x="65532" y="0"/>
                  </a:moveTo>
                  <a:lnTo>
                    <a:pt x="2765909" y="0"/>
                  </a:lnTo>
                  <a:cubicBezTo>
                    <a:pt x="2802102" y="0"/>
                    <a:pt x="2831442" y="29340"/>
                    <a:pt x="2831442" y="65532"/>
                  </a:cubicBezTo>
                  <a:lnTo>
                    <a:pt x="2831442" y="423048"/>
                  </a:lnTo>
                  <a:cubicBezTo>
                    <a:pt x="2831442" y="459241"/>
                    <a:pt x="2802102" y="488580"/>
                    <a:pt x="2765909" y="488580"/>
                  </a:cubicBezTo>
                  <a:lnTo>
                    <a:pt x="65532" y="488580"/>
                  </a:lnTo>
                  <a:cubicBezTo>
                    <a:pt x="48152" y="488580"/>
                    <a:pt x="31484" y="481676"/>
                    <a:pt x="19194" y="469387"/>
                  </a:cubicBezTo>
                  <a:cubicBezTo>
                    <a:pt x="6904" y="457097"/>
                    <a:pt x="0" y="440428"/>
                    <a:pt x="0" y="423048"/>
                  </a:cubicBezTo>
                  <a:lnTo>
                    <a:pt x="0" y="65532"/>
                  </a:lnTo>
                  <a:cubicBezTo>
                    <a:pt x="0" y="48152"/>
                    <a:pt x="6904" y="31484"/>
                    <a:pt x="19194" y="19194"/>
                  </a:cubicBezTo>
                  <a:cubicBezTo>
                    <a:pt x="31484" y="6904"/>
                    <a:pt x="48152" y="0"/>
                    <a:pt x="65532" y="0"/>
                  </a:cubicBezTo>
                  <a:close/>
                </a:path>
              </a:pathLst>
            </a:custGeom>
            <a:solidFill>
              <a:srgbClr val="FFCE00"/>
            </a:solidFill>
          </p:spPr>
        </p:sp>
        <p:sp>
          <p:nvSpPr>
            <p:cNvPr id="9" name="TextBox 9"/>
            <p:cNvSpPr txBox="1"/>
            <p:nvPr/>
          </p:nvSpPr>
          <p:spPr>
            <a:xfrm>
              <a:off x="0" y="-38100"/>
              <a:ext cx="2831442" cy="52668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5316647" y="1278180"/>
            <a:ext cx="7654706"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Self-Advocacy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540003" y="791608"/>
            <a:ext cx="11201400" cy="1550270"/>
            <a:chOff x="0" y="0"/>
            <a:chExt cx="2950163" cy="408301"/>
          </a:xfrm>
        </p:grpSpPr>
        <p:sp>
          <p:nvSpPr>
            <p:cNvPr id="4" name="Freeform 4"/>
            <p:cNvSpPr/>
            <p:nvPr/>
          </p:nvSpPr>
          <p:spPr>
            <a:xfrm>
              <a:off x="0" y="0"/>
              <a:ext cx="2950163" cy="408301"/>
            </a:xfrm>
            <a:custGeom>
              <a:avLst/>
              <a:gdLst/>
              <a:ahLst/>
              <a:cxnLst/>
              <a:rect l="l" t="t" r="r" b="b"/>
              <a:pathLst>
                <a:path w="2950163" h="408301">
                  <a:moveTo>
                    <a:pt x="63586" y="0"/>
                  </a:moveTo>
                  <a:lnTo>
                    <a:pt x="2886577" y="0"/>
                  </a:lnTo>
                  <a:cubicBezTo>
                    <a:pt x="2903441" y="0"/>
                    <a:pt x="2919614" y="6699"/>
                    <a:pt x="2931539" y="18624"/>
                  </a:cubicBezTo>
                  <a:cubicBezTo>
                    <a:pt x="2943464" y="30549"/>
                    <a:pt x="2950163" y="46722"/>
                    <a:pt x="2950163" y="63586"/>
                  </a:cubicBezTo>
                  <a:lnTo>
                    <a:pt x="2950163" y="344715"/>
                  </a:lnTo>
                  <a:cubicBezTo>
                    <a:pt x="2950163" y="361579"/>
                    <a:pt x="2943464" y="377753"/>
                    <a:pt x="2931539" y="389677"/>
                  </a:cubicBezTo>
                  <a:cubicBezTo>
                    <a:pt x="2919614" y="401602"/>
                    <a:pt x="2903441" y="408301"/>
                    <a:pt x="2886577" y="408301"/>
                  </a:cubicBezTo>
                  <a:lnTo>
                    <a:pt x="63586" y="408301"/>
                  </a:lnTo>
                  <a:cubicBezTo>
                    <a:pt x="46722" y="408301"/>
                    <a:pt x="30549" y="401602"/>
                    <a:pt x="18624" y="389677"/>
                  </a:cubicBezTo>
                  <a:cubicBezTo>
                    <a:pt x="6699" y="377753"/>
                    <a:pt x="0" y="361579"/>
                    <a:pt x="0" y="344715"/>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5" name="TextBox 5"/>
            <p:cNvSpPr txBox="1"/>
            <p:nvPr/>
          </p:nvSpPr>
          <p:spPr>
            <a:xfrm>
              <a:off x="0" y="-38100"/>
              <a:ext cx="2950163" cy="446401"/>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ChangeAspect="1"/>
          </p:cNvGrpSpPr>
          <p:nvPr/>
        </p:nvGrpSpPr>
        <p:grpSpPr>
          <a:xfrm>
            <a:off x="6089187" y="2709743"/>
            <a:ext cx="3051516" cy="3051516"/>
            <a:chOff x="0" y="0"/>
            <a:chExt cx="6350000" cy="6350000"/>
          </a:xfrm>
        </p:grpSpPr>
        <p:sp>
          <p:nvSpPr>
            <p:cNvPr id="7" name="Freeform 7"/>
            <p:cNvSpPr/>
            <p:nvPr/>
          </p:nvSpPr>
          <p:spPr>
            <a:xfrm>
              <a:off x="0" y="0"/>
              <a:ext cx="6350000" cy="6350000"/>
            </a:xfrm>
            <a:custGeom>
              <a:avLst/>
              <a:gdLst/>
              <a:ahLst/>
              <a:cxnLst/>
              <a:rect l="l" t="t" r="r" b="b"/>
              <a:pathLst>
                <a:path w="6350000" h="6350000">
                  <a:moveTo>
                    <a:pt x="0" y="3175000"/>
                  </a:moveTo>
                  <a:cubicBezTo>
                    <a:pt x="0" y="4928870"/>
                    <a:pt x="1421130" y="6350000"/>
                    <a:pt x="3175000" y="6350000"/>
                  </a:cubicBezTo>
                  <a:lnTo>
                    <a:pt x="6350000" y="6350000"/>
                  </a:lnTo>
                  <a:lnTo>
                    <a:pt x="6350000" y="3175000"/>
                  </a:lnTo>
                  <a:cubicBezTo>
                    <a:pt x="6350000" y="1421130"/>
                    <a:pt x="4928870" y="0"/>
                    <a:pt x="3175000" y="0"/>
                  </a:cubicBezTo>
                  <a:cubicBezTo>
                    <a:pt x="1421130" y="0"/>
                    <a:pt x="0" y="1421130"/>
                    <a:pt x="0" y="3175000"/>
                  </a:cubicBezTo>
                  <a:close/>
                </a:path>
              </a:pathLst>
            </a:custGeom>
            <a:solidFill>
              <a:srgbClr val="FFCE00"/>
            </a:solidFill>
          </p:spPr>
        </p:sp>
        <p:sp>
          <p:nvSpPr>
            <p:cNvPr id="8" name="Freeform 8"/>
            <p:cNvSpPr/>
            <p:nvPr/>
          </p:nvSpPr>
          <p:spPr>
            <a:xfrm>
              <a:off x="391160" y="364490"/>
              <a:ext cx="5619750" cy="5621020"/>
            </a:xfrm>
            <a:custGeom>
              <a:avLst/>
              <a:gdLst/>
              <a:ahLst/>
              <a:cxnLst/>
              <a:rect l="l" t="t" r="r" b="b"/>
              <a:pathLst>
                <a:path w="5619750" h="5621020">
                  <a:moveTo>
                    <a:pt x="2810510" y="0"/>
                  </a:moveTo>
                  <a:cubicBezTo>
                    <a:pt x="4362450" y="0"/>
                    <a:pt x="5619750" y="1258570"/>
                    <a:pt x="5619750" y="2810510"/>
                  </a:cubicBezTo>
                  <a:cubicBezTo>
                    <a:pt x="5619750" y="4362450"/>
                    <a:pt x="4361180" y="5621020"/>
                    <a:pt x="2810510" y="5621020"/>
                  </a:cubicBezTo>
                  <a:cubicBezTo>
                    <a:pt x="1258570" y="5621020"/>
                    <a:pt x="0" y="4362450"/>
                    <a:pt x="0" y="2810510"/>
                  </a:cubicBezTo>
                  <a:cubicBezTo>
                    <a:pt x="1270" y="1258570"/>
                    <a:pt x="1258570" y="0"/>
                    <a:pt x="2810510" y="0"/>
                  </a:cubicBezTo>
                  <a:close/>
                </a:path>
              </a:pathLst>
            </a:custGeom>
            <a:blipFill>
              <a:blip r:embed="rId4"/>
              <a:stretch>
                <a:fillRect l="-25035" r="-25035"/>
              </a:stretch>
            </a:blipFill>
          </p:spPr>
        </p:sp>
      </p:grpSp>
      <p:grpSp>
        <p:nvGrpSpPr>
          <p:cNvPr id="9" name="Group 9"/>
          <p:cNvGrpSpPr>
            <a:grpSpLocks noChangeAspect="1"/>
          </p:cNvGrpSpPr>
          <p:nvPr/>
        </p:nvGrpSpPr>
        <p:grpSpPr>
          <a:xfrm>
            <a:off x="6089187" y="5770784"/>
            <a:ext cx="3051516" cy="3051516"/>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6350000"/>
                  </a:moveTo>
                  <a:cubicBezTo>
                    <a:pt x="4928870" y="6350000"/>
                    <a:pt x="6350000" y="4928870"/>
                    <a:pt x="6350000" y="3175000"/>
                  </a:cubicBezTo>
                  <a:lnTo>
                    <a:pt x="6350000" y="0"/>
                  </a:lnTo>
                  <a:lnTo>
                    <a:pt x="3175000" y="0"/>
                  </a:lnTo>
                  <a:cubicBezTo>
                    <a:pt x="1421130" y="0"/>
                    <a:pt x="0" y="1421130"/>
                    <a:pt x="0" y="3175000"/>
                  </a:cubicBezTo>
                  <a:cubicBezTo>
                    <a:pt x="0" y="4928870"/>
                    <a:pt x="1421130" y="6350000"/>
                    <a:pt x="3175000" y="6350000"/>
                  </a:cubicBezTo>
                  <a:close/>
                </a:path>
              </a:pathLst>
            </a:custGeom>
            <a:solidFill>
              <a:srgbClr val="FFCE00"/>
            </a:solidFill>
          </p:spPr>
        </p:sp>
        <p:sp>
          <p:nvSpPr>
            <p:cNvPr id="11" name="Freeform 11"/>
            <p:cNvSpPr/>
            <p:nvPr/>
          </p:nvSpPr>
          <p:spPr>
            <a:xfrm>
              <a:off x="227013" y="334588"/>
              <a:ext cx="5895974" cy="5627484"/>
            </a:xfrm>
            <a:custGeom>
              <a:avLst/>
              <a:gdLst/>
              <a:ahLst/>
              <a:cxnLst/>
              <a:rect l="l" t="t" r="r" b="b"/>
              <a:pathLst>
                <a:path w="5895974" h="5627484">
                  <a:moveTo>
                    <a:pt x="2947987" y="4502"/>
                  </a:moveTo>
                  <a:cubicBezTo>
                    <a:pt x="1941349" y="0"/>
                    <a:pt x="1009246" y="534452"/>
                    <a:pt x="504623" y="1405483"/>
                  </a:cubicBezTo>
                  <a:cubicBezTo>
                    <a:pt x="0" y="2276514"/>
                    <a:pt x="0" y="3350970"/>
                    <a:pt x="504623" y="4222001"/>
                  </a:cubicBezTo>
                  <a:cubicBezTo>
                    <a:pt x="1009246" y="5093033"/>
                    <a:pt x="1941349" y="5627484"/>
                    <a:pt x="2947987" y="5622982"/>
                  </a:cubicBezTo>
                  <a:cubicBezTo>
                    <a:pt x="3954625" y="5627484"/>
                    <a:pt x="4886728" y="5093033"/>
                    <a:pt x="5391351" y="4222001"/>
                  </a:cubicBezTo>
                  <a:cubicBezTo>
                    <a:pt x="5895974" y="3350970"/>
                    <a:pt x="5895974" y="2276514"/>
                    <a:pt x="5391351" y="1405483"/>
                  </a:cubicBezTo>
                  <a:cubicBezTo>
                    <a:pt x="4886728" y="534452"/>
                    <a:pt x="3954625" y="0"/>
                    <a:pt x="2947987" y="4502"/>
                  </a:cubicBezTo>
                  <a:close/>
                </a:path>
              </a:pathLst>
            </a:custGeom>
            <a:blipFill>
              <a:blip r:embed="rId5"/>
              <a:stretch>
                <a:fillRect l="-24712" r="-24712"/>
              </a:stretch>
            </a:blipFill>
          </p:spPr>
        </p:sp>
      </p:grpSp>
      <p:grpSp>
        <p:nvGrpSpPr>
          <p:cNvPr id="12" name="Group 12"/>
          <p:cNvGrpSpPr>
            <a:grpSpLocks noChangeAspect="1"/>
          </p:cNvGrpSpPr>
          <p:nvPr/>
        </p:nvGrpSpPr>
        <p:grpSpPr>
          <a:xfrm>
            <a:off x="9140703" y="5770784"/>
            <a:ext cx="3051516" cy="3051516"/>
            <a:chOff x="0" y="0"/>
            <a:chExt cx="6350000" cy="6350000"/>
          </a:xfrm>
        </p:grpSpPr>
        <p:sp>
          <p:nvSpPr>
            <p:cNvPr id="13" name="Freeform 13"/>
            <p:cNvSpPr/>
            <p:nvPr/>
          </p:nvSpPr>
          <p:spPr>
            <a:xfrm>
              <a:off x="0" y="0"/>
              <a:ext cx="6350000" cy="6350000"/>
            </a:xfrm>
            <a:custGeom>
              <a:avLst/>
              <a:gdLst/>
              <a:ahLst/>
              <a:cxnLst/>
              <a:rect l="l" t="t" r="r" b="b"/>
              <a:pathLst>
                <a:path w="6350000" h="6350000">
                  <a:moveTo>
                    <a:pt x="6350000" y="3175000"/>
                  </a:moveTo>
                  <a:cubicBezTo>
                    <a:pt x="6350000" y="1421130"/>
                    <a:pt x="4928870" y="0"/>
                    <a:pt x="3175000" y="0"/>
                  </a:cubicBezTo>
                  <a:lnTo>
                    <a:pt x="0" y="0"/>
                  </a:lnTo>
                  <a:lnTo>
                    <a:pt x="0" y="3175000"/>
                  </a:lnTo>
                  <a:cubicBezTo>
                    <a:pt x="0" y="4928870"/>
                    <a:pt x="1421130" y="6350000"/>
                    <a:pt x="3175000" y="6350000"/>
                  </a:cubicBezTo>
                  <a:cubicBezTo>
                    <a:pt x="4928870" y="6350000"/>
                    <a:pt x="6350000" y="4928870"/>
                    <a:pt x="6350000" y="3175000"/>
                  </a:cubicBezTo>
                  <a:close/>
                </a:path>
              </a:pathLst>
            </a:custGeom>
            <a:solidFill>
              <a:srgbClr val="FFCE00"/>
            </a:solidFill>
          </p:spPr>
        </p:sp>
        <p:sp>
          <p:nvSpPr>
            <p:cNvPr id="14" name="Freeform 14"/>
            <p:cNvSpPr/>
            <p:nvPr/>
          </p:nvSpPr>
          <p:spPr>
            <a:xfrm>
              <a:off x="199010" y="359986"/>
              <a:ext cx="5898640" cy="5630028"/>
            </a:xfrm>
            <a:custGeom>
              <a:avLst/>
              <a:gdLst/>
              <a:ahLst/>
              <a:cxnLst/>
              <a:rect l="l" t="t" r="r" b="b"/>
              <a:pathLst>
                <a:path w="5898640" h="5630028">
                  <a:moveTo>
                    <a:pt x="2949320" y="4504"/>
                  </a:moveTo>
                  <a:cubicBezTo>
                    <a:pt x="1942227" y="0"/>
                    <a:pt x="1009702" y="534693"/>
                    <a:pt x="504851" y="1406118"/>
                  </a:cubicBezTo>
                  <a:cubicBezTo>
                    <a:pt x="0" y="2277543"/>
                    <a:pt x="0" y="3352485"/>
                    <a:pt x="504851" y="4223910"/>
                  </a:cubicBezTo>
                  <a:cubicBezTo>
                    <a:pt x="1009702" y="5095335"/>
                    <a:pt x="1942227" y="5630028"/>
                    <a:pt x="2949320" y="5625524"/>
                  </a:cubicBezTo>
                  <a:cubicBezTo>
                    <a:pt x="3956413" y="5630028"/>
                    <a:pt x="4888938" y="5095335"/>
                    <a:pt x="5393789" y="4223910"/>
                  </a:cubicBezTo>
                  <a:cubicBezTo>
                    <a:pt x="5898640" y="3352485"/>
                    <a:pt x="5898640" y="2277543"/>
                    <a:pt x="5393789" y="1406118"/>
                  </a:cubicBezTo>
                  <a:cubicBezTo>
                    <a:pt x="4888938" y="534693"/>
                    <a:pt x="3956413" y="0"/>
                    <a:pt x="2949320" y="4504"/>
                  </a:cubicBezTo>
                  <a:close/>
                </a:path>
              </a:pathLst>
            </a:custGeom>
            <a:blipFill>
              <a:blip r:embed="rId6"/>
              <a:stretch>
                <a:fillRect l="223" r="223"/>
              </a:stretch>
            </a:blipFill>
          </p:spPr>
        </p:sp>
      </p:grpSp>
      <p:grpSp>
        <p:nvGrpSpPr>
          <p:cNvPr id="15" name="Group 15"/>
          <p:cNvGrpSpPr>
            <a:grpSpLocks noChangeAspect="1"/>
          </p:cNvGrpSpPr>
          <p:nvPr/>
        </p:nvGrpSpPr>
        <p:grpSpPr>
          <a:xfrm>
            <a:off x="9140703" y="2709743"/>
            <a:ext cx="3051516" cy="3051516"/>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130" y="0"/>
                    <a:pt x="0" y="1421130"/>
                    <a:pt x="0" y="3175000"/>
                  </a:cubicBezTo>
                  <a:lnTo>
                    <a:pt x="0" y="6350000"/>
                  </a:lnTo>
                  <a:lnTo>
                    <a:pt x="3175000" y="6350000"/>
                  </a:lnTo>
                  <a:cubicBezTo>
                    <a:pt x="4928870" y="6350000"/>
                    <a:pt x="6350000" y="4928870"/>
                    <a:pt x="6350000" y="3175000"/>
                  </a:cubicBezTo>
                  <a:cubicBezTo>
                    <a:pt x="6350000" y="1421130"/>
                    <a:pt x="4928870" y="0"/>
                    <a:pt x="3175000" y="0"/>
                  </a:cubicBezTo>
                  <a:close/>
                </a:path>
              </a:pathLst>
            </a:custGeom>
            <a:solidFill>
              <a:srgbClr val="FFCE00"/>
            </a:solidFill>
          </p:spPr>
        </p:sp>
        <p:sp>
          <p:nvSpPr>
            <p:cNvPr id="17" name="Freeform 17"/>
            <p:cNvSpPr/>
            <p:nvPr/>
          </p:nvSpPr>
          <p:spPr>
            <a:xfrm>
              <a:off x="227013" y="387928"/>
              <a:ext cx="5895974" cy="5627483"/>
            </a:xfrm>
            <a:custGeom>
              <a:avLst/>
              <a:gdLst/>
              <a:ahLst/>
              <a:cxnLst/>
              <a:rect l="l" t="t" r="r" b="b"/>
              <a:pathLst>
                <a:path w="5895974" h="5627483">
                  <a:moveTo>
                    <a:pt x="2947987" y="4502"/>
                  </a:moveTo>
                  <a:cubicBezTo>
                    <a:pt x="1941349" y="0"/>
                    <a:pt x="1009246" y="534452"/>
                    <a:pt x="504623" y="1405483"/>
                  </a:cubicBezTo>
                  <a:cubicBezTo>
                    <a:pt x="0" y="2276514"/>
                    <a:pt x="0" y="3350970"/>
                    <a:pt x="504623" y="4222001"/>
                  </a:cubicBezTo>
                  <a:cubicBezTo>
                    <a:pt x="1009246" y="5093032"/>
                    <a:pt x="1941349" y="5627484"/>
                    <a:pt x="2947987" y="5622982"/>
                  </a:cubicBezTo>
                  <a:cubicBezTo>
                    <a:pt x="3954625" y="5627484"/>
                    <a:pt x="4886728" y="5093032"/>
                    <a:pt x="5391351" y="4222001"/>
                  </a:cubicBezTo>
                  <a:cubicBezTo>
                    <a:pt x="5895974" y="3350970"/>
                    <a:pt x="5895974" y="2276514"/>
                    <a:pt x="5391351" y="1405483"/>
                  </a:cubicBezTo>
                  <a:cubicBezTo>
                    <a:pt x="4886728" y="534451"/>
                    <a:pt x="3954625" y="0"/>
                    <a:pt x="2947987" y="4502"/>
                  </a:cubicBezTo>
                  <a:close/>
                </a:path>
              </a:pathLst>
            </a:custGeom>
            <a:blipFill>
              <a:blip r:embed="rId7"/>
              <a:stretch>
                <a:fillRect l="-3822" r="-45601"/>
              </a:stretch>
            </a:blipFill>
          </p:spPr>
        </p:sp>
      </p:grpSp>
      <p:sp>
        <p:nvSpPr>
          <p:cNvPr id="18" name="TextBox 18"/>
          <p:cNvSpPr txBox="1"/>
          <p:nvPr/>
        </p:nvSpPr>
        <p:spPr>
          <a:xfrm>
            <a:off x="666183" y="3903713"/>
            <a:ext cx="5200632" cy="596901"/>
          </a:xfrm>
          <a:prstGeom prst="rect">
            <a:avLst/>
          </a:prstGeom>
        </p:spPr>
        <p:txBody>
          <a:bodyPr lIns="0" tIns="0" rIns="0" bIns="0" rtlCol="0" anchor="t">
            <a:spAutoFit/>
          </a:bodyPr>
          <a:lstStyle/>
          <a:p>
            <a:pPr algn="r">
              <a:lnSpc>
                <a:spcPts val="4899"/>
              </a:lnSpc>
              <a:spcBef>
                <a:spcPct val="0"/>
              </a:spcBef>
            </a:pPr>
            <a:r>
              <a:rPr lang="en-US" sz="3499" b="1">
                <a:solidFill>
                  <a:srgbClr val="000000"/>
                </a:solidFill>
                <a:latin typeface="DINPro Bold"/>
                <a:ea typeface="DINPro Bold"/>
                <a:cs typeface="DINPro Bold"/>
                <a:sym typeface="DINPro Bold"/>
              </a:rPr>
              <a:t>Academic Advising</a:t>
            </a:r>
          </a:p>
        </p:txBody>
      </p:sp>
      <p:sp>
        <p:nvSpPr>
          <p:cNvPr id="19" name="TextBox 19"/>
          <p:cNvSpPr txBox="1"/>
          <p:nvPr/>
        </p:nvSpPr>
        <p:spPr>
          <a:xfrm>
            <a:off x="12305982" y="6655191"/>
            <a:ext cx="5105794" cy="1835151"/>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DINPro Bold"/>
                <a:ea typeface="DINPro Bold"/>
                <a:cs typeface="DINPro Bold"/>
                <a:sym typeface="DINPro Bold"/>
              </a:rPr>
              <a:t>Office of Sexual Violence Prevention, Resistance &amp; Support</a:t>
            </a:r>
          </a:p>
        </p:txBody>
      </p:sp>
      <p:sp>
        <p:nvSpPr>
          <p:cNvPr id="20" name="TextBox 20"/>
          <p:cNvSpPr txBox="1"/>
          <p:nvPr/>
        </p:nvSpPr>
        <p:spPr>
          <a:xfrm>
            <a:off x="3429121" y="1223843"/>
            <a:ext cx="11429758"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Central Resources</a:t>
            </a:r>
          </a:p>
        </p:txBody>
      </p:sp>
      <p:sp>
        <p:nvSpPr>
          <p:cNvPr id="21" name="TextBox 21"/>
          <p:cNvSpPr txBox="1"/>
          <p:nvPr/>
        </p:nvSpPr>
        <p:spPr>
          <a:xfrm>
            <a:off x="310958" y="6655191"/>
            <a:ext cx="5559154" cy="1216026"/>
          </a:xfrm>
          <a:prstGeom prst="rect">
            <a:avLst/>
          </a:prstGeom>
        </p:spPr>
        <p:txBody>
          <a:bodyPr lIns="0" tIns="0" rIns="0" bIns="0" rtlCol="0" anchor="t">
            <a:spAutoFit/>
          </a:bodyPr>
          <a:lstStyle/>
          <a:p>
            <a:pPr algn="r">
              <a:lnSpc>
                <a:spcPts val="4899"/>
              </a:lnSpc>
              <a:spcBef>
                <a:spcPct val="0"/>
              </a:spcBef>
            </a:pPr>
            <a:r>
              <a:rPr lang="en-US" sz="3499" b="1">
                <a:solidFill>
                  <a:srgbClr val="000000"/>
                </a:solidFill>
                <a:latin typeface="DINPro Bold"/>
                <a:ea typeface="DINPro Bold"/>
                <a:cs typeface="DINPro Bold"/>
                <a:sym typeface="DINPro Bold"/>
              </a:rPr>
              <a:t>Student Accessibility Services</a:t>
            </a:r>
          </a:p>
        </p:txBody>
      </p:sp>
      <p:sp>
        <p:nvSpPr>
          <p:cNvPr id="22" name="TextBox 22"/>
          <p:cNvSpPr txBox="1"/>
          <p:nvPr/>
        </p:nvSpPr>
        <p:spPr>
          <a:xfrm>
            <a:off x="12411293" y="3594150"/>
            <a:ext cx="4202681" cy="1835151"/>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DINPro Bold"/>
                <a:ea typeface="DINPro Bold"/>
                <a:cs typeface="DINPro Bold"/>
                <a:sym typeface="DINPro Bold"/>
              </a:rPr>
              <a:t>Student Health, Counselling &amp; Wellness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543300" y="1028700"/>
            <a:ext cx="11201400" cy="1550270"/>
            <a:chOff x="0" y="0"/>
            <a:chExt cx="2950163" cy="408301"/>
          </a:xfrm>
        </p:grpSpPr>
        <p:sp>
          <p:nvSpPr>
            <p:cNvPr id="4" name="Freeform 4"/>
            <p:cNvSpPr/>
            <p:nvPr/>
          </p:nvSpPr>
          <p:spPr>
            <a:xfrm>
              <a:off x="0" y="0"/>
              <a:ext cx="2950163" cy="408301"/>
            </a:xfrm>
            <a:custGeom>
              <a:avLst/>
              <a:gdLst/>
              <a:ahLst/>
              <a:cxnLst/>
              <a:rect l="l" t="t" r="r" b="b"/>
              <a:pathLst>
                <a:path w="2950163" h="408301">
                  <a:moveTo>
                    <a:pt x="63586" y="0"/>
                  </a:moveTo>
                  <a:lnTo>
                    <a:pt x="2886577" y="0"/>
                  </a:lnTo>
                  <a:cubicBezTo>
                    <a:pt x="2903441" y="0"/>
                    <a:pt x="2919614" y="6699"/>
                    <a:pt x="2931539" y="18624"/>
                  </a:cubicBezTo>
                  <a:cubicBezTo>
                    <a:pt x="2943464" y="30549"/>
                    <a:pt x="2950163" y="46722"/>
                    <a:pt x="2950163" y="63586"/>
                  </a:cubicBezTo>
                  <a:lnTo>
                    <a:pt x="2950163" y="344715"/>
                  </a:lnTo>
                  <a:cubicBezTo>
                    <a:pt x="2950163" y="361579"/>
                    <a:pt x="2943464" y="377753"/>
                    <a:pt x="2931539" y="389677"/>
                  </a:cubicBezTo>
                  <a:cubicBezTo>
                    <a:pt x="2919614" y="401602"/>
                    <a:pt x="2903441" y="408301"/>
                    <a:pt x="2886577" y="408301"/>
                  </a:cubicBezTo>
                  <a:lnTo>
                    <a:pt x="63586" y="408301"/>
                  </a:lnTo>
                  <a:cubicBezTo>
                    <a:pt x="46722" y="408301"/>
                    <a:pt x="30549" y="401602"/>
                    <a:pt x="18624" y="389677"/>
                  </a:cubicBezTo>
                  <a:cubicBezTo>
                    <a:pt x="6699" y="377753"/>
                    <a:pt x="0" y="361579"/>
                    <a:pt x="0" y="344715"/>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5" name="TextBox 5"/>
            <p:cNvSpPr txBox="1"/>
            <p:nvPr/>
          </p:nvSpPr>
          <p:spPr>
            <a:xfrm>
              <a:off x="0" y="-38100"/>
              <a:ext cx="2950163" cy="446401"/>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ChangeAspect="1"/>
          </p:cNvGrpSpPr>
          <p:nvPr/>
        </p:nvGrpSpPr>
        <p:grpSpPr>
          <a:xfrm>
            <a:off x="6089187" y="2951515"/>
            <a:ext cx="3051516" cy="3051516"/>
            <a:chOff x="0" y="0"/>
            <a:chExt cx="6350000" cy="6350000"/>
          </a:xfrm>
        </p:grpSpPr>
        <p:sp>
          <p:nvSpPr>
            <p:cNvPr id="7" name="Freeform 7"/>
            <p:cNvSpPr/>
            <p:nvPr/>
          </p:nvSpPr>
          <p:spPr>
            <a:xfrm>
              <a:off x="0" y="0"/>
              <a:ext cx="6350000" cy="6350000"/>
            </a:xfrm>
            <a:custGeom>
              <a:avLst/>
              <a:gdLst/>
              <a:ahLst/>
              <a:cxnLst/>
              <a:rect l="l" t="t" r="r" b="b"/>
              <a:pathLst>
                <a:path w="6350000" h="6350000">
                  <a:moveTo>
                    <a:pt x="0" y="3175000"/>
                  </a:moveTo>
                  <a:cubicBezTo>
                    <a:pt x="0" y="4928870"/>
                    <a:pt x="1421130" y="6350000"/>
                    <a:pt x="3175000" y="6350000"/>
                  </a:cubicBezTo>
                  <a:lnTo>
                    <a:pt x="6350000" y="6350000"/>
                  </a:lnTo>
                  <a:lnTo>
                    <a:pt x="6350000" y="3175000"/>
                  </a:lnTo>
                  <a:cubicBezTo>
                    <a:pt x="6350000" y="1421130"/>
                    <a:pt x="4928870" y="0"/>
                    <a:pt x="3175000" y="0"/>
                  </a:cubicBezTo>
                  <a:cubicBezTo>
                    <a:pt x="1421130" y="0"/>
                    <a:pt x="0" y="1421130"/>
                    <a:pt x="0" y="3175000"/>
                  </a:cubicBezTo>
                  <a:close/>
                </a:path>
              </a:pathLst>
            </a:custGeom>
            <a:solidFill>
              <a:srgbClr val="FFCE00"/>
            </a:solidFill>
          </p:spPr>
        </p:sp>
        <p:sp>
          <p:nvSpPr>
            <p:cNvPr id="8" name="Freeform 8"/>
            <p:cNvSpPr/>
            <p:nvPr/>
          </p:nvSpPr>
          <p:spPr>
            <a:xfrm>
              <a:off x="391160" y="364490"/>
              <a:ext cx="5619750" cy="5621020"/>
            </a:xfrm>
            <a:custGeom>
              <a:avLst/>
              <a:gdLst/>
              <a:ahLst/>
              <a:cxnLst/>
              <a:rect l="l" t="t" r="r" b="b"/>
              <a:pathLst>
                <a:path w="5619750" h="5621020">
                  <a:moveTo>
                    <a:pt x="2810510" y="0"/>
                  </a:moveTo>
                  <a:cubicBezTo>
                    <a:pt x="4362450" y="0"/>
                    <a:pt x="5619750" y="1258570"/>
                    <a:pt x="5619750" y="2810510"/>
                  </a:cubicBezTo>
                  <a:cubicBezTo>
                    <a:pt x="5619750" y="4362450"/>
                    <a:pt x="4361180" y="5621020"/>
                    <a:pt x="2810510" y="5621020"/>
                  </a:cubicBezTo>
                  <a:cubicBezTo>
                    <a:pt x="1258570" y="5621020"/>
                    <a:pt x="0" y="4362450"/>
                    <a:pt x="0" y="2810510"/>
                  </a:cubicBezTo>
                  <a:cubicBezTo>
                    <a:pt x="1270" y="1258570"/>
                    <a:pt x="1258570" y="0"/>
                    <a:pt x="2810510" y="0"/>
                  </a:cubicBezTo>
                  <a:close/>
                </a:path>
              </a:pathLst>
            </a:custGeom>
            <a:blipFill>
              <a:blip r:embed="rId4"/>
              <a:stretch>
                <a:fillRect l="-25016" r="-25016"/>
              </a:stretch>
            </a:blipFill>
          </p:spPr>
        </p:sp>
      </p:grpSp>
      <p:grpSp>
        <p:nvGrpSpPr>
          <p:cNvPr id="9" name="Group 9"/>
          <p:cNvGrpSpPr>
            <a:grpSpLocks noChangeAspect="1"/>
          </p:cNvGrpSpPr>
          <p:nvPr/>
        </p:nvGrpSpPr>
        <p:grpSpPr>
          <a:xfrm>
            <a:off x="6089187" y="6012556"/>
            <a:ext cx="3051516" cy="3051516"/>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6350000"/>
                  </a:moveTo>
                  <a:cubicBezTo>
                    <a:pt x="4928870" y="6350000"/>
                    <a:pt x="6350000" y="4928870"/>
                    <a:pt x="6350000" y="3175000"/>
                  </a:cubicBezTo>
                  <a:lnTo>
                    <a:pt x="6350000" y="0"/>
                  </a:lnTo>
                  <a:lnTo>
                    <a:pt x="3175000" y="0"/>
                  </a:lnTo>
                  <a:cubicBezTo>
                    <a:pt x="1421130" y="0"/>
                    <a:pt x="0" y="1421130"/>
                    <a:pt x="0" y="3175000"/>
                  </a:cubicBezTo>
                  <a:cubicBezTo>
                    <a:pt x="0" y="4928870"/>
                    <a:pt x="1421130" y="6350000"/>
                    <a:pt x="3175000" y="6350000"/>
                  </a:cubicBezTo>
                  <a:close/>
                </a:path>
              </a:pathLst>
            </a:custGeom>
            <a:solidFill>
              <a:srgbClr val="FFCE00"/>
            </a:solidFill>
          </p:spPr>
        </p:sp>
        <p:sp>
          <p:nvSpPr>
            <p:cNvPr id="11" name="Freeform 11"/>
            <p:cNvSpPr/>
            <p:nvPr/>
          </p:nvSpPr>
          <p:spPr>
            <a:xfrm>
              <a:off x="227013" y="334588"/>
              <a:ext cx="5895974" cy="5627484"/>
            </a:xfrm>
            <a:custGeom>
              <a:avLst/>
              <a:gdLst/>
              <a:ahLst/>
              <a:cxnLst/>
              <a:rect l="l" t="t" r="r" b="b"/>
              <a:pathLst>
                <a:path w="5895974" h="5627484">
                  <a:moveTo>
                    <a:pt x="2947987" y="4502"/>
                  </a:moveTo>
                  <a:cubicBezTo>
                    <a:pt x="1941349" y="0"/>
                    <a:pt x="1009246" y="534452"/>
                    <a:pt x="504623" y="1405483"/>
                  </a:cubicBezTo>
                  <a:cubicBezTo>
                    <a:pt x="0" y="2276514"/>
                    <a:pt x="0" y="3350970"/>
                    <a:pt x="504623" y="4222001"/>
                  </a:cubicBezTo>
                  <a:cubicBezTo>
                    <a:pt x="1009246" y="5093033"/>
                    <a:pt x="1941349" y="5627484"/>
                    <a:pt x="2947987" y="5622982"/>
                  </a:cubicBezTo>
                  <a:cubicBezTo>
                    <a:pt x="3954625" y="5627484"/>
                    <a:pt x="4886728" y="5093033"/>
                    <a:pt x="5391351" y="4222001"/>
                  </a:cubicBezTo>
                  <a:cubicBezTo>
                    <a:pt x="5895974" y="3350970"/>
                    <a:pt x="5895974" y="2276514"/>
                    <a:pt x="5391351" y="1405483"/>
                  </a:cubicBezTo>
                  <a:cubicBezTo>
                    <a:pt x="4886728" y="534452"/>
                    <a:pt x="3954625" y="0"/>
                    <a:pt x="2947987" y="4502"/>
                  </a:cubicBezTo>
                  <a:close/>
                </a:path>
              </a:pathLst>
            </a:custGeom>
            <a:blipFill>
              <a:blip r:embed="rId5"/>
              <a:stretch>
                <a:fillRect l="-24712" r="-24712"/>
              </a:stretch>
            </a:blipFill>
          </p:spPr>
        </p:sp>
      </p:grpSp>
      <p:grpSp>
        <p:nvGrpSpPr>
          <p:cNvPr id="12" name="Group 12"/>
          <p:cNvGrpSpPr>
            <a:grpSpLocks noChangeAspect="1"/>
          </p:cNvGrpSpPr>
          <p:nvPr/>
        </p:nvGrpSpPr>
        <p:grpSpPr>
          <a:xfrm>
            <a:off x="9140703" y="6012556"/>
            <a:ext cx="3051516" cy="3051516"/>
            <a:chOff x="0" y="0"/>
            <a:chExt cx="6350000" cy="6350000"/>
          </a:xfrm>
        </p:grpSpPr>
        <p:sp>
          <p:nvSpPr>
            <p:cNvPr id="13" name="Freeform 13"/>
            <p:cNvSpPr/>
            <p:nvPr/>
          </p:nvSpPr>
          <p:spPr>
            <a:xfrm>
              <a:off x="0" y="0"/>
              <a:ext cx="6350000" cy="6350000"/>
            </a:xfrm>
            <a:custGeom>
              <a:avLst/>
              <a:gdLst/>
              <a:ahLst/>
              <a:cxnLst/>
              <a:rect l="l" t="t" r="r" b="b"/>
              <a:pathLst>
                <a:path w="6350000" h="6350000">
                  <a:moveTo>
                    <a:pt x="6350000" y="3175000"/>
                  </a:moveTo>
                  <a:cubicBezTo>
                    <a:pt x="6350000" y="1421130"/>
                    <a:pt x="4928870" y="0"/>
                    <a:pt x="3175000" y="0"/>
                  </a:cubicBezTo>
                  <a:lnTo>
                    <a:pt x="0" y="0"/>
                  </a:lnTo>
                  <a:lnTo>
                    <a:pt x="0" y="3175000"/>
                  </a:lnTo>
                  <a:cubicBezTo>
                    <a:pt x="0" y="4928870"/>
                    <a:pt x="1421130" y="6350000"/>
                    <a:pt x="3175000" y="6350000"/>
                  </a:cubicBezTo>
                  <a:cubicBezTo>
                    <a:pt x="4928870" y="6350000"/>
                    <a:pt x="6350000" y="4928870"/>
                    <a:pt x="6350000" y="3175000"/>
                  </a:cubicBezTo>
                  <a:close/>
                </a:path>
              </a:pathLst>
            </a:custGeom>
            <a:solidFill>
              <a:srgbClr val="FFCE00"/>
            </a:solidFill>
          </p:spPr>
        </p:sp>
        <p:sp>
          <p:nvSpPr>
            <p:cNvPr id="14" name="Freeform 14"/>
            <p:cNvSpPr/>
            <p:nvPr/>
          </p:nvSpPr>
          <p:spPr>
            <a:xfrm>
              <a:off x="199010" y="359986"/>
              <a:ext cx="5898640" cy="5630028"/>
            </a:xfrm>
            <a:custGeom>
              <a:avLst/>
              <a:gdLst/>
              <a:ahLst/>
              <a:cxnLst/>
              <a:rect l="l" t="t" r="r" b="b"/>
              <a:pathLst>
                <a:path w="5898640" h="5630028">
                  <a:moveTo>
                    <a:pt x="2949320" y="4504"/>
                  </a:moveTo>
                  <a:cubicBezTo>
                    <a:pt x="1942227" y="0"/>
                    <a:pt x="1009702" y="534693"/>
                    <a:pt x="504851" y="1406118"/>
                  </a:cubicBezTo>
                  <a:cubicBezTo>
                    <a:pt x="0" y="2277543"/>
                    <a:pt x="0" y="3352485"/>
                    <a:pt x="504851" y="4223910"/>
                  </a:cubicBezTo>
                  <a:cubicBezTo>
                    <a:pt x="1009702" y="5095335"/>
                    <a:pt x="1942227" y="5630028"/>
                    <a:pt x="2949320" y="5625524"/>
                  </a:cubicBezTo>
                  <a:cubicBezTo>
                    <a:pt x="3956413" y="5630028"/>
                    <a:pt x="4888938" y="5095335"/>
                    <a:pt x="5393789" y="4223910"/>
                  </a:cubicBezTo>
                  <a:cubicBezTo>
                    <a:pt x="5898640" y="3352485"/>
                    <a:pt x="5898640" y="2277543"/>
                    <a:pt x="5393789" y="1406118"/>
                  </a:cubicBezTo>
                  <a:cubicBezTo>
                    <a:pt x="4888938" y="534693"/>
                    <a:pt x="3956413" y="0"/>
                    <a:pt x="2949320" y="4504"/>
                  </a:cubicBezTo>
                  <a:close/>
                </a:path>
              </a:pathLst>
            </a:custGeom>
            <a:solidFill>
              <a:srgbClr val="000000">
                <a:alpha val="0"/>
              </a:srgbClr>
            </a:solidFill>
            <a:ln w="12700">
              <a:solidFill>
                <a:srgbClr val="000000"/>
              </a:solidFill>
            </a:ln>
          </p:spPr>
        </p:sp>
      </p:grpSp>
      <p:grpSp>
        <p:nvGrpSpPr>
          <p:cNvPr id="15" name="Group 15"/>
          <p:cNvGrpSpPr>
            <a:grpSpLocks noChangeAspect="1"/>
          </p:cNvGrpSpPr>
          <p:nvPr/>
        </p:nvGrpSpPr>
        <p:grpSpPr>
          <a:xfrm>
            <a:off x="9140703" y="2951515"/>
            <a:ext cx="3051516" cy="3051516"/>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130" y="0"/>
                    <a:pt x="0" y="1421130"/>
                    <a:pt x="0" y="3175000"/>
                  </a:cubicBezTo>
                  <a:lnTo>
                    <a:pt x="0" y="6350000"/>
                  </a:lnTo>
                  <a:lnTo>
                    <a:pt x="3175000" y="6350000"/>
                  </a:lnTo>
                  <a:cubicBezTo>
                    <a:pt x="4928870" y="6350000"/>
                    <a:pt x="6350000" y="4928870"/>
                    <a:pt x="6350000" y="3175000"/>
                  </a:cubicBezTo>
                  <a:cubicBezTo>
                    <a:pt x="6350000" y="1421130"/>
                    <a:pt x="4928870" y="0"/>
                    <a:pt x="3175000" y="0"/>
                  </a:cubicBezTo>
                  <a:close/>
                </a:path>
              </a:pathLst>
            </a:custGeom>
            <a:solidFill>
              <a:srgbClr val="FFCE00"/>
            </a:solidFill>
          </p:spPr>
        </p:sp>
        <p:sp>
          <p:nvSpPr>
            <p:cNvPr id="17" name="Freeform 17"/>
            <p:cNvSpPr/>
            <p:nvPr/>
          </p:nvSpPr>
          <p:spPr>
            <a:xfrm>
              <a:off x="227013" y="387928"/>
              <a:ext cx="5895974" cy="5627483"/>
            </a:xfrm>
            <a:custGeom>
              <a:avLst/>
              <a:gdLst/>
              <a:ahLst/>
              <a:cxnLst/>
              <a:rect l="l" t="t" r="r" b="b"/>
              <a:pathLst>
                <a:path w="5895974" h="5627483">
                  <a:moveTo>
                    <a:pt x="2947987" y="4502"/>
                  </a:moveTo>
                  <a:cubicBezTo>
                    <a:pt x="1941349" y="0"/>
                    <a:pt x="1009246" y="534452"/>
                    <a:pt x="504623" y="1405483"/>
                  </a:cubicBezTo>
                  <a:cubicBezTo>
                    <a:pt x="0" y="2276514"/>
                    <a:pt x="0" y="3350970"/>
                    <a:pt x="504623" y="4222001"/>
                  </a:cubicBezTo>
                  <a:cubicBezTo>
                    <a:pt x="1009246" y="5093032"/>
                    <a:pt x="1941349" y="5627484"/>
                    <a:pt x="2947987" y="5622982"/>
                  </a:cubicBezTo>
                  <a:cubicBezTo>
                    <a:pt x="3954625" y="5627484"/>
                    <a:pt x="4886728" y="5093032"/>
                    <a:pt x="5391351" y="4222001"/>
                  </a:cubicBezTo>
                  <a:cubicBezTo>
                    <a:pt x="5895974" y="3350970"/>
                    <a:pt x="5895974" y="2276514"/>
                    <a:pt x="5391351" y="1405483"/>
                  </a:cubicBezTo>
                  <a:cubicBezTo>
                    <a:pt x="4886728" y="534451"/>
                    <a:pt x="3954625" y="0"/>
                    <a:pt x="2947987" y="4502"/>
                  </a:cubicBezTo>
                  <a:close/>
                </a:path>
              </a:pathLst>
            </a:custGeom>
            <a:blipFill>
              <a:blip r:embed="rId6"/>
              <a:stretch>
                <a:fillRect l="-24712" r="-24712"/>
              </a:stretch>
            </a:blipFill>
          </p:spPr>
        </p:sp>
      </p:grpSp>
      <p:grpSp>
        <p:nvGrpSpPr>
          <p:cNvPr id="18" name="Group 18"/>
          <p:cNvGrpSpPr>
            <a:grpSpLocks noChangeAspect="1"/>
          </p:cNvGrpSpPr>
          <p:nvPr/>
        </p:nvGrpSpPr>
        <p:grpSpPr>
          <a:xfrm>
            <a:off x="9293103" y="6164956"/>
            <a:ext cx="3051516" cy="3051516"/>
            <a:chOff x="0" y="0"/>
            <a:chExt cx="6350000" cy="6350000"/>
          </a:xfrm>
        </p:grpSpPr>
        <p:sp>
          <p:nvSpPr>
            <p:cNvPr id="19" name="Freeform 19"/>
            <p:cNvSpPr/>
            <p:nvPr/>
          </p:nvSpPr>
          <p:spPr>
            <a:xfrm>
              <a:off x="0" y="0"/>
              <a:ext cx="6350000" cy="6350000"/>
            </a:xfrm>
            <a:custGeom>
              <a:avLst/>
              <a:gdLst/>
              <a:ahLst/>
              <a:cxnLst/>
              <a:rect l="l" t="t" r="r" b="b"/>
              <a:pathLst>
                <a:path w="6350000" h="6350000">
                  <a:moveTo>
                    <a:pt x="6350000" y="3175000"/>
                  </a:moveTo>
                  <a:cubicBezTo>
                    <a:pt x="6350000" y="1421130"/>
                    <a:pt x="4928870" y="0"/>
                    <a:pt x="3175000" y="0"/>
                  </a:cubicBezTo>
                  <a:lnTo>
                    <a:pt x="0" y="0"/>
                  </a:lnTo>
                  <a:lnTo>
                    <a:pt x="0" y="3175000"/>
                  </a:lnTo>
                  <a:cubicBezTo>
                    <a:pt x="0" y="4928870"/>
                    <a:pt x="1421130" y="6350000"/>
                    <a:pt x="3175000" y="6350000"/>
                  </a:cubicBezTo>
                  <a:cubicBezTo>
                    <a:pt x="4928870" y="6350000"/>
                    <a:pt x="6350000" y="4928870"/>
                    <a:pt x="6350000" y="3175000"/>
                  </a:cubicBezTo>
                  <a:close/>
                </a:path>
              </a:pathLst>
            </a:custGeom>
            <a:solidFill>
              <a:srgbClr val="FFCE00"/>
            </a:solidFill>
          </p:spPr>
        </p:sp>
        <p:sp>
          <p:nvSpPr>
            <p:cNvPr id="20" name="Freeform 20"/>
            <p:cNvSpPr/>
            <p:nvPr/>
          </p:nvSpPr>
          <p:spPr>
            <a:xfrm>
              <a:off x="199010" y="359986"/>
              <a:ext cx="5898640" cy="5630028"/>
            </a:xfrm>
            <a:custGeom>
              <a:avLst/>
              <a:gdLst/>
              <a:ahLst/>
              <a:cxnLst/>
              <a:rect l="l" t="t" r="r" b="b"/>
              <a:pathLst>
                <a:path w="5898640" h="5630028">
                  <a:moveTo>
                    <a:pt x="2949320" y="4504"/>
                  </a:moveTo>
                  <a:cubicBezTo>
                    <a:pt x="1942227" y="0"/>
                    <a:pt x="1009702" y="534693"/>
                    <a:pt x="504851" y="1406118"/>
                  </a:cubicBezTo>
                  <a:cubicBezTo>
                    <a:pt x="0" y="2277543"/>
                    <a:pt x="0" y="3352485"/>
                    <a:pt x="504851" y="4223910"/>
                  </a:cubicBezTo>
                  <a:cubicBezTo>
                    <a:pt x="1009702" y="5095335"/>
                    <a:pt x="1942227" y="5630028"/>
                    <a:pt x="2949320" y="5625524"/>
                  </a:cubicBezTo>
                  <a:cubicBezTo>
                    <a:pt x="3956413" y="5630028"/>
                    <a:pt x="4888938" y="5095335"/>
                    <a:pt x="5393789" y="4223910"/>
                  </a:cubicBezTo>
                  <a:cubicBezTo>
                    <a:pt x="5898640" y="3352485"/>
                    <a:pt x="5898640" y="2277543"/>
                    <a:pt x="5393789" y="1406118"/>
                  </a:cubicBezTo>
                  <a:cubicBezTo>
                    <a:pt x="4888938" y="534693"/>
                    <a:pt x="3956413" y="0"/>
                    <a:pt x="2949320" y="4504"/>
                  </a:cubicBezTo>
                  <a:close/>
                </a:path>
              </a:pathLst>
            </a:custGeom>
            <a:blipFill>
              <a:blip r:embed="rId7"/>
              <a:stretch>
                <a:fillRect l="-24572" r="-24572"/>
              </a:stretch>
            </a:blipFill>
          </p:spPr>
        </p:sp>
      </p:grpSp>
      <p:sp>
        <p:nvSpPr>
          <p:cNvPr id="21" name="TextBox 21"/>
          <p:cNvSpPr txBox="1"/>
          <p:nvPr/>
        </p:nvSpPr>
        <p:spPr>
          <a:xfrm>
            <a:off x="669480" y="4223398"/>
            <a:ext cx="5200632" cy="596901"/>
          </a:xfrm>
          <a:prstGeom prst="rect">
            <a:avLst/>
          </a:prstGeom>
        </p:spPr>
        <p:txBody>
          <a:bodyPr lIns="0" tIns="0" rIns="0" bIns="0" rtlCol="0" anchor="t">
            <a:spAutoFit/>
          </a:bodyPr>
          <a:lstStyle/>
          <a:p>
            <a:pPr algn="r">
              <a:lnSpc>
                <a:spcPts val="4899"/>
              </a:lnSpc>
              <a:spcBef>
                <a:spcPct val="0"/>
              </a:spcBef>
            </a:pPr>
            <a:r>
              <a:rPr lang="en-US" sz="3499" b="1">
                <a:solidFill>
                  <a:srgbClr val="000000"/>
                </a:solidFill>
                <a:latin typeface="DINPro Bold"/>
                <a:ea typeface="DINPro Bold"/>
                <a:cs typeface="DINPro Bold"/>
                <a:sym typeface="DINPro Bold"/>
              </a:rPr>
              <a:t>Leddy Library</a:t>
            </a:r>
          </a:p>
        </p:txBody>
      </p:sp>
      <p:sp>
        <p:nvSpPr>
          <p:cNvPr id="22" name="TextBox 22"/>
          <p:cNvSpPr txBox="1"/>
          <p:nvPr/>
        </p:nvSpPr>
        <p:spPr>
          <a:xfrm>
            <a:off x="12411293" y="3834291"/>
            <a:ext cx="4848007" cy="1216026"/>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DINPro Bold"/>
                <a:ea typeface="DINPro Bold"/>
                <a:cs typeface="DINPro Bold"/>
                <a:sym typeface="DINPro Bold"/>
              </a:rPr>
              <a:t>Math &amp; Stats Learning Centre</a:t>
            </a:r>
          </a:p>
        </p:txBody>
      </p:sp>
      <p:sp>
        <p:nvSpPr>
          <p:cNvPr id="23" name="TextBox 23"/>
          <p:cNvSpPr txBox="1"/>
          <p:nvPr/>
        </p:nvSpPr>
        <p:spPr>
          <a:xfrm>
            <a:off x="3429121" y="1460935"/>
            <a:ext cx="11429758"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Academic Resources</a:t>
            </a:r>
          </a:p>
        </p:txBody>
      </p:sp>
      <p:sp>
        <p:nvSpPr>
          <p:cNvPr id="24" name="TextBox 24"/>
          <p:cNvSpPr txBox="1"/>
          <p:nvPr/>
        </p:nvSpPr>
        <p:spPr>
          <a:xfrm>
            <a:off x="310958" y="6896963"/>
            <a:ext cx="5559154" cy="1216026"/>
          </a:xfrm>
          <a:prstGeom prst="rect">
            <a:avLst/>
          </a:prstGeom>
        </p:spPr>
        <p:txBody>
          <a:bodyPr lIns="0" tIns="0" rIns="0" bIns="0" rtlCol="0" anchor="t">
            <a:spAutoFit/>
          </a:bodyPr>
          <a:lstStyle/>
          <a:p>
            <a:pPr algn="r">
              <a:lnSpc>
                <a:spcPts val="4899"/>
              </a:lnSpc>
              <a:spcBef>
                <a:spcPct val="0"/>
              </a:spcBef>
            </a:pPr>
            <a:r>
              <a:rPr lang="en-US" sz="3499" b="1">
                <a:solidFill>
                  <a:srgbClr val="000000"/>
                </a:solidFill>
                <a:latin typeface="DINPro Bold"/>
                <a:ea typeface="DINPro Bold"/>
                <a:cs typeface="DINPro Bold"/>
                <a:sym typeface="DINPro Bold"/>
              </a:rPr>
              <a:t>Student Success &amp; Leadership Centre</a:t>
            </a:r>
          </a:p>
        </p:txBody>
      </p:sp>
      <p:sp>
        <p:nvSpPr>
          <p:cNvPr id="25" name="TextBox 25"/>
          <p:cNvSpPr txBox="1"/>
          <p:nvPr/>
        </p:nvSpPr>
        <p:spPr>
          <a:xfrm>
            <a:off x="12411293" y="6896963"/>
            <a:ext cx="4202681" cy="1216026"/>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DINPro Bold"/>
                <a:ea typeface="DINPro Bold"/>
                <a:cs typeface="DINPro Bold"/>
                <a:sym typeface="DINPro Bold"/>
              </a:rPr>
              <a:t>Writing Support Desk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543300" y="1070529"/>
            <a:ext cx="11201400" cy="1550270"/>
            <a:chOff x="0" y="0"/>
            <a:chExt cx="2950163" cy="408301"/>
          </a:xfrm>
        </p:grpSpPr>
        <p:sp>
          <p:nvSpPr>
            <p:cNvPr id="4" name="Freeform 4"/>
            <p:cNvSpPr/>
            <p:nvPr/>
          </p:nvSpPr>
          <p:spPr>
            <a:xfrm>
              <a:off x="0" y="0"/>
              <a:ext cx="2950163" cy="408301"/>
            </a:xfrm>
            <a:custGeom>
              <a:avLst/>
              <a:gdLst/>
              <a:ahLst/>
              <a:cxnLst/>
              <a:rect l="l" t="t" r="r" b="b"/>
              <a:pathLst>
                <a:path w="2950163" h="408301">
                  <a:moveTo>
                    <a:pt x="63586" y="0"/>
                  </a:moveTo>
                  <a:lnTo>
                    <a:pt x="2886577" y="0"/>
                  </a:lnTo>
                  <a:cubicBezTo>
                    <a:pt x="2903441" y="0"/>
                    <a:pt x="2919614" y="6699"/>
                    <a:pt x="2931539" y="18624"/>
                  </a:cubicBezTo>
                  <a:cubicBezTo>
                    <a:pt x="2943464" y="30549"/>
                    <a:pt x="2950163" y="46722"/>
                    <a:pt x="2950163" y="63586"/>
                  </a:cubicBezTo>
                  <a:lnTo>
                    <a:pt x="2950163" y="344715"/>
                  </a:lnTo>
                  <a:cubicBezTo>
                    <a:pt x="2950163" y="361579"/>
                    <a:pt x="2943464" y="377753"/>
                    <a:pt x="2931539" y="389677"/>
                  </a:cubicBezTo>
                  <a:cubicBezTo>
                    <a:pt x="2919614" y="401602"/>
                    <a:pt x="2903441" y="408301"/>
                    <a:pt x="2886577" y="408301"/>
                  </a:cubicBezTo>
                  <a:lnTo>
                    <a:pt x="63586" y="408301"/>
                  </a:lnTo>
                  <a:cubicBezTo>
                    <a:pt x="46722" y="408301"/>
                    <a:pt x="30549" y="401602"/>
                    <a:pt x="18624" y="389677"/>
                  </a:cubicBezTo>
                  <a:cubicBezTo>
                    <a:pt x="6699" y="377753"/>
                    <a:pt x="0" y="361579"/>
                    <a:pt x="0" y="344715"/>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5" name="TextBox 5"/>
            <p:cNvSpPr txBox="1"/>
            <p:nvPr/>
          </p:nvSpPr>
          <p:spPr>
            <a:xfrm>
              <a:off x="0" y="-38100"/>
              <a:ext cx="2950163" cy="446401"/>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ChangeAspect="1"/>
          </p:cNvGrpSpPr>
          <p:nvPr/>
        </p:nvGrpSpPr>
        <p:grpSpPr>
          <a:xfrm>
            <a:off x="6089187" y="2993344"/>
            <a:ext cx="3051516" cy="3051516"/>
            <a:chOff x="0" y="0"/>
            <a:chExt cx="6350000" cy="6350000"/>
          </a:xfrm>
        </p:grpSpPr>
        <p:sp>
          <p:nvSpPr>
            <p:cNvPr id="7" name="Freeform 7"/>
            <p:cNvSpPr/>
            <p:nvPr/>
          </p:nvSpPr>
          <p:spPr>
            <a:xfrm>
              <a:off x="0" y="0"/>
              <a:ext cx="6350000" cy="6350000"/>
            </a:xfrm>
            <a:custGeom>
              <a:avLst/>
              <a:gdLst/>
              <a:ahLst/>
              <a:cxnLst/>
              <a:rect l="l" t="t" r="r" b="b"/>
              <a:pathLst>
                <a:path w="6350000" h="6350000">
                  <a:moveTo>
                    <a:pt x="0" y="3175000"/>
                  </a:moveTo>
                  <a:cubicBezTo>
                    <a:pt x="0" y="4928870"/>
                    <a:pt x="1421130" y="6350000"/>
                    <a:pt x="3175000" y="6350000"/>
                  </a:cubicBezTo>
                  <a:lnTo>
                    <a:pt x="6350000" y="6350000"/>
                  </a:lnTo>
                  <a:lnTo>
                    <a:pt x="6350000" y="3175000"/>
                  </a:lnTo>
                  <a:cubicBezTo>
                    <a:pt x="6350000" y="1421130"/>
                    <a:pt x="4928870" y="0"/>
                    <a:pt x="3175000" y="0"/>
                  </a:cubicBezTo>
                  <a:cubicBezTo>
                    <a:pt x="1421130" y="0"/>
                    <a:pt x="0" y="1421130"/>
                    <a:pt x="0" y="3175000"/>
                  </a:cubicBezTo>
                  <a:close/>
                </a:path>
              </a:pathLst>
            </a:custGeom>
            <a:solidFill>
              <a:srgbClr val="FFCE00"/>
            </a:solidFill>
          </p:spPr>
        </p:sp>
        <p:sp>
          <p:nvSpPr>
            <p:cNvPr id="8" name="Freeform 8"/>
            <p:cNvSpPr/>
            <p:nvPr/>
          </p:nvSpPr>
          <p:spPr>
            <a:xfrm>
              <a:off x="391160" y="364490"/>
              <a:ext cx="5619750" cy="5621020"/>
            </a:xfrm>
            <a:custGeom>
              <a:avLst/>
              <a:gdLst/>
              <a:ahLst/>
              <a:cxnLst/>
              <a:rect l="l" t="t" r="r" b="b"/>
              <a:pathLst>
                <a:path w="5619750" h="5621020">
                  <a:moveTo>
                    <a:pt x="2810510" y="0"/>
                  </a:moveTo>
                  <a:cubicBezTo>
                    <a:pt x="4362450" y="0"/>
                    <a:pt x="5619750" y="1258570"/>
                    <a:pt x="5619750" y="2810510"/>
                  </a:cubicBezTo>
                  <a:cubicBezTo>
                    <a:pt x="5619750" y="4362450"/>
                    <a:pt x="4361180" y="5621020"/>
                    <a:pt x="2810510" y="5621020"/>
                  </a:cubicBezTo>
                  <a:cubicBezTo>
                    <a:pt x="1258570" y="5621020"/>
                    <a:pt x="0" y="4362450"/>
                    <a:pt x="0" y="2810510"/>
                  </a:cubicBezTo>
                  <a:cubicBezTo>
                    <a:pt x="1270" y="1258570"/>
                    <a:pt x="1258570" y="0"/>
                    <a:pt x="2810510" y="0"/>
                  </a:cubicBezTo>
                  <a:close/>
                </a:path>
              </a:pathLst>
            </a:custGeom>
            <a:blipFill>
              <a:blip r:embed="rId4"/>
              <a:stretch>
                <a:fillRect l="-11" r="-11"/>
              </a:stretch>
            </a:blipFill>
          </p:spPr>
        </p:sp>
      </p:grpSp>
      <p:grpSp>
        <p:nvGrpSpPr>
          <p:cNvPr id="9" name="Group 9"/>
          <p:cNvGrpSpPr>
            <a:grpSpLocks noChangeAspect="1"/>
          </p:cNvGrpSpPr>
          <p:nvPr/>
        </p:nvGrpSpPr>
        <p:grpSpPr>
          <a:xfrm>
            <a:off x="6089187" y="6054384"/>
            <a:ext cx="3051516" cy="3051516"/>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6350000"/>
                  </a:moveTo>
                  <a:cubicBezTo>
                    <a:pt x="4928870" y="6350000"/>
                    <a:pt x="6350000" y="4928870"/>
                    <a:pt x="6350000" y="3175000"/>
                  </a:cubicBezTo>
                  <a:lnTo>
                    <a:pt x="6350000" y="0"/>
                  </a:lnTo>
                  <a:lnTo>
                    <a:pt x="3175000" y="0"/>
                  </a:lnTo>
                  <a:cubicBezTo>
                    <a:pt x="1421130" y="0"/>
                    <a:pt x="0" y="1421130"/>
                    <a:pt x="0" y="3175000"/>
                  </a:cubicBezTo>
                  <a:cubicBezTo>
                    <a:pt x="0" y="4928870"/>
                    <a:pt x="1421130" y="6350000"/>
                    <a:pt x="3175000" y="6350000"/>
                  </a:cubicBezTo>
                  <a:close/>
                </a:path>
              </a:pathLst>
            </a:custGeom>
            <a:solidFill>
              <a:srgbClr val="FFCE00"/>
            </a:solidFill>
          </p:spPr>
        </p:sp>
        <p:sp>
          <p:nvSpPr>
            <p:cNvPr id="11" name="Freeform 11"/>
            <p:cNvSpPr/>
            <p:nvPr/>
          </p:nvSpPr>
          <p:spPr>
            <a:xfrm>
              <a:off x="227013" y="334588"/>
              <a:ext cx="5895974" cy="5627484"/>
            </a:xfrm>
            <a:custGeom>
              <a:avLst/>
              <a:gdLst/>
              <a:ahLst/>
              <a:cxnLst/>
              <a:rect l="l" t="t" r="r" b="b"/>
              <a:pathLst>
                <a:path w="5895974" h="5627484">
                  <a:moveTo>
                    <a:pt x="2947987" y="4502"/>
                  </a:moveTo>
                  <a:cubicBezTo>
                    <a:pt x="1941349" y="0"/>
                    <a:pt x="1009246" y="534452"/>
                    <a:pt x="504623" y="1405483"/>
                  </a:cubicBezTo>
                  <a:cubicBezTo>
                    <a:pt x="0" y="2276514"/>
                    <a:pt x="0" y="3350970"/>
                    <a:pt x="504623" y="4222001"/>
                  </a:cubicBezTo>
                  <a:cubicBezTo>
                    <a:pt x="1009246" y="5093033"/>
                    <a:pt x="1941349" y="5627484"/>
                    <a:pt x="2947987" y="5622982"/>
                  </a:cubicBezTo>
                  <a:cubicBezTo>
                    <a:pt x="3954625" y="5627484"/>
                    <a:pt x="4886728" y="5093033"/>
                    <a:pt x="5391351" y="4222001"/>
                  </a:cubicBezTo>
                  <a:cubicBezTo>
                    <a:pt x="5895974" y="3350970"/>
                    <a:pt x="5895974" y="2276514"/>
                    <a:pt x="5391351" y="1405483"/>
                  </a:cubicBezTo>
                  <a:cubicBezTo>
                    <a:pt x="4886728" y="534452"/>
                    <a:pt x="3954625" y="0"/>
                    <a:pt x="2947987" y="4502"/>
                  </a:cubicBezTo>
                  <a:close/>
                </a:path>
              </a:pathLst>
            </a:custGeom>
            <a:blipFill>
              <a:blip r:embed="rId5"/>
              <a:stretch>
                <a:fillRect l="223" r="223"/>
              </a:stretch>
            </a:blipFill>
          </p:spPr>
        </p:sp>
      </p:grpSp>
      <p:grpSp>
        <p:nvGrpSpPr>
          <p:cNvPr id="12" name="Group 12"/>
          <p:cNvGrpSpPr>
            <a:grpSpLocks noChangeAspect="1"/>
          </p:cNvGrpSpPr>
          <p:nvPr/>
        </p:nvGrpSpPr>
        <p:grpSpPr>
          <a:xfrm>
            <a:off x="9140703" y="6054384"/>
            <a:ext cx="3051516" cy="3051516"/>
            <a:chOff x="0" y="0"/>
            <a:chExt cx="6350000" cy="6350000"/>
          </a:xfrm>
        </p:grpSpPr>
        <p:sp>
          <p:nvSpPr>
            <p:cNvPr id="13" name="Freeform 13"/>
            <p:cNvSpPr/>
            <p:nvPr/>
          </p:nvSpPr>
          <p:spPr>
            <a:xfrm>
              <a:off x="0" y="0"/>
              <a:ext cx="6350000" cy="6350000"/>
            </a:xfrm>
            <a:custGeom>
              <a:avLst/>
              <a:gdLst/>
              <a:ahLst/>
              <a:cxnLst/>
              <a:rect l="l" t="t" r="r" b="b"/>
              <a:pathLst>
                <a:path w="6350000" h="6350000">
                  <a:moveTo>
                    <a:pt x="6350000" y="3175000"/>
                  </a:moveTo>
                  <a:cubicBezTo>
                    <a:pt x="6350000" y="1421130"/>
                    <a:pt x="4928870" y="0"/>
                    <a:pt x="3175000" y="0"/>
                  </a:cubicBezTo>
                  <a:lnTo>
                    <a:pt x="0" y="0"/>
                  </a:lnTo>
                  <a:lnTo>
                    <a:pt x="0" y="3175000"/>
                  </a:lnTo>
                  <a:cubicBezTo>
                    <a:pt x="0" y="4928870"/>
                    <a:pt x="1421130" y="6350000"/>
                    <a:pt x="3175000" y="6350000"/>
                  </a:cubicBezTo>
                  <a:cubicBezTo>
                    <a:pt x="4928870" y="6350000"/>
                    <a:pt x="6350000" y="4928870"/>
                    <a:pt x="6350000" y="3175000"/>
                  </a:cubicBezTo>
                  <a:close/>
                </a:path>
              </a:pathLst>
            </a:custGeom>
            <a:solidFill>
              <a:srgbClr val="FFCE00"/>
            </a:solidFill>
          </p:spPr>
        </p:sp>
        <p:sp>
          <p:nvSpPr>
            <p:cNvPr id="14" name="Freeform 14"/>
            <p:cNvSpPr/>
            <p:nvPr/>
          </p:nvSpPr>
          <p:spPr>
            <a:xfrm>
              <a:off x="199010" y="359986"/>
              <a:ext cx="5898640" cy="5630028"/>
            </a:xfrm>
            <a:custGeom>
              <a:avLst/>
              <a:gdLst/>
              <a:ahLst/>
              <a:cxnLst/>
              <a:rect l="l" t="t" r="r" b="b"/>
              <a:pathLst>
                <a:path w="5898640" h="5630028">
                  <a:moveTo>
                    <a:pt x="2949320" y="4504"/>
                  </a:moveTo>
                  <a:cubicBezTo>
                    <a:pt x="1942227" y="0"/>
                    <a:pt x="1009702" y="534693"/>
                    <a:pt x="504851" y="1406118"/>
                  </a:cubicBezTo>
                  <a:cubicBezTo>
                    <a:pt x="0" y="2277543"/>
                    <a:pt x="0" y="3352485"/>
                    <a:pt x="504851" y="4223910"/>
                  </a:cubicBezTo>
                  <a:cubicBezTo>
                    <a:pt x="1009702" y="5095335"/>
                    <a:pt x="1942227" y="5630028"/>
                    <a:pt x="2949320" y="5625524"/>
                  </a:cubicBezTo>
                  <a:cubicBezTo>
                    <a:pt x="3956413" y="5630028"/>
                    <a:pt x="4888938" y="5095335"/>
                    <a:pt x="5393789" y="4223910"/>
                  </a:cubicBezTo>
                  <a:cubicBezTo>
                    <a:pt x="5898640" y="3352485"/>
                    <a:pt x="5898640" y="2277543"/>
                    <a:pt x="5393789" y="1406118"/>
                  </a:cubicBezTo>
                  <a:cubicBezTo>
                    <a:pt x="4888938" y="534693"/>
                    <a:pt x="3956413" y="0"/>
                    <a:pt x="2949320" y="4504"/>
                  </a:cubicBezTo>
                  <a:close/>
                </a:path>
              </a:pathLst>
            </a:custGeom>
            <a:solidFill>
              <a:srgbClr val="000000">
                <a:alpha val="0"/>
              </a:srgbClr>
            </a:solidFill>
            <a:ln w="12700">
              <a:solidFill>
                <a:srgbClr val="000000"/>
              </a:solidFill>
            </a:ln>
          </p:spPr>
        </p:sp>
      </p:grpSp>
      <p:grpSp>
        <p:nvGrpSpPr>
          <p:cNvPr id="15" name="Group 15"/>
          <p:cNvGrpSpPr>
            <a:grpSpLocks noChangeAspect="1"/>
          </p:cNvGrpSpPr>
          <p:nvPr/>
        </p:nvGrpSpPr>
        <p:grpSpPr>
          <a:xfrm>
            <a:off x="9140703" y="2993344"/>
            <a:ext cx="3051516" cy="3051516"/>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130" y="0"/>
                    <a:pt x="0" y="1421130"/>
                    <a:pt x="0" y="3175000"/>
                  </a:cubicBezTo>
                  <a:lnTo>
                    <a:pt x="0" y="6350000"/>
                  </a:lnTo>
                  <a:lnTo>
                    <a:pt x="3175000" y="6350000"/>
                  </a:lnTo>
                  <a:cubicBezTo>
                    <a:pt x="4928870" y="6350000"/>
                    <a:pt x="6350000" y="4928870"/>
                    <a:pt x="6350000" y="3175000"/>
                  </a:cubicBezTo>
                  <a:cubicBezTo>
                    <a:pt x="6350000" y="1421130"/>
                    <a:pt x="4928870" y="0"/>
                    <a:pt x="3175000" y="0"/>
                  </a:cubicBezTo>
                  <a:close/>
                </a:path>
              </a:pathLst>
            </a:custGeom>
            <a:solidFill>
              <a:srgbClr val="FFCE00"/>
            </a:solidFill>
          </p:spPr>
        </p:sp>
        <p:sp>
          <p:nvSpPr>
            <p:cNvPr id="17" name="Freeform 17"/>
            <p:cNvSpPr/>
            <p:nvPr/>
          </p:nvSpPr>
          <p:spPr>
            <a:xfrm>
              <a:off x="227013" y="387928"/>
              <a:ext cx="5895974" cy="5627483"/>
            </a:xfrm>
            <a:custGeom>
              <a:avLst/>
              <a:gdLst/>
              <a:ahLst/>
              <a:cxnLst/>
              <a:rect l="l" t="t" r="r" b="b"/>
              <a:pathLst>
                <a:path w="5895974" h="5627483">
                  <a:moveTo>
                    <a:pt x="2947987" y="4502"/>
                  </a:moveTo>
                  <a:cubicBezTo>
                    <a:pt x="1941349" y="0"/>
                    <a:pt x="1009246" y="534452"/>
                    <a:pt x="504623" y="1405483"/>
                  </a:cubicBezTo>
                  <a:cubicBezTo>
                    <a:pt x="0" y="2276514"/>
                    <a:pt x="0" y="3350970"/>
                    <a:pt x="504623" y="4222001"/>
                  </a:cubicBezTo>
                  <a:cubicBezTo>
                    <a:pt x="1009246" y="5093032"/>
                    <a:pt x="1941349" y="5627484"/>
                    <a:pt x="2947987" y="5622982"/>
                  </a:cubicBezTo>
                  <a:cubicBezTo>
                    <a:pt x="3954625" y="5627484"/>
                    <a:pt x="4886728" y="5093032"/>
                    <a:pt x="5391351" y="4222001"/>
                  </a:cubicBezTo>
                  <a:cubicBezTo>
                    <a:pt x="5895974" y="3350970"/>
                    <a:pt x="5895974" y="2276514"/>
                    <a:pt x="5391351" y="1405483"/>
                  </a:cubicBezTo>
                  <a:cubicBezTo>
                    <a:pt x="4886728" y="534451"/>
                    <a:pt x="3954625" y="0"/>
                    <a:pt x="2947987" y="4502"/>
                  </a:cubicBezTo>
                  <a:close/>
                </a:path>
              </a:pathLst>
            </a:custGeom>
            <a:blipFill>
              <a:blip r:embed="rId6"/>
              <a:stretch>
                <a:fillRect l="223" r="223"/>
              </a:stretch>
            </a:blipFill>
          </p:spPr>
        </p:sp>
      </p:grpSp>
      <p:grpSp>
        <p:nvGrpSpPr>
          <p:cNvPr id="18" name="Group 18"/>
          <p:cNvGrpSpPr>
            <a:grpSpLocks noChangeAspect="1"/>
          </p:cNvGrpSpPr>
          <p:nvPr/>
        </p:nvGrpSpPr>
        <p:grpSpPr>
          <a:xfrm>
            <a:off x="9293103" y="6206784"/>
            <a:ext cx="3051516" cy="3051516"/>
            <a:chOff x="0" y="0"/>
            <a:chExt cx="6350000" cy="6350000"/>
          </a:xfrm>
        </p:grpSpPr>
        <p:sp>
          <p:nvSpPr>
            <p:cNvPr id="19" name="Freeform 19"/>
            <p:cNvSpPr/>
            <p:nvPr/>
          </p:nvSpPr>
          <p:spPr>
            <a:xfrm>
              <a:off x="0" y="0"/>
              <a:ext cx="6350000" cy="6350000"/>
            </a:xfrm>
            <a:custGeom>
              <a:avLst/>
              <a:gdLst/>
              <a:ahLst/>
              <a:cxnLst/>
              <a:rect l="l" t="t" r="r" b="b"/>
              <a:pathLst>
                <a:path w="6350000" h="6350000">
                  <a:moveTo>
                    <a:pt x="6350000" y="3175000"/>
                  </a:moveTo>
                  <a:cubicBezTo>
                    <a:pt x="6350000" y="1421130"/>
                    <a:pt x="4928870" y="0"/>
                    <a:pt x="3175000" y="0"/>
                  </a:cubicBezTo>
                  <a:lnTo>
                    <a:pt x="0" y="0"/>
                  </a:lnTo>
                  <a:lnTo>
                    <a:pt x="0" y="3175000"/>
                  </a:lnTo>
                  <a:cubicBezTo>
                    <a:pt x="0" y="4928870"/>
                    <a:pt x="1421130" y="6350000"/>
                    <a:pt x="3175000" y="6350000"/>
                  </a:cubicBezTo>
                  <a:cubicBezTo>
                    <a:pt x="4928870" y="6350000"/>
                    <a:pt x="6350000" y="4928870"/>
                    <a:pt x="6350000" y="3175000"/>
                  </a:cubicBezTo>
                  <a:close/>
                </a:path>
              </a:pathLst>
            </a:custGeom>
            <a:solidFill>
              <a:srgbClr val="FFCE00"/>
            </a:solidFill>
          </p:spPr>
        </p:sp>
        <p:sp>
          <p:nvSpPr>
            <p:cNvPr id="20" name="Freeform 20"/>
            <p:cNvSpPr/>
            <p:nvPr/>
          </p:nvSpPr>
          <p:spPr>
            <a:xfrm>
              <a:off x="199010" y="359986"/>
              <a:ext cx="5898640" cy="5630028"/>
            </a:xfrm>
            <a:custGeom>
              <a:avLst/>
              <a:gdLst/>
              <a:ahLst/>
              <a:cxnLst/>
              <a:rect l="l" t="t" r="r" b="b"/>
              <a:pathLst>
                <a:path w="5898640" h="5630028">
                  <a:moveTo>
                    <a:pt x="2949320" y="4504"/>
                  </a:moveTo>
                  <a:cubicBezTo>
                    <a:pt x="1942227" y="0"/>
                    <a:pt x="1009702" y="534693"/>
                    <a:pt x="504851" y="1406118"/>
                  </a:cubicBezTo>
                  <a:cubicBezTo>
                    <a:pt x="0" y="2277543"/>
                    <a:pt x="0" y="3352485"/>
                    <a:pt x="504851" y="4223910"/>
                  </a:cubicBezTo>
                  <a:cubicBezTo>
                    <a:pt x="1009702" y="5095335"/>
                    <a:pt x="1942227" y="5630028"/>
                    <a:pt x="2949320" y="5625524"/>
                  </a:cubicBezTo>
                  <a:cubicBezTo>
                    <a:pt x="3956413" y="5630028"/>
                    <a:pt x="4888938" y="5095335"/>
                    <a:pt x="5393789" y="4223910"/>
                  </a:cubicBezTo>
                  <a:cubicBezTo>
                    <a:pt x="5898640" y="3352485"/>
                    <a:pt x="5898640" y="2277543"/>
                    <a:pt x="5393789" y="1406118"/>
                  </a:cubicBezTo>
                  <a:cubicBezTo>
                    <a:pt x="4888938" y="534693"/>
                    <a:pt x="3956413" y="0"/>
                    <a:pt x="2949320" y="4504"/>
                  </a:cubicBezTo>
                  <a:close/>
                </a:path>
              </a:pathLst>
            </a:custGeom>
            <a:blipFill>
              <a:blip r:embed="rId7"/>
              <a:stretch>
                <a:fillRect l="-24712" r="-24712"/>
              </a:stretch>
            </a:blipFill>
          </p:spPr>
        </p:sp>
      </p:grpSp>
      <p:sp>
        <p:nvSpPr>
          <p:cNvPr id="21" name="TextBox 21"/>
          <p:cNvSpPr txBox="1"/>
          <p:nvPr/>
        </p:nvSpPr>
        <p:spPr>
          <a:xfrm>
            <a:off x="666183" y="4187314"/>
            <a:ext cx="5200632" cy="1216026"/>
          </a:xfrm>
          <a:prstGeom prst="rect">
            <a:avLst/>
          </a:prstGeom>
        </p:spPr>
        <p:txBody>
          <a:bodyPr lIns="0" tIns="0" rIns="0" bIns="0" rtlCol="0" anchor="t">
            <a:spAutoFit/>
          </a:bodyPr>
          <a:lstStyle/>
          <a:p>
            <a:pPr algn="r">
              <a:lnSpc>
                <a:spcPts val="4899"/>
              </a:lnSpc>
              <a:spcBef>
                <a:spcPct val="0"/>
              </a:spcBef>
            </a:pPr>
            <a:r>
              <a:rPr lang="en-US" sz="3499" b="1">
                <a:solidFill>
                  <a:srgbClr val="000000"/>
                </a:solidFill>
                <a:latin typeface="DINPro Bold"/>
                <a:ea typeface="DINPro Bold"/>
                <a:cs typeface="DINPro Bold"/>
                <a:sym typeface="DINPro Bold"/>
              </a:rPr>
              <a:t>Black Student Support Coordinator</a:t>
            </a:r>
          </a:p>
        </p:txBody>
      </p:sp>
      <p:sp>
        <p:nvSpPr>
          <p:cNvPr id="22" name="TextBox 22"/>
          <p:cNvSpPr txBox="1"/>
          <p:nvPr/>
        </p:nvSpPr>
        <p:spPr>
          <a:xfrm>
            <a:off x="12411293" y="4187314"/>
            <a:ext cx="5447898" cy="1216026"/>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DINPro Bold"/>
                <a:ea typeface="DINPro Bold"/>
                <a:cs typeface="DINPro Bold"/>
                <a:sym typeface="DINPro Bold"/>
              </a:rPr>
              <a:t>Turtle Island - Aboriginal Student Centre</a:t>
            </a:r>
          </a:p>
        </p:txBody>
      </p:sp>
      <p:sp>
        <p:nvSpPr>
          <p:cNvPr id="23" name="TextBox 23"/>
          <p:cNvSpPr txBox="1"/>
          <p:nvPr/>
        </p:nvSpPr>
        <p:spPr>
          <a:xfrm>
            <a:off x="3543300" y="1459901"/>
            <a:ext cx="11429758"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Cultural &amp; Community Resources</a:t>
            </a:r>
          </a:p>
        </p:txBody>
      </p:sp>
      <p:sp>
        <p:nvSpPr>
          <p:cNvPr id="24" name="TextBox 24"/>
          <p:cNvSpPr txBox="1"/>
          <p:nvPr/>
        </p:nvSpPr>
        <p:spPr>
          <a:xfrm>
            <a:off x="310958" y="6938792"/>
            <a:ext cx="5559154" cy="596901"/>
          </a:xfrm>
          <a:prstGeom prst="rect">
            <a:avLst/>
          </a:prstGeom>
        </p:spPr>
        <p:txBody>
          <a:bodyPr lIns="0" tIns="0" rIns="0" bIns="0" rtlCol="0" anchor="t">
            <a:spAutoFit/>
          </a:bodyPr>
          <a:lstStyle/>
          <a:p>
            <a:pPr algn="r">
              <a:lnSpc>
                <a:spcPts val="4899"/>
              </a:lnSpc>
              <a:spcBef>
                <a:spcPct val="0"/>
              </a:spcBef>
            </a:pPr>
            <a:r>
              <a:rPr lang="en-US" sz="3499" b="1">
                <a:solidFill>
                  <a:srgbClr val="000000"/>
                </a:solidFill>
                <a:latin typeface="DINPro Bold"/>
                <a:ea typeface="DINPro Bold"/>
                <a:cs typeface="DINPro Bold"/>
                <a:sym typeface="DINPro Bold"/>
              </a:rPr>
              <a:t>UWin Pride</a:t>
            </a:r>
          </a:p>
        </p:txBody>
      </p:sp>
      <p:sp>
        <p:nvSpPr>
          <p:cNvPr id="25" name="TextBox 25"/>
          <p:cNvSpPr txBox="1"/>
          <p:nvPr/>
        </p:nvSpPr>
        <p:spPr>
          <a:xfrm>
            <a:off x="12497018" y="6894342"/>
            <a:ext cx="4202681" cy="1216026"/>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DINPro Bold"/>
                <a:ea typeface="DINPro Bold"/>
                <a:cs typeface="DINPro Bold"/>
                <a:sym typeface="DINPro Bold"/>
              </a:rPr>
              <a:t>International Student Centre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3" name="Group 3"/>
          <p:cNvGrpSpPr/>
          <p:nvPr/>
        </p:nvGrpSpPr>
        <p:grpSpPr>
          <a:xfrm>
            <a:off x="3543300" y="1125814"/>
            <a:ext cx="11201400" cy="1550270"/>
            <a:chOff x="0" y="0"/>
            <a:chExt cx="2950163" cy="408301"/>
          </a:xfrm>
        </p:grpSpPr>
        <p:sp>
          <p:nvSpPr>
            <p:cNvPr id="4" name="Freeform 4"/>
            <p:cNvSpPr/>
            <p:nvPr/>
          </p:nvSpPr>
          <p:spPr>
            <a:xfrm>
              <a:off x="0" y="0"/>
              <a:ext cx="2950163" cy="408301"/>
            </a:xfrm>
            <a:custGeom>
              <a:avLst/>
              <a:gdLst/>
              <a:ahLst/>
              <a:cxnLst/>
              <a:rect l="l" t="t" r="r" b="b"/>
              <a:pathLst>
                <a:path w="2950163" h="408301">
                  <a:moveTo>
                    <a:pt x="63586" y="0"/>
                  </a:moveTo>
                  <a:lnTo>
                    <a:pt x="2886577" y="0"/>
                  </a:lnTo>
                  <a:cubicBezTo>
                    <a:pt x="2903441" y="0"/>
                    <a:pt x="2919614" y="6699"/>
                    <a:pt x="2931539" y="18624"/>
                  </a:cubicBezTo>
                  <a:cubicBezTo>
                    <a:pt x="2943464" y="30549"/>
                    <a:pt x="2950163" y="46722"/>
                    <a:pt x="2950163" y="63586"/>
                  </a:cubicBezTo>
                  <a:lnTo>
                    <a:pt x="2950163" y="344715"/>
                  </a:lnTo>
                  <a:cubicBezTo>
                    <a:pt x="2950163" y="361579"/>
                    <a:pt x="2943464" y="377753"/>
                    <a:pt x="2931539" y="389677"/>
                  </a:cubicBezTo>
                  <a:cubicBezTo>
                    <a:pt x="2919614" y="401602"/>
                    <a:pt x="2903441" y="408301"/>
                    <a:pt x="2886577" y="408301"/>
                  </a:cubicBezTo>
                  <a:lnTo>
                    <a:pt x="63586" y="408301"/>
                  </a:lnTo>
                  <a:cubicBezTo>
                    <a:pt x="46722" y="408301"/>
                    <a:pt x="30549" y="401602"/>
                    <a:pt x="18624" y="389677"/>
                  </a:cubicBezTo>
                  <a:cubicBezTo>
                    <a:pt x="6699" y="377753"/>
                    <a:pt x="0" y="361579"/>
                    <a:pt x="0" y="344715"/>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5" name="TextBox 5"/>
            <p:cNvSpPr txBox="1"/>
            <p:nvPr/>
          </p:nvSpPr>
          <p:spPr>
            <a:xfrm>
              <a:off x="0" y="-38100"/>
              <a:ext cx="2950163" cy="446401"/>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465148" y="8781285"/>
            <a:ext cx="7070549" cy="689378"/>
          </a:xfrm>
          <a:custGeom>
            <a:avLst/>
            <a:gdLst/>
            <a:ahLst/>
            <a:cxnLst/>
            <a:rect l="l" t="t" r="r" b="b"/>
            <a:pathLst>
              <a:path w="7070549" h="689378">
                <a:moveTo>
                  <a:pt x="0" y="0"/>
                </a:moveTo>
                <a:lnTo>
                  <a:pt x="7070548" y="0"/>
                </a:lnTo>
                <a:lnTo>
                  <a:pt x="7070548" y="689379"/>
                </a:lnTo>
                <a:lnTo>
                  <a:pt x="0" y="689379"/>
                </a:lnTo>
                <a:lnTo>
                  <a:pt x="0" y="0"/>
                </a:lnTo>
                <a:close/>
              </a:path>
            </a:pathLst>
          </a:custGeom>
          <a:blipFill>
            <a:blip r:embed="rId4"/>
            <a:stretch>
              <a:fillRect/>
            </a:stretch>
          </a:blipFill>
        </p:spPr>
      </p:sp>
      <p:grpSp>
        <p:nvGrpSpPr>
          <p:cNvPr id="7" name="Group 7"/>
          <p:cNvGrpSpPr/>
          <p:nvPr/>
        </p:nvGrpSpPr>
        <p:grpSpPr>
          <a:xfrm>
            <a:off x="1239078" y="4545713"/>
            <a:ext cx="7799144" cy="4360276"/>
            <a:chOff x="0" y="0"/>
            <a:chExt cx="2054096" cy="1148385"/>
          </a:xfrm>
        </p:grpSpPr>
        <p:sp>
          <p:nvSpPr>
            <p:cNvPr id="8" name="Freeform 8"/>
            <p:cNvSpPr/>
            <p:nvPr/>
          </p:nvSpPr>
          <p:spPr>
            <a:xfrm>
              <a:off x="0" y="0"/>
              <a:ext cx="2054096" cy="1148385"/>
            </a:xfrm>
            <a:custGeom>
              <a:avLst/>
              <a:gdLst/>
              <a:ahLst/>
              <a:cxnLst/>
              <a:rect l="l" t="t" r="r" b="b"/>
              <a:pathLst>
                <a:path w="2054096" h="1148385">
                  <a:moveTo>
                    <a:pt x="24817" y="0"/>
                  </a:moveTo>
                  <a:lnTo>
                    <a:pt x="2029279" y="0"/>
                  </a:lnTo>
                  <a:cubicBezTo>
                    <a:pt x="2042985" y="0"/>
                    <a:pt x="2054096" y="11111"/>
                    <a:pt x="2054096" y="24817"/>
                  </a:cubicBezTo>
                  <a:lnTo>
                    <a:pt x="2054096" y="1123569"/>
                  </a:lnTo>
                  <a:cubicBezTo>
                    <a:pt x="2054096" y="1137275"/>
                    <a:pt x="2042985" y="1148385"/>
                    <a:pt x="2029279" y="1148385"/>
                  </a:cubicBezTo>
                  <a:lnTo>
                    <a:pt x="24817" y="1148385"/>
                  </a:lnTo>
                  <a:cubicBezTo>
                    <a:pt x="11111" y="1148385"/>
                    <a:pt x="0" y="1137275"/>
                    <a:pt x="0" y="1123569"/>
                  </a:cubicBezTo>
                  <a:lnTo>
                    <a:pt x="0" y="24817"/>
                  </a:lnTo>
                  <a:cubicBezTo>
                    <a:pt x="0" y="11111"/>
                    <a:pt x="11111" y="0"/>
                    <a:pt x="24817" y="0"/>
                  </a:cubicBezTo>
                  <a:close/>
                </a:path>
              </a:pathLst>
            </a:custGeom>
            <a:solidFill>
              <a:srgbClr val="FFCE00"/>
            </a:solidFill>
          </p:spPr>
        </p:sp>
        <p:sp>
          <p:nvSpPr>
            <p:cNvPr id="9" name="TextBox 9"/>
            <p:cNvSpPr txBox="1"/>
            <p:nvPr/>
          </p:nvSpPr>
          <p:spPr>
            <a:xfrm>
              <a:off x="0" y="-38100"/>
              <a:ext cx="2054096" cy="118648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2006007" y="4034006"/>
            <a:ext cx="6265285" cy="1023415"/>
            <a:chOff x="0" y="0"/>
            <a:chExt cx="1650116" cy="269541"/>
          </a:xfrm>
        </p:grpSpPr>
        <p:sp>
          <p:nvSpPr>
            <p:cNvPr id="11" name="Freeform 11"/>
            <p:cNvSpPr/>
            <p:nvPr/>
          </p:nvSpPr>
          <p:spPr>
            <a:xfrm>
              <a:off x="0" y="0"/>
              <a:ext cx="1650116" cy="269541"/>
            </a:xfrm>
            <a:custGeom>
              <a:avLst/>
              <a:gdLst/>
              <a:ahLst/>
              <a:cxnLst/>
              <a:rect l="l" t="t" r="r" b="b"/>
              <a:pathLst>
                <a:path w="1650116" h="269541">
                  <a:moveTo>
                    <a:pt x="0" y="0"/>
                  </a:moveTo>
                  <a:lnTo>
                    <a:pt x="1650116" y="0"/>
                  </a:lnTo>
                  <a:lnTo>
                    <a:pt x="1650116" y="269541"/>
                  </a:lnTo>
                  <a:lnTo>
                    <a:pt x="0" y="269541"/>
                  </a:lnTo>
                  <a:close/>
                </a:path>
              </a:pathLst>
            </a:custGeom>
            <a:solidFill>
              <a:srgbClr val="005596"/>
            </a:solidFill>
          </p:spPr>
        </p:sp>
        <p:sp>
          <p:nvSpPr>
            <p:cNvPr id="12" name="TextBox 12"/>
            <p:cNvSpPr txBox="1"/>
            <p:nvPr/>
          </p:nvSpPr>
          <p:spPr>
            <a:xfrm>
              <a:off x="0" y="-47625"/>
              <a:ext cx="1650116" cy="317166"/>
            </a:xfrm>
            <a:prstGeom prst="rect">
              <a:avLst/>
            </a:prstGeom>
          </p:spPr>
          <p:txBody>
            <a:bodyPr lIns="50800" tIns="50800" rIns="50800" bIns="50800" rtlCol="0" anchor="ctr"/>
            <a:lstStyle/>
            <a:p>
              <a:pPr algn="ctr">
                <a:lnSpc>
                  <a:spcPts val="3499"/>
                </a:lnSpc>
              </a:pPr>
              <a:r>
                <a:rPr lang="en-US" sz="2499" b="1">
                  <a:solidFill>
                    <a:srgbClr val="FFFFFF"/>
                  </a:solidFill>
                  <a:latin typeface="DINPro Bold"/>
                  <a:ea typeface="DINPro Bold"/>
                  <a:cs typeface="DINPro Bold"/>
                  <a:sym typeface="DINPro Bold"/>
                </a:rPr>
                <a:t>University of Windsor Student Alliance </a:t>
              </a:r>
            </a:p>
            <a:p>
              <a:pPr algn="ctr">
                <a:lnSpc>
                  <a:spcPts val="3499"/>
                </a:lnSpc>
              </a:pPr>
              <a:r>
                <a:rPr lang="en-US" sz="2499" b="1">
                  <a:solidFill>
                    <a:srgbClr val="FFFFFF"/>
                  </a:solidFill>
                  <a:latin typeface="DINPro Bold"/>
                  <a:ea typeface="DINPro Bold"/>
                  <a:cs typeface="DINPro Bold"/>
                  <a:sym typeface="DINPro Bold"/>
                </a:rPr>
                <a:t>(UWSA)</a:t>
              </a:r>
            </a:p>
          </p:txBody>
        </p:sp>
      </p:grpSp>
      <p:sp>
        <p:nvSpPr>
          <p:cNvPr id="13" name="Freeform 13"/>
          <p:cNvSpPr/>
          <p:nvPr/>
        </p:nvSpPr>
        <p:spPr>
          <a:xfrm>
            <a:off x="9475848" y="8781285"/>
            <a:ext cx="7070549" cy="689378"/>
          </a:xfrm>
          <a:custGeom>
            <a:avLst/>
            <a:gdLst/>
            <a:ahLst/>
            <a:cxnLst/>
            <a:rect l="l" t="t" r="r" b="b"/>
            <a:pathLst>
              <a:path w="7070549" h="689378">
                <a:moveTo>
                  <a:pt x="0" y="0"/>
                </a:moveTo>
                <a:lnTo>
                  <a:pt x="7070548" y="0"/>
                </a:lnTo>
                <a:lnTo>
                  <a:pt x="7070548" y="689379"/>
                </a:lnTo>
                <a:lnTo>
                  <a:pt x="0" y="689379"/>
                </a:lnTo>
                <a:lnTo>
                  <a:pt x="0" y="0"/>
                </a:lnTo>
                <a:close/>
              </a:path>
            </a:pathLst>
          </a:custGeom>
          <a:blipFill>
            <a:blip r:embed="rId4"/>
            <a:stretch>
              <a:fillRect/>
            </a:stretch>
          </a:blipFill>
        </p:spPr>
      </p:sp>
      <p:grpSp>
        <p:nvGrpSpPr>
          <p:cNvPr id="14" name="Group 14"/>
          <p:cNvGrpSpPr/>
          <p:nvPr/>
        </p:nvGrpSpPr>
        <p:grpSpPr>
          <a:xfrm>
            <a:off x="9249778" y="4545713"/>
            <a:ext cx="7799144" cy="4360276"/>
            <a:chOff x="0" y="0"/>
            <a:chExt cx="2054096" cy="1148385"/>
          </a:xfrm>
        </p:grpSpPr>
        <p:sp>
          <p:nvSpPr>
            <p:cNvPr id="15" name="Freeform 15"/>
            <p:cNvSpPr/>
            <p:nvPr/>
          </p:nvSpPr>
          <p:spPr>
            <a:xfrm>
              <a:off x="0" y="0"/>
              <a:ext cx="2054096" cy="1148385"/>
            </a:xfrm>
            <a:custGeom>
              <a:avLst/>
              <a:gdLst/>
              <a:ahLst/>
              <a:cxnLst/>
              <a:rect l="l" t="t" r="r" b="b"/>
              <a:pathLst>
                <a:path w="2054096" h="1148385">
                  <a:moveTo>
                    <a:pt x="24817" y="0"/>
                  </a:moveTo>
                  <a:lnTo>
                    <a:pt x="2029279" y="0"/>
                  </a:lnTo>
                  <a:cubicBezTo>
                    <a:pt x="2042985" y="0"/>
                    <a:pt x="2054096" y="11111"/>
                    <a:pt x="2054096" y="24817"/>
                  </a:cubicBezTo>
                  <a:lnTo>
                    <a:pt x="2054096" y="1123569"/>
                  </a:lnTo>
                  <a:cubicBezTo>
                    <a:pt x="2054096" y="1137275"/>
                    <a:pt x="2042985" y="1148385"/>
                    <a:pt x="2029279" y="1148385"/>
                  </a:cubicBezTo>
                  <a:lnTo>
                    <a:pt x="24817" y="1148385"/>
                  </a:lnTo>
                  <a:cubicBezTo>
                    <a:pt x="11111" y="1148385"/>
                    <a:pt x="0" y="1137275"/>
                    <a:pt x="0" y="1123569"/>
                  </a:cubicBezTo>
                  <a:lnTo>
                    <a:pt x="0" y="24817"/>
                  </a:lnTo>
                  <a:cubicBezTo>
                    <a:pt x="0" y="11111"/>
                    <a:pt x="11111" y="0"/>
                    <a:pt x="24817" y="0"/>
                  </a:cubicBezTo>
                  <a:close/>
                </a:path>
              </a:pathLst>
            </a:custGeom>
            <a:solidFill>
              <a:srgbClr val="FFCE00"/>
            </a:solidFill>
          </p:spPr>
        </p:sp>
        <p:sp>
          <p:nvSpPr>
            <p:cNvPr id="16" name="TextBox 16"/>
            <p:cNvSpPr txBox="1"/>
            <p:nvPr/>
          </p:nvSpPr>
          <p:spPr>
            <a:xfrm>
              <a:off x="0" y="-38100"/>
              <a:ext cx="2054096" cy="1186485"/>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0016708" y="4034006"/>
            <a:ext cx="6265285" cy="1023415"/>
            <a:chOff x="0" y="0"/>
            <a:chExt cx="1650116" cy="269541"/>
          </a:xfrm>
        </p:grpSpPr>
        <p:sp>
          <p:nvSpPr>
            <p:cNvPr id="18" name="Freeform 18"/>
            <p:cNvSpPr/>
            <p:nvPr/>
          </p:nvSpPr>
          <p:spPr>
            <a:xfrm>
              <a:off x="0" y="0"/>
              <a:ext cx="1650116" cy="269541"/>
            </a:xfrm>
            <a:custGeom>
              <a:avLst/>
              <a:gdLst/>
              <a:ahLst/>
              <a:cxnLst/>
              <a:rect l="l" t="t" r="r" b="b"/>
              <a:pathLst>
                <a:path w="1650116" h="269541">
                  <a:moveTo>
                    <a:pt x="0" y="0"/>
                  </a:moveTo>
                  <a:lnTo>
                    <a:pt x="1650116" y="0"/>
                  </a:lnTo>
                  <a:lnTo>
                    <a:pt x="1650116" y="269541"/>
                  </a:lnTo>
                  <a:lnTo>
                    <a:pt x="0" y="269541"/>
                  </a:lnTo>
                  <a:close/>
                </a:path>
              </a:pathLst>
            </a:custGeom>
            <a:solidFill>
              <a:srgbClr val="005596"/>
            </a:solidFill>
          </p:spPr>
        </p:sp>
        <p:sp>
          <p:nvSpPr>
            <p:cNvPr id="19" name="TextBox 19"/>
            <p:cNvSpPr txBox="1"/>
            <p:nvPr/>
          </p:nvSpPr>
          <p:spPr>
            <a:xfrm>
              <a:off x="0" y="-47625"/>
              <a:ext cx="1650116" cy="317166"/>
            </a:xfrm>
            <a:prstGeom prst="rect">
              <a:avLst/>
            </a:prstGeom>
          </p:spPr>
          <p:txBody>
            <a:bodyPr lIns="50800" tIns="50800" rIns="50800" bIns="50800" rtlCol="0" anchor="ctr"/>
            <a:lstStyle/>
            <a:p>
              <a:pPr algn="ctr">
                <a:lnSpc>
                  <a:spcPts val="3499"/>
                </a:lnSpc>
              </a:pPr>
              <a:r>
                <a:rPr lang="en-US" sz="2499" b="1">
                  <a:solidFill>
                    <a:srgbClr val="FFFFFF"/>
                  </a:solidFill>
                  <a:latin typeface="DINPro Bold"/>
                  <a:ea typeface="DINPro Bold"/>
                  <a:cs typeface="DINPro Bold"/>
                  <a:sym typeface="DINPro Bold"/>
                </a:rPr>
                <a:t>Organization of Part-Time University Students (OPUS)</a:t>
              </a:r>
            </a:p>
          </p:txBody>
        </p:sp>
      </p:grpSp>
      <p:sp>
        <p:nvSpPr>
          <p:cNvPr id="20" name="TextBox 20"/>
          <p:cNvSpPr txBox="1"/>
          <p:nvPr/>
        </p:nvSpPr>
        <p:spPr>
          <a:xfrm>
            <a:off x="3429121" y="1515187"/>
            <a:ext cx="11429758" cy="771525"/>
          </a:xfrm>
          <a:prstGeom prst="rect">
            <a:avLst/>
          </a:prstGeom>
        </p:spPr>
        <p:txBody>
          <a:bodyPr lIns="0" tIns="0" rIns="0" bIns="0" rtlCol="0" anchor="t">
            <a:spAutoFit/>
          </a:bodyPr>
          <a:lstStyle/>
          <a:p>
            <a:pPr algn="ctr">
              <a:lnSpc>
                <a:spcPts val="6120"/>
              </a:lnSpc>
            </a:pPr>
            <a:r>
              <a:rPr lang="en-US" sz="5100" b="1">
                <a:solidFill>
                  <a:srgbClr val="000000"/>
                </a:solidFill>
                <a:latin typeface="DINPro Bold"/>
                <a:ea typeface="DINPro Bold"/>
                <a:cs typeface="DINPro Bold"/>
                <a:sym typeface="DINPro Bold"/>
              </a:rPr>
              <a:t>Student Government</a:t>
            </a:r>
          </a:p>
        </p:txBody>
      </p:sp>
      <p:sp>
        <p:nvSpPr>
          <p:cNvPr id="21" name="TextBox 21"/>
          <p:cNvSpPr txBox="1"/>
          <p:nvPr/>
        </p:nvSpPr>
        <p:spPr>
          <a:xfrm>
            <a:off x="9597993" y="5369953"/>
            <a:ext cx="7537482" cy="2841625"/>
          </a:xfrm>
          <a:prstGeom prst="rect">
            <a:avLst/>
          </a:prstGeom>
        </p:spPr>
        <p:txBody>
          <a:bodyPr lIns="0" tIns="0" rIns="0" bIns="0" rtlCol="0" anchor="t">
            <a:spAutoFit/>
          </a:bodyPr>
          <a:lstStyle/>
          <a:p>
            <a:pPr algn="l">
              <a:lnSpc>
                <a:spcPts val="3499"/>
              </a:lnSpc>
            </a:pPr>
            <a:r>
              <a:rPr lang="en-US" sz="2499">
                <a:solidFill>
                  <a:srgbClr val="000000"/>
                </a:solidFill>
                <a:latin typeface="DINPro"/>
                <a:ea typeface="DINPro"/>
                <a:cs typeface="DINPro"/>
                <a:sym typeface="DINPro"/>
              </a:rPr>
              <a:t>Provides support to part-time students (1-3 courses)</a:t>
            </a:r>
          </a:p>
          <a:p>
            <a:pPr algn="l">
              <a:lnSpc>
                <a:spcPts val="1820"/>
              </a:lnSpc>
            </a:pPr>
            <a:endParaRPr lang="en-US" sz="2499">
              <a:solidFill>
                <a:srgbClr val="000000"/>
              </a:solidFill>
              <a:latin typeface="DINPro"/>
              <a:ea typeface="DINPro"/>
              <a:cs typeface="DINPro"/>
              <a:sym typeface="DINPro"/>
            </a:endParaRPr>
          </a:p>
          <a:p>
            <a:pPr marL="539746" lvl="1" indent="-269873" algn="l">
              <a:lnSpc>
                <a:spcPts val="3499"/>
              </a:lnSpc>
              <a:buFont typeface="Arial"/>
              <a:buChar char="•"/>
            </a:pPr>
            <a:r>
              <a:rPr lang="en-US" sz="2499">
                <a:solidFill>
                  <a:srgbClr val="000000"/>
                </a:solidFill>
                <a:latin typeface="DINPro"/>
                <a:ea typeface="DINPro"/>
                <a:cs typeface="DINPro"/>
                <a:sym typeface="DINPro"/>
              </a:rPr>
              <a:t>Mind Beacon mental health app</a:t>
            </a:r>
          </a:p>
          <a:p>
            <a:pPr marL="539746" lvl="1" indent="-269873" algn="l">
              <a:lnSpc>
                <a:spcPts val="3499"/>
              </a:lnSpc>
              <a:buFont typeface="Arial"/>
              <a:buChar char="•"/>
            </a:pPr>
            <a:r>
              <a:rPr lang="en-US" sz="2499">
                <a:solidFill>
                  <a:srgbClr val="000000"/>
                </a:solidFill>
                <a:latin typeface="DINPro"/>
                <a:ea typeface="DINPro"/>
                <a:cs typeface="DINPro"/>
                <a:sym typeface="DINPro"/>
              </a:rPr>
              <a:t>Scholarships &amp; bursaries</a:t>
            </a:r>
          </a:p>
          <a:p>
            <a:pPr marL="539746" lvl="1" indent="-269873" algn="l">
              <a:lnSpc>
                <a:spcPts val="3499"/>
              </a:lnSpc>
              <a:buFont typeface="Arial"/>
              <a:buChar char="•"/>
            </a:pPr>
            <a:r>
              <a:rPr lang="en-US" sz="2499">
                <a:solidFill>
                  <a:srgbClr val="000000"/>
                </a:solidFill>
                <a:latin typeface="DINPro"/>
                <a:ea typeface="DINPro"/>
                <a:cs typeface="DINPro"/>
                <a:sym typeface="DINPro"/>
              </a:rPr>
              <a:t>Lounge, study and kitchen area</a:t>
            </a:r>
          </a:p>
          <a:p>
            <a:pPr marL="539746" lvl="1" indent="-269873" algn="l">
              <a:lnSpc>
                <a:spcPts val="3499"/>
              </a:lnSpc>
              <a:buFont typeface="Arial"/>
              <a:buChar char="•"/>
            </a:pPr>
            <a:r>
              <a:rPr lang="en-US" sz="2499">
                <a:solidFill>
                  <a:srgbClr val="000000"/>
                </a:solidFill>
                <a:latin typeface="DINPro"/>
                <a:ea typeface="DINPro"/>
                <a:cs typeface="DINPro"/>
                <a:sym typeface="DINPro"/>
              </a:rPr>
              <a:t>Free pizza Fridays</a:t>
            </a:r>
          </a:p>
          <a:p>
            <a:pPr marL="539746" lvl="1" indent="-269873" algn="l">
              <a:lnSpc>
                <a:spcPts val="3499"/>
              </a:lnSpc>
              <a:buFont typeface="Arial"/>
              <a:buChar char="•"/>
            </a:pPr>
            <a:r>
              <a:rPr lang="en-US" sz="2499">
                <a:solidFill>
                  <a:srgbClr val="000000"/>
                </a:solidFill>
                <a:latin typeface="DINPro"/>
                <a:ea typeface="DINPro"/>
                <a:cs typeface="DINPro"/>
                <a:sym typeface="DINPro"/>
              </a:rPr>
              <a:t>Volunteer opportunities</a:t>
            </a:r>
          </a:p>
        </p:txBody>
      </p:sp>
      <p:sp>
        <p:nvSpPr>
          <p:cNvPr id="22" name="TextBox 22"/>
          <p:cNvSpPr txBox="1"/>
          <p:nvPr/>
        </p:nvSpPr>
        <p:spPr>
          <a:xfrm>
            <a:off x="1465148" y="5228870"/>
            <a:ext cx="7282479" cy="3327400"/>
          </a:xfrm>
          <a:prstGeom prst="rect">
            <a:avLst/>
          </a:prstGeom>
        </p:spPr>
        <p:txBody>
          <a:bodyPr lIns="0" tIns="0" rIns="0" bIns="0" rtlCol="0" anchor="t">
            <a:spAutoFit/>
          </a:bodyPr>
          <a:lstStyle/>
          <a:p>
            <a:pPr algn="l">
              <a:lnSpc>
                <a:spcPts val="3499"/>
              </a:lnSpc>
            </a:pPr>
            <a:r>
              <a:rPr lang="en-US" sz="2499">
                <a:solidFill>
                  <a:srgbClr val="000000"/>
                </a:solidFill>
                <a:latin typeface="DINPro"/>
                <a:ea typeface="DINPro"/>
                <a:cs typeface="DINPro"/>
                <a:sym typeface="DINPro"/>
              </a:rPr>
              <a:t>Provides support to full-time students (4+ courses)</a:t>
            </a:r>
          </a:p>
          <a:p>
            <a:pPr algn="l">
              <a:lnSpc>
                <a:spcPts val="2240"/>
              </a:lnSpc>
            </a:pPr>
            <a:endParaRPr lang="en-US" sz="2499">
              <a:solidFill>
                <a:srgbClr val="000000"/>
              </a:solidFill>
              <a:latin typeface="DINPro"/>
              <a:ea typeface="DINPro"/>
              <a:cs typeface="DINPro"/>
              <a:sym typeface="DINPro"/>
            </a:endParaRPr>
          </a:p>
          <a:p>
            <a:pPr marL="539746" lvl="1" indent="-269873" algn="l">
              <a:lnSpc>
                <a:spcPts val="3499"/>
              </a:lnSpc>
              <a:buFont typeface="Arial"/>
              <a:buChar char="•"/>
            </a:pPr>
            <a:r>
              <a:rPr lang="en-US" sz="2499">
                <a:solidFill>
                  <a:srgbClr val="000000"/>
                </a:solidFill>
                <a:latin typeface="DINPro"/>
                <a:ea typeface="DINPro"/>
                <a:cs typeface="DINPro"/>
                <a:sym typeface="DINPro"/>
              </a:rPr>
              <a:t>Student Rights &amp; Empowerment Office</a:t>
            </a:r>
          </a:p>
          <a:p>
            <a:pPr marL="539746" lvl="1" indent="-269873" algn="l">
              <a:lnSpc>
                <a:spcPts val="3499"/>
              </a:lnSpc>
              <a:buFont typeface="Arial"/>
              <a:buChar char="•"/>
            </a:pPr>
            <a:r>
              <a:rPr lang="en-US" sz="2499">
                <a:solidFill>
                  <a:srgbClr val="000000"/>
                </a:solidFill>
                <a:latin typeface="DINPro"/>
                <a:ea typeface="DINPro"/>
                <a:cs typeface="DINPro"/>
                <a:sym typeface="DINPro"/>
              </a:rPr>
              <a:t>Afrofest</a:t>
            </a:r>
          </a:p>
          <a:p>
            <a:pPr marL="539746" lvl="1" indent="-269873" algn="l">
              <a:lnSpc>
                <a:spcPts val="3499"/>
              </a:lnSpc>
              <a:buFont typeface="Arial"/>
              <a:buChar char="•"/>
            </a:pPr>
            <a:r>
              <a:rPr lang="en-US" sz="2499">
                <a:solidFill>
                  <a:srgbClr val="000000"/>
                </a:solidFill>
                <a:latin typeface="DINPro"/>
                <a:ea typeface="DINPro"/>
                <a:cs typeface="DINPro"/>
                <a:sym typeface="DINPro"/>
              </a:rPr>
              <a:t>Wxmen’s Centre</a:t>
            </a:r>
          </a:p>
          <a:p>
            <a:pPr marL="539746" lvl="1" indent="-269873" algn="l">
              <a:lnSpc>
                <a:spcPts val="3499"/>
              </a:lnSpc>
              <a:buFont typeface="Arial"/>
              <a:buChar char="•"/>
            </a:pPr>
            <a:r>
              <a:rPr lang="en-US" sz="2499">
                <a:solidFill>
                  <a:srgbClr val="000000"/>
                </a:solidFill>
                <a:latin typeface="DINPro"/>
                <a:ea typeface="DINPro"/>
                <a:cs typeface="DINPro"/>
                <a:sym typeface="DINPro"/>
              </a:rPr>
              <a:t>Peer Support Centre</a:t>
            </a:r>
          </a:p>
          <a:p>
            <a:pPr marL="539746" lvl="1" indent="-269873" algn="l">
              <a:lnSpc>
                <a:spcPts val="3499"/>
              </a:lnSpc>
              <a:buFont typeface="Arial"/>
              <a:buChar char="•"/>
            </a:pPr>
            <a:r>
              <a:rPr lang="en-US" sz="2499">
                <a:solidFill>
                  <a:srgbClr val="000000"/>
                </a:solidFill>
                <a:latin typeface="DINPro"/>
                <a:ea typeface="DINPro"/>
                <a:cs typeface="DINPro"/>
                <a:sym typeface="DINPro"/>
              </a:rPr>
              <a:t>Food Pantry</a:t>
            </a:r>
          </a:p>
          <a:p>
            <a:pPr algn="l">
              <a:lnSpc>
                <a:spcPts val="3499"/>
              </a:lnSpc>
            </a:pPr>
            <a:endParaRPr lang="en-US" sz="2499">
              <a:solidFill>
                <a:srgbClr val="000000"/>
              </a:solidFill>
              <a:latin typeface="DINPro"/>
              <a:ea typeface="DINPro"/>
              <a:cs typeface="DINPro"/>
              <a:sym typeface="DINPro"/>
            </a:endParaRPr>
          </a:p>
        </p:txBody>
      </p:sp>
      <p:sp>
        <p:nvSpPr>
          <p:cNvPr id="23" name="TextBox 23"/>
          <p:cNvSpPr txBox="1"/>
          <p:nvPr/>
        </p:nvSpPr>
        <p:spPr>
          <a:xfrm>
            <a:off x="1935223" y="2793215"/>
            <a:ext cx="15081249" cy="1012190"/>
          </a:xfrm>
          <a:prstGeom prst="rect">
            <a:avLst/>
          </a:prstGeom>
        </p:spPr>
        <p:txBody>
          <a:bodyPr lIns="0" tIns="0" rIns="0" bIns="0" rtlCol="0" anchor="t">
            <a:spAutoFit/>
          </a:bodyPr>
          <a:lstStyle/>
          <a:p>
            <a:pPr algn="ctr">
              <a:lnSpc>
                <a:spcPts val="4059"/>
              </a:lnSpc>
            </a:pPr>
            <a:r>
              <a:rPr lang="en-US" sz="2899" b="1">
                <a:solidFill>
                  <a:srgbClr val="000000"/>
                </a:solidFill>
                <a:latin typeface="DINPro Bold"/>
                <a:ea typeface="DINPro Bold"/>
                <a:cs typeface="DINPro Bold"/>
                <a:sym typeface="DINPro Bold"/>
              </a:rPr>
              <a:t>Your student unions are your main contact for your health and dental plans, and your universal bus pass.</a:t>
            </a:r>
          </a:p>
        </p:txBody>
      </p:sp>
      <p:sp>
        <p:nvSpPr>
          <p:cNvPr id="24" name="TextBox 24"/>
          <p:cNvSpPr txBox="1"/>
          <p:nvPr/>
        </p:nvSpPr>
        <p:spPr>
          <a:xfrm>
            <a:off x="5106387" y="5941453"/>
            <a:ext cx="3768741" cy="2174875"/>
          </a:xfrm>
          <a:prstGeom prst="rect">
            <a:avLst/>
          </a:prstGeom>
        </p:spPr>
        <p:txBody>
          <a:bodyPr lIns="0" tIns="0" rIns="0" bIns="0" rtlCol="0" anchor="t">
            <a:spAutoFit/>
          </a:bodyPr>
          <a:lstStyle/>
          <a:p>
            <a:pPr algn="l">
              <a:lnSpc>
                <a:spcPts val="3499"/>
              </a:lnSpc>
            </a:pPr>
            <a:endParaRPr/>
          </a:p>
          <a:p>
            <a:pPr marL="539746" lvl="1" indent="-269873" algn="l">
              <a:lnSpc>
                <a:spcPts val="3499"/>
              </a:lnSpc>
              <a:buFont typeface="Arial"/>
              <a:buChar char="•"/>
            </a:pPr>
            <a:r>
              <a:rPr lang="en-US" sz="2499">
                <a:solidFill>
                  <a:srgbClr val="000000"/>
                </a:solidFill>
                <a:latin typeface="DINPro"/>
                <a:ea typeface="DINPro"/>
                <a:cs typeface="DINPro"/>
                <a:sym typeface="DINPro"/>
              </a:rPr>
              <a:t>Walksafe</a:t>
            </a:r>
          </a:p>
          <a:p>
            <a:pPr marL="539746" lvl="1" indent="-269873" algn="l">
              <a:lnSpc>
                <a:spcPts val="3499"/>
              </a:lnSpc>
              <a:buFont typeface="Arial"/>
              <a:buChar char="•"/>
            </a:pPr>
            <a:r>
              <a:rPr lang="en-US" sz="2499">
                <a:solidFill>
                  <a:srgbClr val="000000"/>
                </a:solidFill>
                <a:latin typeface="DINPro"/>
                <a:ea typeface="DINPro"/>
                <a:cs typeface="DINPro"/>
                <a:sym typeface="DINPro"/>
              </a:rPr>
              <a:t>Pride Center</a:t>
            </a:r>
          </a:p>
          <a:p>
            <a:pPr marL="539746" lvl="1" indent="-269873" algn="l">
              <a:lnSpc>
                <a:spcPts val="3499"/>
              </a:lnSpc>
              <a:buFont typeface="Arial"/>
              <a:buChar char="•"/>
            </a:pPr>
            <a:r>
              <a:rPr lang="en-US" sz="2499">
                <a:solidFill>
                  <a:srgbClr val="000000"/>
                </a:solidFill>
                <a:latin typeface="DINPro"/>
                <a:ea typeface="DINPro"/>
                <a:cs typeface="DINPro"/>
                <a:sym typeface="DINPro"/>
              </a:rPr>
              <a:t>150+ student groups </a:t>
            </a:r>
          </a:p>
          <a:p>
            <a:pPr marL="539746" lvl="1" indent="-269873" algn="l">
              <a:lnSpc>
                <a:spcPts val="3499"/>
              </a:lnSpc>
              <a:buFont typeface="Arial"/>
              <a:buChar char="•"/>
            </a:pPr>
            <a:r>
              <a:rPr lang="en-US" sz="2499">
                <a:solidFill>
                  <a:srgbClr val="000000"/>
                </a:solidFill>
                <a:latin typeface="DINPro"/>
                <a:ea typeface="DINPro"/>
                <a:cs typeface="DINPro"/>
                <a:sym typeface="DINPro"/>
              </a:rPr>
              <a:t>Scholarships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06631" y="942975"/>
            <a:ext cx="18865931" cy="1605926"/>
            <a:chOff x="0" y="0"/>
            <a:chExt cx="4968805" cy="422960"/>
          </a:xfrm>
        </p:grpSpPr>
        <p:sp>
          <p:nvSpPr>
            <p:cNvPr id="3" name="Freeform 3"/>
            <p:cNvSpPr/>
            <p:nvPr/>
          </p:nvSpPr>
          <p:spPr>
            <a:xfrm>
              <a:off x="0" y="0"/>
              <a:ext cx="4968805" cy="422960"/>
            </a:xfrm>
            <a:custGeom>
              <a:avLst/>
              <a:gdLst/>
              <a:ahLst/>
              <a:cxnLst/>
              <a:rect l="l" t="t" r="r" b="b"/>
              <a:pathLst>
                <a:path w="4968805" h="422960">
                  <a:moveTo>
                    <a:pt x="37343" y="0"/>
                  </a:moveTo>
                  <a:lnTo>
                    <a:pt x="4931462" y="0"/>
                  </a:lnTo>
                  <a:cubicBezTo>
                    <a:pt x="4952086" y="0"/>
                    <a:pt x="4968805" y="16719"/>
                    <a:pt x="4968805" y="37343"/>
                  </a:cubicBezTo>
                  <a:lnTo>
                    <a:pt x="4968805" y="385617"/>
                  </a:lnTo>
                  <a:cubicBezTo>
                    <a:pt x="4968805" y="406241"/>
                    <a:pt x="4952086" y="422960"/>
                    <a:pt x="4931462" y="422960"/>
                  </a:cubicBezTo>
                  <a:lnTo>
                    <a:pt x="37343" y="422960"/>
                  </a:lnTo>
                  <a:cubicBezTo>
                    <a:pt x="16719" y="422960"/>
                    <a:pt x="0" y="406241"/>
                    <a:pt x="0" y="385617"/>
                  </a:cubicBezTo>
                  <a:lnTo>
                    <a:pt x="0" y="37343"/>
                  </a:lnTo>
                  <a:cubicBezTo>
                    <a:pt x="0" y="16719"/>
                    <a:pt x="16719" y="0"/>
                    <a:pt x="37343" y="0"/>
                  </a:cubicBezTo>
                  <a:close/>
                </a:path>
              </a:pathLst>
            </a:custGeom>
            <a:solidFill>
              <a:srgbClr val="FFCE00"/>
            </a:solidFill>
          </p:spPr>
        </p:sp>
        <p:sp>
          <p:nvSpPr>
            <p:cNvPr id="4" name="TextBox 4"/>
            <p:cNvSpPr txBox="1"/>
            <p:nvPr/>
          </p:nvSpPr>
          <p:spPr>
            <a:xfrm>
              <a:off x="0" y="-38100"/>
              <a:ext cx="4968805" cy="46106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9007708"/>
            <a:ext cx="5699260" cy="1272976"/>
          </a:xfrm>
          <a:custGeom>
            <a:avLst/>
            <a:gdLst/>
            <a:ahLst/>
            <a:cxnLst/>
            <a:rect l="l" t="t" r="r" b="b"/>
            <a:pathLst>
              <a:path w="5699260" h="1272976">
                <a:moveTo>
                  <a:pt x="0" y="0"/>
                </a:moveTo>
                <a:lnTo>
                  <a:pt x="5699260" y="0"/>
                </a:lnTo>
                <a:lnTo>
                  <a:pt x="5699260" y="1272976"/>
                </a:lnTo>
                <a:lnTo>
                  <a:pt x="0" y="1272976"/>
                </a:lnTo>
                <a:lnTo>
                  <a:pt x="0" y="0"/>
                </a:lnTo>
                <a:close/>
              </a:path>
            </a:pathLst>
          </a:custGeom>
          <a:blipFill>
            <a:blip r:embed="rId3"/>
            <a:stretch>
              <a:fillRect/>
            </a:stretch>
          </a:blipFill>
        </p:spPr>
      </p:sp>
      <p:grpSp>
        <p:nvGrpSpPr>
          <p:cNvPr id="6" name="Group 6"/>
          <p:cNvGrpSpPr/>
          <p:nvPr/>
        </p:nvGrpSpPr>
        <p:grpSpPr>
          <a:xfrm>
            <a:off x="9497719" y="3337193"/>
            <a:ext cx="4543123" cy="4543123"/>
            <a:chOff x="0" y="0"/>
            <a:chExt cx="6057497" cy="6057497"/>
          </a:xfrm>
        </p:grpSpPr>
        <p:sp>
          <p:nvSpPr>
            <p:cNvPr id="7" name="Freeform 7"/>
            <p:cNvSpPr/>
            <p:nvPr/>
          </p:nvSpPr>
          <p:spPr>
            <a:xfrm>
              <a:off x="0" y="0"/>
              <a:ext cx="6057497" cy="6057497"/>
            </a:xfrm>
            <a:custGeom>
              <a:avLst/>
              <a:gdLst/>
              <a:ahLst/>
              <a:cxnLst/>
              <a:rect l="l" t="t" r="r" b="b"/>
              <a:pathLst>
                <a:path w="6057497" h="6057497">
                  <a:moveTo>
                    <a:pt x="0" y="0"/>
                  </a:moveTo>
                  <a:lnTo>
                    <a:pt x="6057497" y="0"/>
                  </a:lnTo>
                  <a:lnTo>
                    <a:pt x="6057497" y="6057497"/>
                  </a:lnTo>
                  <a:lnTo>
                    <a:pt x="0" y="60574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8" name="Freeform 8"/>
          <p:cNvSpPr/>
          <p:nvPr/>
        </p:nvSpPr>
        <p:spPr>
          <a:xfrm>
            <a:off x="2849630" y="2948196"/>
            <a:ext cx="11567643" cy="5321116"/>
          </a:xfrm>
          <a:custGeom>
            <a:avLst/>
            <a:gdLst/>
            <a:ahLst/>
            <a:cxnLst/>
            <a:rect l="l" t="t" r="r" b="b"/>
            <a:pathLst>
              <a:path w="11567643" h="5321116">
                <a:moveTo>
                  <a:pt x="0" y="0"/>
                </a:moveTo>
                <a:lnTo>
                  <a:pt x="11567644" y="0"/>
                </a:lnTo>
                <a:lnTo>
                  <a:pt x="11567644" y="5321116"/>
                </a:lnTo>
                <a:lnTo>
                  <a:pt x="0" y="53211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447509" y="1438275"/>
            <a:ext cx="15984613" cy="695325"/>
          </a:xfrm>
          <a:prstGeom prst="rect">
            <a:avLst/>
          </a:prstGeom>
        </p:spPr>
        <p:txBody>
          <a:bodyPr lIns="0" tIns="0" rIns="0" bIns="0" rtlCol="0" anchor="t">
            <a:spAutoFit/>
          </a:bodyPr>
          <a:lstStyle/>
          <a:p>
            <a:pPr algn="l">
              <a:lnSpc>
                <a:spcPts val="5400"/>
              </a:lnSpc>
            </a:pPr>
            <a:r>
              <a:rPr lang="en-US" sz="4500" b="1">
                <a:solidFill>
                  <a:srgbClr val="000000"/>
                </a:solidFill>
                <a:latin typeface="DINPro Bold"/>
                <a:ea typeface="DINPro Bold"/>
                <a:cs typeface="DINPro Bold"/>
                <a:sym typeface="DINPro Bold"/>
              </a:rPr>
              <a:t>For More Details - Check Out Our Student Resource Guide!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663362">
            <a:off x="11890216" y="327296"/>
            <a:ext cx="9582641" cy="14171389"/>
            <a:chOff x="0" y="0"/>
            <a:chExt cx="2523823" cy="3732382"/>
          </a:xfrm>
        </p:grpSpPr>
        <p:sp>
          <p:nvSpPr>
            <p:cNvPr id="3" name="Freeform 3"/>
            <p:cNvSpPr/>
            <p:nvPr/>
          </p:nvSpPr>
          <p:spPr>
            <a:xfrm>
              <a:off x="0" y="0"/>
              <a:ext cx="2523823" cy="3732382"/>
            </a:xfrm>
            <a:custGeom>
              <a:avLst/>
              <a:gdLst/>
              <a:ahLst/>
              <a:cxnLst/>
              <a:rect l="l" t="t" r="r" b="b"/>
              <a:pathLst>
                <a:path w="2523823" h="3732382">
                  <a:moveTo>
                    <a:pt x="0" y="0"/>
                  </a:moveTo>
                  <a:lnTo>
                    <a:pt x="2523823" y="0"/>
                  </a:lnTo>
                  <a:lnTo>
                    <a:pt x="2523823" y="3732382"/>
                  </a:lnTo>
                  <a:lnTo>
                    <a:pt x="0" y="3732382"/>
                  </a:lnTo>
                  <a:close/>
                </a:path>
              </a:pathLst>
            </a:custGeom>
            <a:solidFill>
              <a:srgbClr val="005596"/>
            </a:solidFill>
          </p:spPr>
        </p:sp>
        <p:sp>
          <p:nvSpPr>
            <p:cNvPr id="4" name="TextBox 4"/>
            <p:cNvSpPr txBox="1"/>
            <p:nvPr/>
          </p:nvSpPr>
          <p:spPr>
            <a:xfrm>
              <a:off x="0" y="-38100"/>
              <a:ext cx="2523823" cy="377048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rot="-1761515">
            <a:off x="12350631" y="-3047439"/>
            <a:ext cx="8661811" cy="14062736"/>
            <a:chOff x="0" y="0"/>
            <a:chExt cx="2281300" cy="3703766"/>
          </a:xfrm>
        </p:grpSpPr>
        <p:sp>
          <p:nvSpPr>
            <p:cNvPr id="6" name="Freeform 6"/>
            <p:cNvSpPr/>
            <p:nvPr/>
          </p:nvSpPr>
          <p:spPr>
            <a:xfrm>
              <a:off x="0" y="0"/>
              <a:ext cx="2281300" cy="3703766"/>
            </a:xfrm>
            <a:custGeom>
              <a:avLst/>
              <a:gdLst/>
              <a:ahLst/>
              <a:cxnLst/>
              <a:rect l="l" t="t" r="r" b="b"/>
              <a:pathLst>
                <a:path w="2281300" h="3703766">
                  <a:moveTo>
                    <a:pt x="0" y="0"/>
                  </a:moveTo>
                  <a:lnTo>
                    <a:pt x="2281300" y="0"/>
                  </a:lnTo>
                  <a:lnTo>
                    <a:pt x="2281300" y="3703766"/>
                  </a:lnTo>
                  <a:lnTo>
                    <a:pt x="0" y="3703766"/>
                  </a:lnTo>
                  <a:close/>
                </a:path>
              </a:pathLst>
            </a:custGeom>
            <a:solidFill>
              <a:srgbClr val="FFCE00"/>
            </a:solidFill>
          </p:spPr>
        </p:sp>
        <p:sp>
          <p:nvSpPr>
            <p:cNvPr id="7" name="TextBox 7"/>
            <p:cNvSpPr txBox="1"/>
            <p:nvPr/>
          </p:nvSpPr>
          <p:spPr>
            <a:xfrm>
              <a:off x="0" y="-38100"/>
              <a:ext cx="2281300" cy="3741866"/>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2057400" y="1244811"/>
            <a:ext cx="11201400" cy="1550270"/>
            <a:chOff x="0" y="0"/>
            <a:chExt cx="2950163" cy="408301"/>
          </a:xfrm>
        </p:grpSpPr>
        <p:sp>
          <p:nvSpPr>
            <p:cNvPr id="9" name="Freeform 9"/>
            <p:cNvSpPr/>
            <p:nvPr/>
          </p:nvSpPr>
          <p:spPr>
            <a:xfrm>
              <a:off x="0" y="0"/>
              <a:ext cx="2950163" cy="408301"/>
            </a:xfrm>
            <a:custGeom>
              <a:avLst/>
              <a:gdLst/>
              <a:ahLst/>
              <a:cxnLst/>
              <a:rect l="l" t="t" r="r" b="b"/>
              <a:pathLst>
                <a:path w="2950163" h="408301">
                  <a:moveTo>
                    <a:pt x="63586" y="0"/>
                  </a:moveTo>
                  <a:lnTo>
                    <a:pt x="2886577" y="0"/>
                  </a:lnTo>
                  <a:cubicBezTo>
                    <a:pt x="2903441" y="0"/>
                    <a:pt x="2919614" y="6699"/>
                    <a:pt x="2931539" y="18624"/>
                  </a:cubicBezTo>
                  <a:cubicBezTo>
                    <a:pt x="2943464" y="30549"/>
                    <a:pt x="2950163" y="46722"/>
                    <a:pt x="2950163" y="63586"/>
                  </a:cubicBezTo>
                  <a:lnTo>
                    <a:pt x="2950163" y="344715"/>
                  </a:lnTo>
                  <a:cubicBezTo>
                    <a:pt x="2950163" y="361579"/>
                    <a:pt x="2943464" y="377753"/>
                    <a:pt x="2931539" y="389677"/>
                  </a:cubicBezTo>
                  <a:cubicBezTo>
                    <a:pt x="2919614" y="401602"/>
                    <a:pt x="2903441" y="408301"/>
                    <a:pt x="2886577" y="408301"/>
                  </a:cubicBezTo>
                  <a:lnTo>
                    <a:pt x="63586" y="408301"/>
                  </a:lnTo>
                  <a:cubicBezTo>
                    <a:pt x="46722" y="408301"/>
                    <a:pt x="30549" y="401602"/>
                    <a:pt x="18624" y="389677"/>
                  </a:cubicBezTo>
                  <a:cubicBezTo>
                    <a:pt x="6699" y="377753"/>
                    <a:pt x="0" y="361579"/>
                    <a:pt x="0" y="344715"/>
                  </a:cubicBezTo>
                  <a:lnTo>
                    <a:pt x="0" y="63586"/>
                  </a:lnTo>
                  <a:cubicBezTo>
                    <a:pt x="0" y="46722"/>
                    <a:pt x="6699" y="30549"/>
                    <a:pt x="18624" y="18624"/>
                  </a:cubicBezTo>
                  <a:cubicBezTo>
                    <a:pt x="30549" y="6699"/>
                    <a:pt x="46722" y="0"/>
                    <a:pt x="63586" y="0"/>
                  </a:cubicBezTo>
                  <a:close/>
                </a:path>
              </a:pathLst>
            </a:custGeom>
            <a:solidFill>
              <a:srgbClr val="FFCE00"/>
            </a:solidFill>
          </p:spPr>
        </p:sp>
        <p:sp>
          <p:nvSpPr>
            <p:cNvPr id="10" name="TextBox 10"/>
            <p:cNvSpPr txBox="1"/>
            <p:nvPr/>
          </p:nvSpPr>
          <p:spPr>
            <a:xfrm>
              <a:off x="0" y="-38100"/>
              <a:ext cx="2950163" cy="446401"/>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0543876" y="-343868"/>
            <a:ext cx="8041335" cy="6613224"/>
            <a:chOff x="0" y="0"/>
            <a:chExt cx="6197600" cy="5096929"/>
          </a:xfrm>
        </p:grpSpPr>
        <p:sp>
          <p:nvSpPr>
            <p:cNvPr id="12" name="Freeform 12"/>
            <p:cNvSpPr/>
            <p:nvPr/>
          </p:nvSpPr>
          <p:spPr>
            <a:xfrm>
              <a:off x="0" y="0"/>
              <a:ext cx="6197600" cy="5096891"/>
            </a:xfrm>
            <a:custGeom>
              <a:avLst/>
              <a:gdLst/>
              <a:ahLst/>
              <a:cxnLst/>
              <a:rect l="l" t="t" r="r" b="b"/>
              <a:pathLst>
                <a:path w="6197600" h="5096891">
                  <a:moveTo>
                    <a:pt x="0" y="0"/>
                  </a:moveTo>
                  <a:lnTo>
                    <a:pt x="2794000" y="5096891"/>
                  </a:lnTo>
                  <a:lnTo>
                    <a:pt x="6197600" y="5096891"/>
                  </a:lnTo>
                  <a:lnTo>
                    <a:pt x="6197600" y="0"/>
                  </a:lnTo>
                  <a:close/>
                </a:path>
              </a:pathLst>
            </a:custGeom>
            <a:blipFill>
              <a:blip r:embed="rId2"/>
              <a:stretch>
                <a:fillRect l="-8222" r="-8222"/>
              </a:stretch>
            </a:blipFill>
          </p:spPr>
        </p:sp>
      </p:grpSp>
      <p:grpSp>
        <p:nvGrpSpPr>
          <p:cNvPr id="13" name="Group 13"/>
          <p:cNvGrpSpPr/>
          <p:nvPr/>
        </p:nvGrpSpPr>
        <p:grpSpPr>
          <a:xfrm>
            <a:off x="14564543" y="6942835"/>
            <a:ext cx="4514918" cy="3713085"/>
            <a:chOff x="0" y="0"/>
            <a:chExt cx="6197600" cy="5096929"/>
          </a:xfrm>
        </p:grpSpPr>
        <p:sp>
          <p:nvSpPr>
            <p:cNvPr id="14" name="Freeform 14"/>
            <p:cNvSpPr/>
            <p:nvPr/>
          </p:nvSpPr>
          <p:spPr>
            <a:xfrm>
              <a:off x="0" y="0"/>
              <a:ext cx="6197600" cy="5096891"/>
            </a:xfrm>
            <a:custGeom>
              <a:avLst/>
              <a:gdLst/>
              <a:ahLst/>
              <a:cxnLst/>
              <a:rect l="l" t="t" r="r" b="b"/>
              <a:pathLst>
                <a:path w="6197600" h="5096891">
                  <a:moveTo>
                    <a:pt x="0" y="0"/>
                  </a:moveTo>
                  <a:lnTo>
                    <a:pt x="2794000" y="5096891"/>
                  </a:lnTo>
                  <a:lnTo>
                    <a:pt x="6197600" y="5096891"/>
                  </a:lnTo>
                  <a:lnTo>
                    <a:pt x="6197600" y="0"/>
                  </a:lnTo>
                  <a:close/>
                </a:path>
              </a:pathLst>
            </a:custGeom>
            <a:blipFill>
              <a:blip r:embed="rId3"/>
              <a:stretch>
                <a:fillRect l="-11718" r="-11718"/>
              </a:stretch>
            </a:blipFill>
          </p:spPr>
        </p:sp>
      </p:grpSp>
      <p:sp>
        <p:nvSpPr>
          <p:cNvPr id="15" name="TextBox 15"/>
          <p:cNvSpPr txBox="1"/>
          <p:nvPr/>
        </p:nvSpPr>
        <p:spPr>
          <a:xfrm>
            <a:off x="1028700" y="1677090"/>
            <a:ext cx="7123860" cy="771525"/>
          </a:xfrm>
          <a:prstGeom prst="rect">
            <a:avLst/>
          </a:prstGeom>
        </p:spPr>
        <p:txBody>
          <a:bodyPr lIns="0" tIns="0" rIns="0" bIns="0" rtlCol="0" anchor="t">
            <a:spAutoFit/>
          </a:bodyPr>
          <a:lstStyle/>
          <a:p>
            <a:pPr algn="l">
              <a:lnSpc>
                <a:spcPts val="6120"/>
              </a:lnSpc>
            </a:pPr>
            <a:r>
              <a:rPr lang="en-US" sz="5100" b="1">
                <a:solidFill>
                  <a:srgbClr val="000000"/>
                </a:solidFill>
                <a:latin typeface="DINPro Bold"/>
                <a:ea typeface="DINPro Bold"/>
                <a:cs typeface="DINPro Bold"/>
                <a:sym typeface="DINPro Bold"/>
              </a:rPr>
              <a:t>Coming Up Next</a:t>
            </a:r>
          </a:p>
        </p:txBody>
      </p:sp>
      <p:sp>
        <p:nvSpPr>
          <p:cNvPr id="16" name="TextBox 16"/>
          <p:cNvSpPr txBox="1"/>
          <p:nvPr/>
        </p:nvSpPr>
        <p:spPr>
          <a:xfrm>
            <a:off x="1147023" y="4235632"/>
            <a:ext cx="8312536" cy="667875"/>
          </a:xfrm>
          <a:prstGeom prst="rect">
            <a:avLst/>
          </a:prstGeom>
        </p:spPr>
        <p:txBody>
          <a:bodyPr lIns="0" tIns="0" rIns="0" bIns="0" rtlCol="0" anchor="t">
            <a:spAutoFit/>
          </a:bodyPr>
          <a:lstStyle/>
          <a:p>
            <a:pPr marL="862965" lvl="1" indent="-431800" algn="l">
              <a:lnSpc>
                <a:spcPts val="5599"/>
              </a:lnSpc>
              <a:buFont typeface="Arial"/>
              <a:buChar char="•"/>
            </a:pPr>
            <a:r>
              <a:rPr lang="en-US" sz="3950" dirty="0">
                <a:solidFill>
                  <a:srgbClr val="000000"/>
                </a:solidFill>
                <a:latin typeface="DINPro"/>
                <a:ea typeface="DINPro"/>
                <a:cs typeface="DINPro"/>
                <a:sym typeface="DINPro"/>
              </a:rPr>
              <a:t>Essential Tools Presentation!</a:t>
            </a:r>
            <a:endParaRPr lang="en-US" sz="3950" dirty="0"/>
          </a:p>
        </p:txBody>
      </p:sp>
      <p:sp>
        <p:nvSpPr>
          <p:cNvPr id="17" name="Freeform 17"/>
          <p:cNvSpPr/>
          <p:nvPr/>
        </p:nvSpPr>
        <p:spPr>
          <a:xfrm>
            <a:off x="-11432" y="8994907"/>
            <a:ext cx="5699260" cy="1272976"/>
          </a:xfrm>
          <a:custGeom>
            <a:avLst/>
            <a:gdLst/>
            <a:ahLst/>
            <a:cxnLst/>
            <a:rect l="l" t="t" r="r" b="b"/>
            <a:pathLst>
              <a:path w="5699260" h="1272976">
                <a:moveTo>
                  <a:pt x="0" y="0"/>
                </a:moveTo>
                <a:lnTo>
                  <a:pt x="5699261" y="0"/>
                </a:lnTo>
                <a:lnTo>
                  <a:pt x="5699261" y="1272976"/>
                </a:lnTo>
                <a:lnTo>
                  <a:pt x="0" y="1272976"/>
                </a:lnTo>
                <a:lnTo>
                  <a:pt x="0" y="0"/>
                </a:lnTo>
                <a:close/>
              </a:path>
            </a:pathLst>
          </a:custGeom>
          <a:blipFill>
            <a:blip r:embed="rId4"/>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524D81515BFC4EA3B738390D7909D0" ma:contentTypeVersion="19" ma:contentTypeDescription="Create a new document." ma:contentTypeScope="" ma:versionID="913f2aa0c63f5b6fad930ecc0b9a005a">
  <xsd:schema xmlns:xsd="http://www.w3.org/2001/XMLSchema" xmlns:xs="http://www.w3.org/2001/XMLSchema" xmlns:p="http://schemas.microsoft.com/office/2006/metadata/properties" xmlns:ns2="d07d9410-30ad-4703-a66c-e5fcc7bd61cc" xmlns:ns3="e99db86d-2dc7-4aad-bf6a-0164c385ad79" targetNamespace="http://schemas.microsoft.com/office/2006/metadata/properties" ma:root="true" ma:fieldsID="f16b7bdee353c4fde654a2f0d1f217a1" ns2:_="" ns3:_="">
    <xsd:import namespace="d07d9410-30ad-4703-a66c-e5fcc7bd61cc"/>
    <xsd:import namespace="e99db86d-2dc7-4aad-bf6a-0164c385ad7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Pictur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d9410-30ad-4703-a66c-e5fcc7bd61c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56934409-d416-4342-8ef7-db440a4d9944}" ma:internalName="TaxCatchAll" ma:showField="CatchAllData" ma:web="d07d9410-30ad-4703-a66c-e5fcc7bd61c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9db86d-2dc7-4aad-bf6a-0164c385ad7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Picture" ma:index="20" nillable="true" ma:displayName="Picture" ma:format="Image" ma:internalName="Picture">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9bee80c-1694-4361-82b6-5997d1554ef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9db86d-2dc7-4aad-bf6a-0164c385ad79">
      <Terms xmlns="http://schemas.microsoft.com/office/infopath/2007/PartnerControls"/>
    </lcf76f155ced4ddcb4097134ff3c332f>
    <Picture xmlns="e99db86d-2dc7-4aad-bf6a-0164c385ad79">
      <Url xsi:nil="true"/>
      <Description xsi:nil="true"/>
    </Picture>
    <TaxCatchAll xmlns="d07d9410-30ad-4703-a66c-e5fcc7bd61c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D88DFF-227B-4F16-B04A-E9A124F864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7d9410-30ad-4703-a66c-e5fcc7bd61cc"/>
    <ds:schemaRef ds:uri="e99db86d-2dc7-4aad-bf6a-0164c385ad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90F8E6-8A51-4DE4-B87F-7DBD9BB79599}">
  <ds:schemaRefs>
    <ds:schemaRef ds:uri="http://schemas.microsoft.com/office/2006/metadata/properties"/>
    <ds:schemaRef ds:uri="http://schemas.microsoft.com/office/infopath/2007/PartnerControls"/>
    <ds:schemaRef ds:uri="e99db86d-2dc7-4aad-bf6a-0164c385ad79"/>
    <ds:schemaRef ds:uri="d07d9410-30ad-4703-a66c-e5fcc7bd61cc"/>
  </ds:schemaRefs>
</ds:datastoreItem>
</file>

<file path=customXml/itemProps3.xml><?xml version="1.0" encoding="utf-8"?>
<ds:datastoreItem xmlns:ds="http://schemas.openxmlformats.org/officeDocument/2006/customXml" ds:itemID="{45EE519E-FA07-4BEB-B9B7-D09FE22D11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34</Slides>
  <Notes>21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UWin101 2025</dc:title>
  <cp:revision>4</cp:revision>
  <dcterms:created xsi:type="dcterms:W3CDTF">2006-08-16T00:00:00Z</dcterms:created>
  <dcterms:modified xsi:type="dcterms:W3CDTF">2024-10-31T18:11:31Z</dcterms:modified>
  <dc:identifier>DAGQ8u6hWbU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0x010100E8524D81515BFC4EA3B738390D7909D0</vt:lpwstr>
  </property>
  <property fmtid="{D5CDD505-2E9C-101B-9397-08002B2CF9AE}" pid="3" name="MediaServiceImageTags">
    <vt:lpwstr/>
  </property>
</Properties>
</file>