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3.jpg" ContentType="image/jpg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827" r:id="rId4"/>
    <p:sldMasterId id="2147483864" r:id="rId5"/>
    <p:sldMasterId id="2147483877" r:id="rId6"/>
    <p:sldMasterId id="2147483890" r:id="rId7"/>
    <p:sldMasterId id="2147483903" r:id="rId8"/>
    <p:sldMasterId id="2147483914" r:id="rId9"/>
    <p:sldMasterId id="2147483926" r:id="rId10"/>
  </p:sldMasterIdLst>
  <p:notesMasterIdLst>
    <p:notesMasterId r:id="rId42"/>
  </p:notesMasterIdLst>
  <p:handoutMasterIdLst>
    <p:handoutMasterId r:id="rId43"/>
  </p:handoutMasterIdLst>
  <p:sldIdLst>
    <p:sldId id="1041" r:id="rId11"/>
    <p:sldId id="1155" r:id="rId12"/>
    <p:sldId id="1083" r:id="rId13"/>
    <p:sldId id="1161" r:id="rId14"/>
    <p:sldId id="1134" r:id="rId15"/>
    <p:sldId id="1136" r:id="rId16"/>
    <p:sldId id="1160" r:id="rId17"/>
    <p:sldId id="1088" r:id="rId18"/>
    <p:sldId id="1157" r:id="rId19"/>
    <p:sldId id="1143" r:id="rId20"/>
    <p:sldId id="1156" r:id="rId21"/>
    <p:sldId id="1101" r:id="rId22"/>
    <p:sldId id="1164" r:id="rId23"/>
    <p:sldId id="1163" r:id="rId24"/>
    <p:sldId id="1169" r:id="rId25"/>
    <p:sldId id="1166" r:id="rId26"/>
    <p:sldId id="1168" r:id="rId27"/>
    <p:sldId id="1100" r:id="rId28"/>
    <p:sldId id="1162" r:id="rId29"/>
    <p:sldId id="1154" r:id="rId30"/>
    <p:sldId id="1102" r:id="rId31"/>
    <p:sldId id="1148" r:id="rId32"/>
    <p:sldId id="1085" r:id="rId33"/>
    <p:sldId id="1093" r:id="rId34"/>
    <p:sldId id="1095" r:id="rId35"/>
    <p:sldId id="1158" r:id="rId36"/>
    <p:sldId id="1159" r:id="rId37"/>
    <p:sldId id="1140" r:id="rId38"/>
    <p:sldId id="1132" r:id="rId39"/>
    <p:sldId id="1120" r:id="rId40"/>
    <p:sldId id="1167" r:id="rId41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698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397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095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79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4932" algn="l" defTabSz="913972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1916" algn="l" defTabSz="913972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198904" algn="l" defTabSz="913972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5888" algn="l" defTabSz="913972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92">
          <p15:clr>
            <a:srgbClr val="A4A3A4"/>
          </p15:clr>
        </p15:guide>
        <p15:guide id="3" orient="horz" pos="3911">
          <p15:clr>
            <a:srgbClr val="A4A3A4"/>
          </p15:clr>
        </p15:guide>
        <p15:guide id="4" orient="horz" pos="768">
          <p15:clr>
            <a:srgbClr val="A4A3A4"/>
          </p15:clr>
        </p15:guide>
        <p15:guide id="5" orient="horz">
          <p15:clr>
            <a:srgbClr val="A4A3A4"/>
          </p15:clr>
        </p15:guide>
        <p15:guide id="6" orient="horz" pos="576">
          <p15:clr>
            <a:srgbClr val="A4A3A4"/>
          </p15:clr>
        </p15:guide>
        <p15:guide id="7" pos="5530">
          <p15:clr>
            <a:srgbClr val="A4A3A4"/>
          </p15:clr>
        </p15:guide>
        <p15:guide id="8" pos="239">
          <p15:clr>
            <a:srgbClr val="A4A3A4"/>
          </p15:clr>
        </p15:guide>
        <p15:guide id="9" pos="2880">
          <p15:clr>
            <a:srgbClr val="A4A3A4"/>
          </p15:clr>
        </p15:guide>
        <p15:guide id="10" pos="8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" initials="A" lastIdx="1" clrIdx="0"/>
  <p:cmAuthor id="7" name="Ryan Kenney" initials="RK" lastIdx="4" clrIdx="7">
    <p:extLst>
      <p:ext uri="{19B8F6BF-5375-455C-9EA6-DF929625EA0E}">
        <p15:presenceInfo xmlns:p15="http://schemas.microsoft.com/office/powerpoint/2012/main" userId="Ryan Kenney" providerId="None"/>
      </p:ext>
    </p:extLst>
  </p:cmAuthor>
  <p:cmAuthor id="1" name="Jasmine Luthra" initials="JL" lastIdx="14" clrIdx="1"/>
  <p:cmAuthor id="8" name="Ryan Kenney" initials="RK [2]" lastIdx="4" clrIdx="8">
    <p:extLst>
      <p:ext uri="{19B8F6BF-5375-455C-9EA6-DF929625EA0E}">
        <p15:presenceInfo xmlns:p15="http://schemas.microsoft.com/office/powerpoint/2012/main" userId="c6b231e9b68e47c7" providerId="Windows Live"/>
      </p:ext>
    </p:extLst>
  </p:cmAuthor>
  <p:cmAuthor id="2" name="Seb" initials="S" lastIdx="1" clrIdx="2"/>
  <p:cmAuthor id="9" name="Li, Jonathan (CA - Toronto)" initials="LJ(-T" lastIdx="5" clrIdx="9">
    <p:extLst>
      <p:ext uri="{19B8F6BF-5375-455C-9EA6-DF929625EA0E}">
        <p15:presenceInfo xmlns:p15="http://schemas.microsoft.com/office/powerpoint/2012/main" userId="S-1-5-21-823518204-362288127-1606980848-481833" providerId="AD"/>
      </p:ext>
    </p:extLst>
  </p:cmAuthor>
  <p:cmAuthor id="3" name="Brian McKenna" initials="BM" lastIdx="82" clrIdx="3"/>
  <p:cmAuthor id="4" name="Mark DiNello" initials="MD" lastIdx="10" clrIdx="4"/>
  <p:cmAuthor id="5" name="David Turk" initials="TD" lastIdx="10" clrIdx="5"/>
  <p:cmAuthor id="6" name="DiNello, Mark (CA - Toronto)" initials="MD" lastIdx="2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F00"/>
    <a:srgbClr val="FAC00D"/>
    <a:srgbClr val="0469B3"/>
    <a:srgbClr val="4F81BD"/>
    <a:srgbClr val="4B89B3"/>
    <a:srgbClr val="40769A"/>
    <a:srgbClr val="006BBC"/>
    <a:srgbClr val="005495"/>
    <a:srgbClr val="CC00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6" autoAdjust="0"/>
    <p:restoredTop sz="83890" autoAdjust="0"/>
  </p:normalViewPr>
  <p:slideViewPr>
    <p:cSldViewPr showGuides="1">
      <p:cViewPr varScale="1">
        <p:scale>
          <a:sx n="74" d="100"/>
          <a:sy n="74" d="100"/>
        </p:scale>
        <p:origin x="1968" y="54"/>
      </p:cViewPr>
      <p:guideLst>
        <p:guide orient="horz" pos="2160"/>
        <p:guide orient="horz" pos="192"/>
        <p:guide orient="horz" pos="3911"/>
        <p:guide orient="horz" pos="768"/>
        <p:guide orient="horz"/>
        <p:guide orient="horz" pos="576"/>
        <p:guide pos="5530"/>
        <p:guide pos="239"/>
        <p:guide pos="2880"/>
        <p:guide pos="864"/>
      </p:guideLst>
    </p:cSldViewPr>
  </p:slideViewPr>
  <p:outlineViewPr>
    <p:cViewPr>
      <p:scale>
        <a:sx n="33" d="100"/>
        <a:sy n="33" d="100"/>
      </p:scale>
      <p:origin x="0" y="35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notesViewPr>
    <p:cSldViewPr showGuides="1">
      <p:cViewPr varScale="1">
        <p:scale>
          <a:sx n="49" d="100"/>
          <a:sy n="49" d="100"/>
        </p:scale>
        <p:origin x="2371" y="58"/>
      </p:cViewPr>
      <p:guideLst>
        <p:guide orient="horz" pos="3127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736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en-GB" altLang="en-GB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943" y="0"/>
            <a:ext cx="2944735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en-GB" altLang="en-GB" dirty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9973"/>
            <a:ext cx="2944736" cy="4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8" tIns="45700" rIns="91398" bIns="4570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en-GB" altLang="en-GB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943" y="9429973"/>
            <a:ext cx="2944735" cy="4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8" tIns="45700" rIns="91398" bIns="4570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423FFCB-E208-4A53-AC04-68A4F67CA065}" type="slidenum">
              <a:rPr lang="en-GB" altLang="en-GB"/>
              <a:pPr>
                <a:defRPr/>
              </a:pPr>
              <a:t>‹#›</a:t>
            </a:fld>
            <a:endParaRPr lang="en-GB" altLang="en-GB" dirty="0"/>
          </a:p>
        </p:txBody>
      </p:sp>
    </p:spTree>
    <p:extLst>
      <p:ext uri="{BB962C8B-B14F-4D97-AF65-F5344CB8AC3E}">
        <p14:creationId xmlns:p14="http://schemas.microsoft.com/office/powerpoint/2010/main" val="18092541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736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en-GB" altLang="en-GB" dirty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943" y="0"/>
            <a:ext cx="2944735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en-GB" altLang="en-GB" dirty="0"/>
          </a:p>
        </p:txBody>
      </p:sp>
      <p:sp>
        <p:nvSpPr>
          <p:cNvPr id="1126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667" y="4715835"/>
            <a:ext cx="4984346" cy="446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GB" noProof="0" smtClean="0"/>
              <a:t>Click to edit Master text styles</a:t>
            </a:r>
          </a:p>
          <a:p>
            <a:pPr lvl="1"/>
            <a:r>
              <a:rPr lang="en-GB" altLang="en-GB" noProof="0" smtClean="0"/>
              <a:t>Second level</a:t>
            </a:r>
          </a:p>
          <a:p>
            <a:pPr lvl="2"/>
            <a:r>
              <a:rPr lang="en-GB" altLang="en-GB" noProof="0" smtClean="0"/>
              <a:t>Third level</a:t>
            </a:r>
          </a:p>
          <a:p>
            <a:pPr lvl="3"/>
            <a:r>
              <a:rPr lang="en-GB" altLang="en-GB" noProof="0" smtClean="0"/>
              <a:t>Fourth level</a:t>
            </a:r>
          </a:p>
          <a:p>
            <a:pPr lvl="4"/>
            <a:r>
              <a:rPr lang="en-GB" altLang="en-GB" noProof="0" smtClean="0"/>
              <a:t>Fifth level</a:t>
            </a:r>
          </a:p>
        </p:txBody>
      </p:sp>
      <p:sp>
        <p:nvSpPr>
          <p:cNvPr id="512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973"/>
            <a:ext cx="2944736" cy="4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8" tIns="45700" rIns="91398" bIns="4570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en-GB" altLang="en-GB" dirty="0"/>
          </a:p>
        </p:txBody>
      </p:sp>
      <p:sp>
        <p:nvSpPr>
          <p:cNvPr id="512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943" y="9429973"/>
            <a:ext cx="2944735" cy="4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8" tIns="45700" rIns="91398" bIns="4570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EE0CF8C5-F523-4287-8950-412A277F2773}" type="slidenum">
              <a:rPr lang="en-GB" altLang="en-GB"/>
              <a:pPr>
                <a:defRPr/>
              </a:pPr>
              <a:t>‹#›</a:t>
            </a:fld>
            <a:endParaRPr lang="en-GB" altLang="en-GB" dirty="0"/>
          </a:p>
        </p:txBody>
      </p:sp>
    </p:spTree>
    <p:extLst>
      <p:ext uri="{BB962C8B-B14F-4D97-AF65-F5344CB8AC3E}">
        <p14:creationId xmlns:p14="http://schemas.microsoft.com/office/powerpoint/2010/main" val="9112251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rgbClr val="0C2678"/>
        </a:solidFill>
        <a:latin typeface="Verdana" pitchFamily="34" charset="0"/>
        <a:ea typeface="+mn-ea"/>
        <a:cs typeface="+mn-cs"/>
      </a:defRPr>
    </a:lvl1pPr>
    <a:lvl2pPr marL="456986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rgbClr val="0C2678"/>
        </a:solidFill>
        <a:latin typeface="Verdana" pitchFamily="34" charset="0"/>
        <a:ea typeface="+mn-ea"/>
        <a:cs typeface="+mn-cs"/>
      </a:defRPr>
    </a:lvl2pPr>
    <a:lvl3pPr marL="913972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rgbClr val="0C2678"/>
        </a:solidFill>
        <a:latin typeface="Verdana" pitchFamily="34" charset="0"/>
        <a:ea typeface="+mn-ea"/>
        <a:cs typeface="+mn-cs"/>
      </a:defRPr>
    </a:lvl3pPr>
    <a:lvl4pPr marL="1370959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rgbClr val="0C2678"/>
        </a:solidFill>
        <a:latin typeface="Verdana" pitchFamily="34" charset="0"/>
        <a:ea typeface="+mn-ea"/>
        <a:cs typeface="+mn-cs"/>
      </a:defRPr>
    </a:lvl4pPr>
    <a:lvl5pPr marL="182794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rgbClr val="0C2678"/>
        </a:solidFill>
        <a:latin typeface="Verdana" pitchFamily="34" charset="0"/>
        <a:ea typeface="+mn-ea"/>
        <a:cs typeface="+mn-cs"/>
      </a:defRPr>
    </a:lvl5pPr>
    <a:lvl6pPr marL="2284932" algn="l" defTabSz="9139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16" algn="l" defTabSz="9139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904" algn="l" defTabSz="9139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888" algn="l" defTabSz="9139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0CF8C5-F523-4287-8950-412A277F2773}" type="slidenum">
              <a:rPr lang="en-GB" altLang="en-GB" smtClean="0"/>
              <a:pPr>
                <a:defRPr/>
              </a:pPr>
              <a:t>0</a:t>
            </a:fld>
            <a:endParaRPr lang="en-GB" altLang="en-GB" dirty="0"/>
          </a:p>
        </p:txBody>
      </p:sp>
    </p:spTree>
    <p:extLst>
      <p:ext uri="{BB962C8B-B14F-4D97-AF65-F5344CB8AC3E}">
        <p14:creationId xmlns:p14="http://schemas.microsoft.com/office/powerpoint/2010/main" val="2424299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0CF8C5-F523-4287-8950-412A277F2773}" type="slidenum">
              <a:rPr lang="en-GB" altLang="en-GB" smtClean="0"/>
              <a:pPr>
                <a:defRPr/>
              </a:pPr>
              <a:t>9</a:t>
            </a:fld>
            <a:endParaRPr lang="en-GB" altLang="en-GB" dirty="0"/>
          </a:p>
        </p:txBody>
      </p:sp>
    </p:spTree>
    <p:extLst>
      <p:ext uri="{BB962C8B-B14F-4D97-AF65-F5344CB8AC3E}">
        <p14:creationId xmlns:p14="http://schemas.microsoft.com/office/powerpoint/2010/main" val="1551242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B067D-9AFC-49BE-BF09-EA3F2F4E4A4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100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13F5-953F-4FAD-B3CA-74A21EBFFD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28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0CF8C5-F523-4287-8950-412A277F2773}" type="slidenum">
              <a:rPr lang="en-GB" altLang="en-GB" smtClean="0"/>
              <a:pPr>
                <a:defRPr/>
              </a:pPr>
              <a:t>12</a:t>
            </a:fld>
            <a:endParaRPr lang="en-GB" altLang="en-GB" dirty="0"/>
          </a:p>
        </p:txBody>
      </p:sp>
    </p:spTree>
    <p:extLst>
      <p:ext uri="{BB962C8B-B14F-4D97-AF65-F5344CB8AC3E}">
        <p14:creationId xmlns:p14="http://schemas.microsoft.com/office/powerpoint/2010/main" val="3276292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0CF8C5-F523-4287-8950-412A277F2773}" type="slidenum">
              <a:rPr lang="en-GB" altLang="en-GB" smtClean="0"/>
              <a:pPr>
                <a:defRPr/>
              </a:pPr>
              <a:t>13</a:t>
            </a:fld>
            <a:endParaRPr lang="en-GB" altLang="en-GB" dirty="0"/>
          </a:p>
        </p:txBody>
      </p:sp>
    </p:spTree>
    <p:extLst>
      <p:ext uri="{BB962C8B-B14F-4D97-AF65-F5344CB8AC3E}">
        <p14:creationId xmlns:p14="http://schemas.microsoft.com/office/powerpoint/2010/main" val="1881962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0CF8C5-F523-4287-8950-412A277F2773}" type="slidenum">
              <a:rPr lang="en-GB" altLang="en-GB" smtClean="0"/>
              <a:pPr>
                <a:defRPr/>
              </a:pPr>
              <a:t>14</a:t>
            </a:fld>
            <a:endParaRPr lang="en-GB" altLang="en-GB" dirty="0"/>
          </a:p>
        </p:txBody>
      </p:sp>
    </p:spTree>
    <p:extLst>
      <p:ext uri="{BB962C8B-B14F-4D97-AF65-F5344CB8AC3E}">
        <p14:creationId xmlns:p14="http://schemas.microsoft.com/office/powerpoint/2010/main" val="2485534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0CF8C5-F523-4287-8950-412A277F2773}" type="slidenum">
              <a:rPr lang="en-GB" altLang="en-GB" smtClean="0"/>
              <a:pPr>
                <a:defRPr/>
              </a:pPr>
              <a:t>15</a:t>
            </a:fld>
            <a:endParaRPr lang="en-GB" altLang="en-GB" dirty="0"/>
          </a:p>
        </p:txBody>
      </p:sp>
    </p:spTree>
    <p:extLst>
      <p:ext uri="{BB962C8B-B14F-4D97-AF65-F5344CB8AC3E}">
        <p14:creationId xmlns:p14="http://schemas.microsoft.com/office/powerpoint/2010/main" val="7961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0CF8C5-F523-4287-8950-412A277F2773}" type="slidenum">
              <a:rPr lang="en-GB" altLang="en-GB" smtClean="0"/>
              <a:pPr>
                <a:defRPr/>
              </a:pPr>
              <a:t>16</a:t>
            </a:fld>
            <a:endParaRPr lang="en-GB" altLang="en-GB" dirty="0"/>
          </a:p>
        </p:txBody>
      </p:sp>
    </p:spTree>
    <p:extLst>
      <p:ext uri="{BB962C8B-B14F-4D97-AF65-F5344CB8AC3E}">
        <p14:creationId xmlns:p14="http://schemas.microsoft.com/office/powerpoint/2010/main" val="3575890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13F5-953F-4FAD-B3CA-74A21EBFFD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74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B067D-9AFC-49BE-BF09-EA3F2F4E4A4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476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13F5-953F-4FAD-B3CA-74A21EBFFD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319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13F5-953F-4FAD-B3CA-74A21EBFFD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231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13F5-953F-4FAD-B3CA-74A21EBFFD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993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0" dirty="0" smtClean="0"/>
              <a:t>Brian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B067D-9AFC-49BE-BF09-EA3F2F4E4A4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22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000" baseline="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Brian? Talks though this?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13F5-953F-4FAD-B3CA-74A21EBFFDA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5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Bruce</a:t>
            </a:r>
            <a:endParaRPr lang="en-US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13F5-953F-4FAD-B3CA-74A21EBFFDA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886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13F5-953F-4FAD-B3CA-74A21EBFFDA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510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B067D-9AFC-49BE-BF09-EA3F2F4E4A44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252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B067D-9AFC-49BE-BF09-EA3F2F4E4A44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422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13F5-953F-4FAD-B3CA-74A21EBFFDA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20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13F5-953F-4FAD-B3CA-74A21EBFFDA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01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13F5-953F-4FAD-B3CA-74A21EBFFD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427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13F5-953F-4FAD-B3CA-74A21EBFFDA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9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0CF8C5-F523-4287-8950-412A277F2773}" type="slidenum">
              <a:rPr lang="en-GB" altLang="en-GB" smtClean="0"/>
              <a:pPr>
                <a:defRPr/>
              </a:pPr>
              <a:t>3</a:t>
            </a:fld>
            <a:endParaRPr lang="en-GB" altLang="en-GB" dirty="0"/>
          </a:p>
        </p:txBody>
      </p:sp>
    </p:spTree>
    <p:extLst>
      <p:ext uri="{BB962C8B-B14F-4D97-AF65-F5344CB8AC3E}">
        <p14:creationId xmlns:p14="http://schemas.microsoft.com/office/powerpoint/2010/main" val="1291823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9714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2419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13F5-953F-4FAD-B3CA-74A21EBFFD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65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513F5-953F-4FAD-B3CA-74A21EBFFD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66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highereducation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B067D-9AFC-49BE-BF09-EA3F2F4E4A4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82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-396044" y="6477000"/>
            <a:ext cx="792088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rgbClr val="8C8C8C"/>
                </a:solidFill>
              </a:defRPr>
            </a:lvl1pPr>
          </a:lstStyle>
          <a:p>
            <a:fld id="{95CC1D26-A9BD-4BDE-BDD9-08EDBAE968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1036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04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907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neca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612" y="3042026"/>
            <a:ext cx="8229600" cy="18288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5613" y="2487989"/>
            <a:ext cx="8229600" cy="554037"/>
          </a:xfr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0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385145"/>
            <a:ext cx="4878388" cy="20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72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fac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370800" y="1805667"/>
            <a:ext cx="8388000" cy="4545033"/>
          </a:xfrm>
        </p:spPr>
        <p:txBody>
          <a:bodyPr/>
          <a:lstStyle>
            <a:lvl1pPr marL="0" indent="0" algn="l">
              <a:buNone/>
              <a:defRPr/>
            </a:lvl1pPr>
            <a:lvl2pPr marL="266700" indent="-266700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-396044" y="6477000"/>
            <a:ext cx="792088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rgbClr val="8C8C8C"/>
                </a:solidFill>
              </a:defRPr>
            </a:lvl1pPr>
          </a:lstStyle>
          <a:p>
            <a:fld id="{95CC1D26-A9BD-4BDE-BDD9-08EDBAE968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70113" y="295682"/>
            <a:ext cx="8388000" cy="990177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pPr algn="l"/>
            <a:r>
              <a:rPr lang="en-US" sz="2800" b="0" dirty="0" smtClean="0">
                <a:solidFill>
                  <a:schemeClr val="accent2"/>
                </a:solidFill>
              </a:rPr>
              <a:t>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70113" y="825903"/>
            <a:ext cx="8388000" cy="2938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X </a:t>
            </a:r>
          </a:p>
          <a:p>
            <a:endParaRPr lang="en-US" sz="12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817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2438400"/>
            <a:ext cx="6720840" cy="1280160"/>
          </a:xfrm>
        </p:spPr>
        <p:txBody>
          <a:bodyPr>
            <a:noAutofit/>
          </a:bodyPr>
          <a:lstStyle>
            <a:lvl1pPr>
              <a:lnSpc>
                <a:spcPts val="5113"/>
              </a:lnSpc>
              <a:defRPr sz="4588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-396044" y="6477000"/>
            <a:ext cx="792088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rgbClr val="8C8C8C"/>
                </a:solidFill>
              </a:defRPr>
            </a:lvl1pPr>
          </a:lstStyle>
          <a:p>
            <a:fld id="{95CC1D26-A9BD-4BDE-BDD9-08EDBAE968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36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364" y="1210235"/>
            <a:ext cx="4038600" cy="5109882"/>
          </a:xfrm>
        </p:spPr>
        <p:txBody>
          <a:bodyPr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0235"/>
            <a:ext cx="4038600" cy="5109882"/>
          </a:xfrm>
        </p:spPr>
        <p:txBody>
          <a:bodyPr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6364" y="268941"/>
            <a:ext cx="8229600" cy="71596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-396044" y="6477000"/>
            <a:ext cx="792088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rgbClr val="8C8C8C"/>
                </a:solidFill>
              </a:defRPr>
            </a:lvl1pPr>
          </a:lstStyle>
          <a:p>
            <a:fld id="{95CC1D26-A9BD-4BDE-BDD9-08EDBAE968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0052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8364" y="2622176"/>
            <a:ext cx="4433455" cy="1470025"/>
          </a:xfrm>
        </p:spPr>
        <p:txBody>
          <a:bodyPr/>
          <a:lstStyle>
            <a:lvl1pPr>
              <a:lnSpc>
                <a:spcPts val="3177"/>
              </a:lnSpc>
              <a:defRPr sz="3177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791200"/>
            <a:ext cx="4495800" cy="533400"/>
          </a:xfrm>
        </p:spPr>
        <p:txBody>
          <a:bodyPr anchor="b" anchorCtr="0"/>
          <a:lstStyle>
            <a:lvl1pPr marL="0" indent="0" algn="l">
              <a:buNone/>
              <a:defRPr sz="1588" b="1">
                <a:solidFill>
                  <a:schemeClr val="tx2"/>
                </a:solidFill>
              </a:defRPr>
            </a:lvl1pPr>
            <a:lvl2pPr marL="449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8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7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7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87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758545" y="6454095"/>
            <a:ext cx="1087582" cy="36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z="1235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Deloitte</a:t>
            </a:r>
            <a:r>
              <a:rPr lang="en-US" sz="1765" b="1" dirty="0" smtClean="0">
                <a:solidFill>
                  <a:srgbClr val="92D4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35" b="1" dirty="0">
              <a:solidFill>
                <a:srgbClr val="92D4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023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2438400"/>
            <a:ext cx="6720840" cy="1280160"/>
          </a:xfrm>
        </p:spPr>
        <p:txBody>
          <a:bodyPr>
            <a:noAutofit/>
          </a:bodyPr>
          <a:lstStyle>
            <a:lvl1pPr>
              <a:lnSpc>
                <a:spcPts val="5113"/>
              </a:lnSpc>
              <a:defRPr sz="4588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346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364" y="1210235"/>
            <a:ext cx="4038600" cy="5109882"/>
          </a:xfrm>
        </p:spPr>
        <p:txBody>
          <a:bodyPr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0235"/>
            <a:ext cx="4038600" cy="5109882"/>
          </a:xfrm>
        </p:spPr>
        <p:txBody>
          <a:bodyPr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6364" y="268941"/>
            <a:ext cx="8229600" cy="71596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7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7"/>
          <p:cNvSpPr txBox="1">
            <a:spLocks/>
          </p:cNvSpPr>
          <p:nvPr userDrawn="1"/>
        </p:nvSpPr>
        <p:spPr>
          <a:xfrm>
            <a:off x="-396044" y="6477000"/>
            <a:ext cx="792088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b="0" kern="1200">
                <a:solidFill>
                  <a:srgbClr val="8C8C8C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698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397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095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79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4932" algn="l" defTabSz="913972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1916" algn="l" defTabSz="913972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198904" algn="l" defTabSz="913972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5888" algn="l" defTabSz="913972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fld id="{95CC1D26-A9BD-4BDE-BDD9-08EDBAE968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5989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64" y="268941"/>
            <a:ext cx="8382000" cy="71596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364" y="1210235"/>
            <a:ext cx="4040188" cy="639762"/>
          </a:xfrm>
        </p:spPr>
        <p:txBody>
          <a:bodyPr anchor="b">
            <a:noAutofit/>
          </a:bodyPr>
          <a:lstStyle>
            <a:lvl1pPr marL="0" indent="0">
              <a:lnSpc>
                <a:spcPts val="2360"/>
              </a:lnSpc>
              <a:buNone/>
              <a:defRPr sz="1765" b="1"/>
            </a:lvl1pPr>
            <a:lvl2pPr marL="449505" indent="0">
              <a:buNone/>
              <a:defRPr sz="1941" b="1"/>
            </a:lvl2pPr>
            <a:lvl3pPr marL="899010" indent="0">
              <a:buNone/>
              <a:defRPr sz="1765" b="1"/>
            </a:lvl3pPr>
            <a:lvl4pPr marL="1348516" indent="0">
              <a:buNone/>
              <a:defRPr sz="1588" b="1"/>
            </a:lvl4pPr>
            <a:lvl5pPr marL="1798021" indent="0">
              <a:buNone/>
              <a:defRPr sz="1588" b="1"/>
            </a:lvl5pPr>
            <a:lvl6pPr marL="2247527" indent="0">
              <a:buNone/>
              <a:defRPr sz="1588" b="1"/>
            </a:lvl6pPr>
            <a:lvl7pPr marL="2697032" indent="0">
              <a:buNone/>
              <a:defRPr sz="1588" b="1"/>
            </a:lvl7pPr>
            <a:lvl8pPr marL="3146538" indent="0">
              <a:buNone/>
              <a:defRPr sz="1588" b="1"/>
            </a:lvl8pPr>
            <a:lvl9pPr marL="3596043" indent="0">
              <a:buNone/>
              <a:defRPr sz="158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364" y="1949824"/>
            <a:ext cx="4040188" cy="4437529"/>
          </a:xfrm>
        </p:spPr>
        <p:txBody>
          <a:bodyPr/>
          <a:lstStyle>
            <a:lvl1pPr>
              <a:defRPr sz="1588"/>
            </a:lvl1pPr>
            <a:lvl2pPr>
              <a:defRPr sz="1588"/>
            </a:lvl2pPr>
            <a:lvl3pPr>
              <a:defRPr sz="1588"/>
            </a:lvl3pPr>
            <a:lvl4pPr>
              <a:defRPr sz="1412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10235"/>
            <a:ext cx="4041775" cy="639762"/>
          </a:xfrm>
        </p:spPr>
        <p:txBody>
          <a:bodyPr anchor="b">
            <a:noAutofit/>
          </a:bodyPr>
          <a:lstStyle>
            <a:lvl1pPr marL="0" indent="0">
              <a:lnSpc>
                <a:spcPts val="2360"/>
              </a:lnSpc>
              <a:buNone/>
              <a:defRPr sz="1765" b="1"/>
            </a:lvl1pPr>
            <a:lvl2pPr marL="449505" indent="0">
              <a:buNone/>
              <a:defRPr sz="1941" b="1"/>
            </a:lvl2pPr>
            <a:lvl3pPr marL="899010" indent="0">
              <a:buNone/>
              <a:defRPr sz="1765" b="1"/>
            </a:lvl3pPr>
            <a:lvl4pPr marL="1348516" indent="0">
              <a:buNone/>
              <a:defRPr sz="1588" b="1"/>
            </a:lvl4pPr>
            <a:lvl5pPr marL="1798021" indent="0">
              <a:buNone/>
              <a:defRPr sz="1588" b="1"/>
            </a:lvl5pPr>
            <a:lvl6pPr marL="2247527" indent="0">
              <a:buNone/>
              <a:defRPr sz="1588" b="1"/>
            </a:lvl6pPr>
            <a:lvl7pPr marL="2697032" indent="0">
              <a:buNone/>
              <a:defRPr sz="1588" b="1"/>
            </a:lvl7pPr>
            <a:lvl8pPr marL="3146538" indent="0">
              <a:buNone/>
              <a:defRPr sz="1588" b="1"/>
            </a:lvl8pPr>
            <a:lvl9pPr marL="3596043" indent="0">
              <a:buNone/>
              <a:defRPr sz="158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949824"/>
            <a:ext cx="4041775" cy="4437529"/>
          </a:xfrm>
        </p:spPr>
        <p:txBody>
          <a:bodyPr/>
          <a:lstStyle>
            <a:lvl1pPr>
              <a:defRPr sz="1588"/>
            </a:lvl1pPr>
            <a:lvl2pPr>
              <a:defRPr sz="1588"/>
            </a:lvl2pPr>
            <a:lvl3pPr>
              <a:defRPr sz="1588"/>
            </a:lvl3pPr>
            <a:lvl4pPr>
              <a:defRPr sz="1412"/>
            </a:lvl4pPr>
            <a:lvl5pPr>
              <a:buNone/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300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720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_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2955" y="2823883"/>
            <a:ext cx="3515591" cy="1210235"/>
          </a:xfrm>
        </p:spPr>
        <p:txBody>
          <a:bodyPr/>
          <a:lstStyle>
            <a:lvl1pPr marL="0" indent="0">
              <a:buNone/>
              <a:defRPr sz="3177">
                <a:latin typeface="+mj-lt"/>
              </a:defRPr>
            </a:lvl1pPr>
            <a:lvl2pPr>
              <a:defRPr sz="3177">
                <a:latin typeface="+mj-lt"/>
              </a:defRPr>
            </a:lvl2pPr>
            <a:lvl3pPr>
              <a:defRPr sz="3177">
                <a:latin typeface="+mj-lt"/>
              </a:defRPr>
            </a:lvl3pPr>
            <a:lvl4pPr>
              <a:defRPr sz="3177">
                <a:latin typeface="+mj-lt"/>
              </a:defRPr>
            </a:lvl4pPr>
            <a:lvl5pPr>
              <a:defRPr sz="3177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itle 10"/>
          <p:cNvSpPr>
            <a:spLocks/>
          </p:cNvSpPr>
          <p:nvPr userDrawn="1"/>
        </p:nvSpPr>
        <p:spPr bwMode="auto">
          <a:xfrm>
            <a:off x="3581977" y="1752321"/>
            <a:ext cx="2563091" cy="118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99015" eaLnBrk="0" fontAlgn="auto" hangingPunct="0">
              <a:lnSpc>
                <a:spcPts val="2998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71" b="1" dirty="0">
              <a:solidFill>
                <a:srgbClr val="002776"/>
              </a:solidFill>
              <a:latin typeface="Arial"/>
              <a:cs typeface="+mn-cs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32955" y="4235824"/>
            <a:ext cx="3515591" cy="537882"/>
          </a:xfrm>
        </p:spPr>
        <p:txBody>
          <a:bodyPr/>
          <a:lstStyle>
            <a:lvl1pPr>
              <a:buNone/>
              <a:defRPr sz="1412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8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781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403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5609" y="350113"/>
            <a:ext cx="2019929" cy="6059744"/>
          </a:xfrm>
        </p:spPr>
        <p:txBody>
          <a:bodyPr vert="eaVert"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5472" y="350113"/>
            <a:ext cx="6181615" cy="60597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981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32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ivider w_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4"/>
          <p:cNvSpPr txBox="1">
            <a:spLocks noChangeArrowheads="1"/>
          </p:cNvSpPr>
          <p:nvPr userDrawn="1"/>
        </p:nvSpPr>
        <p:spPr bwMode="auto">
          <a:xfrm>
            <a:off x="4567239" y="6586538"/>
            <a:ext cx="4189412" cy="11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9pPr>
          </a:lstStyle>
          <a:p>
            <a:pPr algn="r" defTabSz="899010" fontAlgn="auto">
              <a:spcBef>
                <a:spcPts val="0"/>
              </a:spcBef>
              <a:spcAft>
                <a:spcPts val="0"/>
              </a:spcAft>
            </a:pPr>
            <a:r>
              <a:rPr lang="en-CA" altLang="en-US" sz="777">
                <a:solidFill>
                  <a:srgbClr val="FFFFFF"/>
                </a:solidFill>
                <a:cs typeface="Arial" pitchFamily="34" charset="0"/>
              </a:rPr>
              <a:t>© Deloitte LLP and affiliated entities.</a:t>
            </a:r>
          </a:p>
        </p:txBody>
      </p:sp>
      <p:sp>
        <p:nvSpPr>
          <p:cNvPr id="148482" name="Title Placeholder 1"/>
          <p:cNvSpPr>
            <a:spLocks noGrp="1"/>
          </p:cNvSpPr>
          <p:nvPr>
            <p:ph type="ctrTitle"/>
          </p:nvPr>
        </p:nvSpPr>
        <p:spPr>
          <a:xfrm>
            <a:off x="1142822" y="2670657"/>
            <a:ext cx="6112353" cy="1367943"/>
          </a:xfrm>
        </p:spPr>
        <p:txBody>
          <a:bodyPr/>
          <a:lstStyle>
            <a:lvl1pPr>
              <a:lnSpc>
                <a:spcPts val="5339"/>
              </a:lnSpc>
              <a:defRPr sz="5047" b="0">
                <a:solidFill>
                  <a:schemeClr val="bg2"/>
                </a:solidFill>
                <a:latin typeface="Times New Roman" pitchFamily="18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CA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142821" y="4303059"/>
            <a:ext cx="3394364" cy="605118"/>
          </a:xfrm>
        </p:spPr>
        <p:txBody>
          <a:bodyPr/>
          <a:lstStyle>
            <a:lvl1pPr marL="0" indent="0">
              <a:buNone/>
              <a:defRPr sz="1747" b="1">
                <a:solidFill>
                  <a:schemeClr val="bg1"/>
                </a:solidFill>
              </a:defRPr>
            </a:lvl1pPr>
            <a:lvl2pPr>
              <a:defRPr sz="1359" b="1">
                <a:solidFill>
                  <a:schemeClr val="bg1"/>
                </a:solidFill>
              </a:defRPr>
            </a:lvl2pPr>
            <a:lvl3pPr>
              <a:defRPr sz="1359" b="1">
                <a:solidFill>
                  <a:schemeClr val="bg1"/>
                </a:solidFill>
              </a:defRPr>
            </a:lvl3pPr>
            <a:lvl4pPr>
              <a:defRPr sz="1359" b="1">
                <a:solidFill>
                  <a:schemeClr val="bg1"/>
                </a:solidFill>
              </a:defRPr>
            </a:lvl4pPr>
            <a:lvl5pPr>
              <a:defRPr sz="1359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lnSpc>
                <a:spcPct val="90000"/>
              </a:lnSpc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BB188A9-1850-4CA1-A29E-F68329748E2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4"/>
          </p:nvPr>
        </p:nvSpPr>
        <p:spPr>
          <a:xfrm>
            <a:off x="762000" y="6562725"/>
            <a:ext cx="5219700" cy="153988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mtClean="0">
                <a:solidFill>
                  <a:srgbClr val="FFFFFF"/>
                </a:solidFill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65" smtClean="0">
                <a:latin typeface="Arial"/>
                <a:cs typeface="+mn-cs"/>
              </a:rPr>
              <a:t>Proposal for the University of Ottawa</a:t>
            </a:r>
            <a:endParaRPr lang="en-CA" sz="1765"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27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400" y="1812924"/>
            <a:ext cx="4628956" cy="842400"/>
          </a:xfrm>
        </p:spPr>
        <p:txBody>
          <a:bodyPr>
            <a:noAutofit/>
          </a:bodyPr>
          <a:lstStyle>
            <a:lvl1pPr>
              <a:defRPr sz="2718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401" y="4357695"/>
            <a:ext cx="4628561" cy="1143008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359" b="0">
                <a:solidFill>
                  <a:schemeClr val="accent5"/>
                </a:solidFill>
              </a:defRPr>
            </a:lvl1pPr>
            <a:lvl2pPr marL="44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971997" y="6407835"/>
            <a:ext cx="792088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777" b="0">
                <a:solidFill>
                  <a:srgbClr val="8C8C8C"/>
                </a:solidFill>
              </a:defRPr>
            </a:lvl1pPr>
          </a:lstStyle>
          <a:p>
            <a:fld id="{95CC1D26-A9BD-4BDE-BDD9-08EDBAE968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114" y="6407835"/>
            <a:ext cx="7559473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77" b="0">
                <a:solidFill>
                  <a:srgbClr val="8C8C8C"/>
                </a:solidFill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latin typeface="Arial"/>
                <a:cs typeface="+mn-cs"/>
              </a:rPr>
              <a:t>Member Firms and DTTL: Insert appropriate copyright (Go Header &amp; Footer to edit this text)</a:t>
            </a:r>
            <a:endParaRPr lang="en-GB" dirty="0">
              <a:latin typeface="Arial"/>
              <a:cs typeface="+mn-cs"/>
            </a:endParaRP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75050" y="2663187"/>
            <a:ext cx="4629600" cy="1699200"/>
          </a:xfrm>
        </p:spPr>
        <p:txBody>
          <a:bodyPr>
            <a:noAutofit/>
          </a:bodyPr>
          <a:lstStyle>
            <a:lvl1pPr marL="0" indent="0">
              <a:buNone/>
              <a:defRPr sz="2718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94317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8364" y="2622176"/>
            <a:ext cx="4433455" cy="1470025"/>
          </a:xfrm>
        </p:spPr>
        <p:txBody>
          <a:bodyPr/>
          <a:lstStyle>
            <a:lvl1pPr>
              <a:lnSpc>
                <a:spcPts val="3177"/>
              </a:lnSpc>
              <a:defRPr sz="3177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791200"/>
            <a:ext cx="4495800" cy="533400"/>
          </a:xfrm>
        </p:spPr>
        <p:txBody>
          <a:bodyPr anchor="b" anchorCtr="0"/>
          <a:lstStyle>
            <a:lvl1pPr marL="0" indent="0" algn="l">
              <a:buNone/>
              <a:defRPr sz="1588" b="1">
                <a:solidFill>
                  <a:schemeClr val="tx2"/>
                </a:solidFill>
              </a:defRPr>
            </a:lvl1pPr>
            <a:lvl2pPr marL="449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8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7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7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304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758545" y="6454095"/>
            <a:ext cx="1087582" cy="36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z="1235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Deloitte</a:t>
            </a:r>
            <a:r>
              <a:rPr lang="en-US" sz="1765" b="1" dirty="0" smtClean="0">
                <a:solidFill>
                  <a:srgbClr val="92D4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35" b="1" dirty="0">
              <a:solidFill>
                <a:srgbClr val="92D4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961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549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2438400"/>
            <a:ext cx="6720840" cy="1280160"/>
          </a:xfrm>
        </p:spPr>
        <p:txBody>
          <a:bodyPr>
            <a:noAutofit/>
          </a:bodyPr>
          <a:lstStyle>
            <a:lvl1pPr>
              <a:lnSpc>
                <a:spcPts val="5113"/>
              </a:lnSpc>
              <a:defRPr sz="4588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83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364" y="1210235"/>
            <a:ext cx="4038600" cy="5109882"/>
          </a:xfrm>
        </p:spPr>
        <p:txBody>
          <a:bodyPr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0235"/>
            <a:ext cx="4038600" cy="5109882"/>
          </a:xfrm>
        </p:spPr>
        <p:txBody>
          <a:bodyPr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6364" y="268941"/>
            <a:ext cx="8229600" cy="71596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69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64" y="268941"/>
            <a:ext cx="8382000" cy="71596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364" y="1210235"/>
            <a:ext cx="4040188" cy="639762"/>
          </a:xfrm>
        </p:spPr>
        <p:txBody>
          <a:bodyPr anchor="b">
            <a:noAutofit/>
          </a:bodyPr>
          <a:lstStyle>
            <a:lvl1pPr marL="0" indent="0">
              <a:lnSpc>
                <a:spcPts val="2360"/>
              </a:lnSpc>
              <a:buNone/>
              <a:defRPr sz="1765" b="1"/>
            </a:lvl1pPr>
            <a:lvl2pPr marL="449505" indent="0">
              <a:buNone/>
              <a:defRPr sz="1941" b="1"/>
            </a:lvl2pPr>
            <a:lvl3pPr marL="899010" indent="0">
              <a:buNone/>
              <a:defRPr sz="1765" b="1"/>
            </a:lvl3pPr>
            <a:lvl4pPr marL="1348516" indent="0">
              <a:buNone/>
              <a:defRPr sz="1588" b="1"/>
            </a:lvl4pPr>
            <a:lvl5pPr marL="1798021" indent="0">
              <a:buNone/>
              <a:defRPr sz="1588" b="1"/>
            </a:lvl5pPr>
            <a:lvl6pPr marL="2247527" indent="0">
              <a:buNone/>
              <a:defRPr sz="1588" b="1"/>
            </a:lvl6pPr>
            <a:lvl7pPr marL="2697032" indent="0">
              <a:buNone/>
              <a:defRPr sz="1588" b="1"/>
            </a:lvl7pPr>
            <a:lvl8pPr marL="3146538" indent="0">
              <a:buNone/>
              <a:defRPr sz="1588" b="1"/>
            </a:lvl8pPr>
            <a:lvl9pPr marL="3596043" indent="0">
              <a:buNone/>
              <a:defRPr sz="158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364" y="1949824"/>
            <a:ext cx="4040188" cy="4437529"/>
          </a:xfrm>
        </p:spPr>
        <p:txBody>
          <a:bodyPr/>
          <a:lstStyle>
            <a:lvl1pPr>
              <a:defRPr sz="1588"/>
            </a:lvl1pPr>
            <a:lvl2pPr>
              <a:defRPr sz="1588"/>
            </a:lvl2pPr>
            <a:lvl3pPr>
              <a:defRPr sz="1588"/>
            </a:lvl3pPr>
            <a:lvl4pPr>
              <a:defRPr sz="1412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10235"/>
            <a:ext cx="4041775" cy="639762"/>
          </a:xfrm>
        </p:spPr>
        <p:txBody>
          <a:bodyPr anchor="b">
            <a:noAutofit/>
          </a:bodyPr>
          <a:lstStyle>
            <a:lvl1pPr marL="0" indent="0">
              <a:lnSpc>
                <a:spcPts val="2360"/>
              </a:lnSpc>
              <a:buNone/>
              <a:defRPr sz="1765" b="1"/>
            </a:lvl1pPr>
            <a:lvl2pPr marL="449505" indent="0">
              <a:buNone/>
              <a:defRPr sz="1941" b="1"/>
            </a:lvl2pPr>
            <a:lvl3pPr marL="899010" indent="0">
              <a:buNone/>
              <a:defRPr sz="1765" b="1"/>
            </a:lvl3pPr>
            <a:lvl4pPr marL="1348516" indent="0">
              <a:buNone/>
              <a:defRPr sz="1588" b="1"/>
            </a:lvl4pPr>
            <a:lvl5pPr marL="1798021" indent="0">
              <a:buNone/>
              <a:defRPr sz="1588" b="1"/>
            </a:lvl5pPr>
            <a:lvl6pPr marL="2247527" indent="0">
              <a:buNone/>
              <a:defRPr sz="1588" b="1"/>
            </a:lvl6pPr>
            <a:lvl7pPr marL="2697032" indent="0">
              <a:buNone/>
              <a:defRPr sz="1588" b="1"/>
            </a:lvl7pPr>
            <a:lvl8pPr marL="3146538" indent="0">
              <a:buNone/>
              <a:defRPr sz="1588" b="1"/>
            </a:lvl8pPr>
            <a:lvl9pPr marL="3596043" indent="0">
              <a:buNone/>
              <a:defRPr sz="158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949824"/>
            <a:ext cx="4041775" cy="4437529"/>
          </a:xfrm>
        </p:spPr>
        <p:txBody>
          <a:bodyPr/>
          <a:lstStyle>
            <a:lvl1pPr>
              <a:defRPr sz="1588"/>
            </a:lvl1pPr>
            <a:lvl2pPr>
              <a:defRPr sz="1588"/>
            </a:lvl2pPr>
            <a:lvl3pPr>
              <a:defRPr sz="1588"/>
            </a:lvl3pPr>
            <a:lvl4pPr>
              <a:defRPr sz="1412"/>
            </a:lvl4pPr>
            <a:lvl5pPr>
              <a:buNone/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999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7246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_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2955" y="2823883"/>
            <a:ext cx="3515591" cy="1210235"/>
          </a:xfrm>
        </p:spPr>
        <p:txBody>
          <a:bodyPr/>
          <a:lstStyle>
            <a:lvl1pPr marL="0" indent="0">
              <a:buNone/>
              <a:defRPr sz="3177">
                <a:latin typeface="+mj-lt"/>
              </a:defRPr>
            </a:lvl1pPr>
            <a:lvl2pPr>
              <a:defRPr sz="3177">
                <a:latin typeface="+mj-lt"/>
              </a:defRPr>
            </a:lvl2pPr>
            <a:lvl3pPr>
              <a:defRPr sz="3177">
                <a:latin typeface="+mj-lt"/>
              </a:defRPr>
            </a:lvl3pPr>
            <a:lvl4pPr>
              <a:defRPr sz="3177">
                <a:latin typeface="+mj-lt"/>
              </a:defRPr>
            </a:lvl4pPr>
            <a:lvl5pPr>
              <a:defRPr sz="3177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itle 10"/>
          <p:cNvSpPr>
            <a:spLocks/>
          </p:cNvSpPr>
          <p:nvPr userDrawn="1"/>
        </p:nvSpPr>
        <p:spPr bwMode="auto">
          <a:xfrm>
            <a:off x="3581977" y="1752321"/>
            <a:ext cx="2563091" cy="118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99015" eaLnBrk="0" fontAlgn="auto" hangingPunct="0">
              <a:lnSpc>
                <a:spcPts val="2998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71" b="1" dirty="0">
              <a:solidFill>
                <a:srgbClr val="002776"/>
              </a:solidFill>
              <a:latin typeface="Arial"/>
              <a:cs typeface="+mn-cs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32955" y="4235824"/>
            <a:ext cx="3515591" cy="537882"/>
          </a:xfrm>
        </p:spPr>
        <p:txBody>
          <a:bodyPr/>
          <a:lstStyle>
            <a:lvl1pPr>
              <a:buNone/>
              <a:defRPr sz="1412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8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715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624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5609" y="350113"/>
            <a:ext cx="2019929" cy="6059744"/>
          </a:xfrm>
        </p:spPr>
        <p:txBody>
          <a:bodyPr vert="eaVert"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5472" y="350113"/>
            <a:ext cx="6181615" cy="60597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338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092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ivider w_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4"/>
          <p:cNvSpPr txBox="1">
            <a:spLocks noChangeArrowheads="1"/>
          </p:cNvSpPr>
          <p:nvPr userDrawn="1"/>
        </p:nvSpPr>
        <p:spPr bwMode="auto">
          <a:xfrm>
            <a:off x="4567239" y="6586538"/>
            <a:ext cx="4189412" cy="11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9pPr>
          </a:lstStyle>
          <a:p>
            <a:pPr algn="r" defTabSz="899010" fontAlgn="auto">
              <a:spcBef>
                <a:spcPts val="0"/>
              </a:spcBef>
              <a:spcAft>
                <a:spcPts val="0"/>
              </a:spcAft>
            </a:pPr>
            <a:r>
              <a:rPr lang="en-CA" altLang="en-US" sz="777">
                <a:solidFill>
                  <a:srgbClr val="FFFFFF"/>
                </a:solidFill>
                <a:cs typeface="Arial" pitchFamily="34" charset="0"/>
              </a:rPr>
              <a:t>© Deloitte LLP and affiliated entities.</a:t>
            </a:r>
          </a:p>
        </p:txBody>
      </p:sp>
      <p:sp>
        <p:nvSpPr>
          <p:cNvPr id="148482" name="Title Placeholder 1"/>
          <p:cNvSpPr>
            <a:spLocks noGrp="1"/>
          </p:cNvSpPr>
          <p:nvPr>
            <p:ph type="ctrTitle"/>
          </p:nvPr>
        </p:nvSpPr>
        <p:spPr>
          <a:xfrm>
            <a:off x="1142822" y="2670657"/>
            <a:ext cx="6112353" cy="1367943"/>
          </a:xfrm>
        </p:spPr>
        <p:txBody>
          <a:bodyPr/>
          <a:lstStyle>
            <a:lvl1pPr>
              <a:lnSpc>
                <a:spcPts val="5339"/>
              </a:lnSpc>
              <a:defRPr sz="5047" b="0">
                <a:solidFill>
                  <a:schemeClr val="bg2"/>
                </a:solidFill>
                <a:latin typeface="Times New Roman" pitchFamily="18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CA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142821" y="4303059"/>
            <a:ext cx="3394364" cy="605118"/>
          </a:xfrm>
        </p:spPr>
        <p:txBody>
          <a:bodyPr/>
          <a:lstStyle>
            <a:lvl1pPr marL="0" indent="0">
              <a:buNone/>
              <a:defRPr sz="1747" b="1">
                <a:solidFill>
                  <a:schemeClr val="bg1"/>
                </a:solidFill>
              </a:defRPr>
            </a:lvl1pPr>
            <a:lvl2pPr>
              <a:defRPr sz="1359" b="1">
                <a:solidFill>
                  <a:schemeClr val="bg1"/>
                </a:solidFill>
              </a:defRPr>
            </a:lvl2pPr>
            <a:lvl3pPr>
              <a:defRPr sz="1359" b="1">
                <a:solidFill>
                  <a:schemeClr val="bg1"/>
                </a:solidFill>
              </a:defRPr>
            </a:lvl3pPr>
            <a:lvl4pPr>
              <a:defRPr sz="1359" b="1">
                <a:solidFill>
                  <a:schemeClr val="bg1"/>
                </a:solidFill>
              </a:defRPr>
            </a:lvl4pPr>
            <a:lvl5pPr>
              <a:defRPr sz="1359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lnSpc>
                <a:spcPct val="90000"/>
              </a:lnSpc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BB188A9-1850-4CA1-A29E-F68329748E2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4"/>
          </p:nvPr>
        </p:nvSpPr>
        <p:spPr>
          <a:xfrm>
            <a:off x="762000" y="6562725"/>
            <a:ext cx="5219700" cy="153988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mtClean="0">
                <a:solidFill>
                  <a:srgbClr val="FFFFFF"/>
                </a:solidFill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65" smtClean="0">
                <a:latin typeface="Arial"/>
                <a:cs typeface="+mn-cs"/>
              </a:rPr>
              <a:t>Proposal for the University of Ottawa</a:t>
            </a:r>
            <a:endParaRPr lang="en-CA" sz="1765"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1908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400" y="1812924"/>
            <a:ext cx="4628956" cy="842400"/>
          </a:xfrm>
        </p:spPr>
        <p:txBody>
          <a:bodyPr>
            <a:noAutofit/>
          </a:bodyPr>
          <a:lstStyle>
            <a:lvl1pPr>
              <a:defRPr sz="2718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401" y="4357695"/>
            <a:ext cx="4628561" cy="1143008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359" b="0">
                <a:solidFill>
                  <a:schemeClr val="accent5"/>
                </a:solidFill>
              </a:defRPr>
            </a:lvl1pPr>
            <a:lvl2pPr marL="44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971997" y="6407835"/>
            <a:ext cx="792088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777" b="0">
                <a:solidFill>
                  <a:srgbClr val="8C8C8C"/>
                </a:solidFill>
              </a:defRPr>
            </a:lvl1pPr>
          </a:lstStyle>
          <a:p>
            <a:fld id="{95CC1D26-A9BD-4BDE-BDD9-08EDBAE968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114" y="6407835"/>
            <a:ext cx="7559473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77" b="0">
                <a:solidFill>
                  <a:srgbClr val="8C8C8C"/>
                </a:solidFill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latin typeface="Arial"/>
                <a:cs typeface="+mn-cs"/>
              </a:rPr>
              <a:t>Member Firms and DTTL: Insert appropriate copyright (Go Header &amp; Footer to edit this text)</a:t>
            </a:r>
            <a:endParaRPr lang="en-GB" dirty="0">
              <a:latin typeface="Arial"/>
              <a:cs typeface="+mn-cs"/>
            </a:endParaRP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75050" y="2663187"/>
            <a:ext cx="4629600" cy="1699200"/>
          </a:xfrm>
        </p:spPr>
        <p:txBody>
          <a:bodyPr>
            <a:noAutofit/>
          </a:bodyPr>
          <a:lstStyle>
            <a:lvl1pPr marL="0" indent="0">
              <a:buNone/>
              <a:defRPr sz="2718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8410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94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8364" y="2622176"/>
            <a:ext cx="4433455" cy="1470025"/>
          </a:xfrm>
        </p:spPr>
        <p:txBody>
          <a:bodyPr/>
          <a:lstStyle>
            <a:lvl1pPr>
              <a:lnSpc>
                <a:spcPts val="3177"/>
              </a:lnSpc>
              <a:defRPr sz="3177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791200"/>
            <a:ext cx="4495800" cy="533400"/>
          </a:xfrm>
        </p:spPr>
        <p:txBody>
          <a:bodyPr anchor="b" anchorCtr="0"/>
          <a:lstStyle>
            <a:lvl1pPr marL="0" indent="0" algn="l">
              <a:buNone/>
              <a:defRPr sz="1588" b="1">
                <a:solidFill>
                  <a:schemeClr val="tx2"/>
                </a:solidFill>
              </a:defRPr>
            </a:lvl1pPr>
            <a:lvl2pPr marL="449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8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7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7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69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758545" y="6454095"/>
            <a:ext cx="1087582" cy="36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z="1235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Deloitte</a:t>
            </a:r>
            <a:r>
              <a:rPr lang="en-US" sz="1765" b="1" dirty="0" smtClean="0">
                <a:solidFill>
                  <a:srgbClr val="92D4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35" b="1" dirty="0">
              <a:solidFill>
                <a:srgbClr val="92D4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285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2438400"/>
            <a:ext cx="6720840" cy="1280160"/>
          </a:xfrm>
        </p:spPr>
        <p:txBody>
          <a:bodyPr>
            <a:noAutofit/>
          </a:bodyPr>
          <a:lstStyle>
            <a:lvl1pPr>
              <a:lnSpc>
                <a:spcPts val="5113"/>
              </a:lnSpc>
              <a:defRPr sz="4588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6629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364" y="1210235"/>
            <a:ext cx="4038600" cy="5109882"/>
          </a:xfrm>
        </p:spPr>
        <p:txBody>
          <a:bodyPr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0235"/>
            <a:ext cx="4038600" cy="5109882"/>
          </a:xfrm>
        </p:spPr>
        <p:txBody>
          <a:bodyPr/>
          <a:lstStyle>
            <a:lvl1pPr>
              <a:defRPr sz="1765"/>
            </a:lvl1pPr>
            <a:lvl2pPr>
              <a:defRPr sz="1765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6364" y="268941"/>
            <a:ext cx="8229600" cy="71596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2911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64" y="268941"/>
            <a:ext cx="8382000" cy="71596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364" y="1210235"/>
            <a:ext cx="4040188" cy="639762"/>
          </a:xfrm>
        </p:spPr>
        <p:txBody>
          <a:bodyPr anchor="b">
            <a:noAutofit/>
          </a:bodyPr>
          <a:lstStyle>
            <a:lvl1pPr marL="0" indent="0">
              <a:lnSpc>
                <a:spcPts val="2360"/>
              </a:lnSpc>
              <a:buNone/>
              <a:defRPr sz="1765" b="1"/>
            </a:lvl1pPr>
            <a:lvl2pPr marL="449505" indent="0">
              <a:buNone/>
              <a:defRPr sz="1941" b="1"/>
            </a:lvl2pPr>
            <a:lvl3pPr marL="899010" indent="0">
              <a:buNone/>
              <a:defRPr sz="1765" b="1"/>
            </a:lvl3pPr>
            <a:lvl4pPr marL="1348516" indent="0">
              <a:buNone/>
              <a:defRPr sz="1588" b="1"/>
            </a:lvl4pPr>
            <a:lvl5pPr marL="1798021" indent="0">
              <a:buNone/>
              <a:defRPr sz="1588" b="1"/>
            </a:lvl5pPr>
            <a:lvl6pPr marL="2247527" indent="0">
              <a:buNone/>
              <a:defRPr sz="1588" b="1"/>
            </a:lvl6pPr>
            <a:lvl7pPr marL="2697032" indent="0">
              <a:buNone/>
              <a:defRPr sz="1588" b="1"/>
            </a:lvl7pPr>
            <a:lvl8pPr marL="3146538" indent="0">
              <a:buNone/>
              <a:defRPr sz="1588" b="1"/>
            </a:lvl8pPr>
            <a:lvl9pPr marL="3596043" indent="0">
              <a:buNone/>
              <a:defRPr sz="158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364" y="1949824"/>
            <a:ext cx="4040188" cy="4437529"/>
          </a:xfrm>
        </p:spPr>
        <p:txBody>
          <a:bodyPr/>
          <a:lstStyle>
            <a:lvl1pPr>
              <a:defRPr sz="1588"/>
            </a:lvl1pPr>
            <a:lvl2pPr>
              <a:defRPr sz="1588"/>
            </a:lvl2pPr>
            <a:lvl3pPr>
              <a:defRPr sz="1588"/>
            </a:lvl3pPr>
            <a:lvl4pPr>
              <a:defRPr sz="1412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10235"/>
            <a:ext cx="4041775" cy="639762"/>
          </a:xfrm>
        </p:spPr>
        <p:txBody>
          <a:bodyPr anchor="b">
            <a:noAutofit/>
          </a:bodyPr>
          <a:lstStyle>
            <a:lvl1pPr marL="0" indent="0">
              <a:lnSpc>
                <a:spcPts val="2360"/>
              </a:lnSpc>
              <a:buNone/>
              <a:defRPr sz="1765" b="1"/>
            </a:lvl1pPr>
            <a:lvl2pPr marL="449505" indent="0">
              <a:buNone/>
              <a:defRPr sz="1941" b="1"/>
            </a:lvl2pPr>
            <a:lvl3pPr marL="899010" indent="0">
              <a:buNone/>
              <a:defRPr sz="1765" b="1"/>
            </a:lvl3pPr>
            <a:lvl4pPr marL="1348516" indent="0">
              <a:buNone/>
              <a:defRPr sz="1588" b="1"/>
            </a:lvl4pPr>
            <a:lvl5pPr marL="1798021" indent="0">
              <a:buNone/>
              <a:defRPr sz="1588" b="1"/>
            </a:lvl5pPr>
            <a:lvl6pPr marL="2247527" indent="0">
              <a:buNone/>
              <a:defRPr sz="1588" b="1"/>
            </a:lvl6pPr>
            <a:lvl7pPr marL="2697032" indent="0">
              <a:buNone/>
              <a:defRPr sz="1588" b="1"/>
            </a:lvl7pPr>
            <a:lvl8pPr marL="3146538" indent="0">
              <a:buNone/>
              <a:defRPr sz="1588" b="1"/>
            </a:lvl8pPr>
            <a:lvl9pPr marL="3596043" indent="0">
              <a:buNone/>
              <a:defRPr sz="158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949824"/>
            <a:ext cx="4041775" cy="4437529"/>
          </a:xfrm>
        </p:spPr>
        <p:txBody>
          <a:bodyPr/>
          <a:lstStyle>
            <a:lvl1pPr>
              <a:defRPr sz="1588"/>
            </a:lvl1pPr>
            <a:lvl2pPr>
              <a:defRPr sz="1588"/>
            </a:lvl2pPr>
            <a:lvl3pPr>
              <a:defRPr sz="1588"/>
            </a:lvl3pPr>
            <a:lvl4pPr>
              <a:defRPr sz="1412"/>
            </a:lvl4pPr>
            <a:lvl5pPr>
              <a:buNone/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2779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6821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_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2955" y="2823883"/>
            <a:ext cx="3515591" cy="1210235"/>
          </a:xfrm>
        </p:spPr>
        <p:txBody>
          <a:bodyPr/>
          <a:lstStyle>
            <a:lvl1pPr marL="0" indent="0">
              <a:buNone/>
              <a:defRPr sz="3177">
                <a:latin typeface="+mj-lt"/>
              </a:defRPr>
            </a:lvl1pPr>
            <a:lvl2pPr>
              <a:defRPr sz="3177">
                <a:latin typeface="+mj-lt"/>
              </a:defRPr>
            </a:lvl2pPr>
            <a:lvl3pPr>
              <a:defRPr sz="3177">
                <a:latin typeface="+mj-lt"/>
              </a:defRPr>
            </a:lvl3pPr>
            <a:lvl4pPr>
              <a:defRPr sz="3177">
                <a:latin typeface="+mj-lt"/>
              </a:defRPr>
            </a:lvl4pPr>
            <a:lvl5pPr>
              <a:defRPr sz="3177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itle 10"/>
          <p:cNvSpPr>
            <a:spLocks/>
          </p:cNvSpPr>
          <p:nvPr userDrawn="1"/>
        </p:nvSpPr>
        <p:spPr bwMode="auto">
          <a:xfrm>
            <a:off x="3581977" y="1752321"/>
            <a:ext cx="2563091" cy="118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99015" eaLnBrk="0" fontAlgn="auto" hangingPunct="0">
              <a:lnSpc>
                <a:spcPts val="2998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71" b="1" dirty="0">
              <a:solidFill>
                <a:srgbClr val="002776"/>
              </a:solidFill>
              <a:latin typeface="Arial"/>
              <a:cs typeface="+mn-cs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32955" y="4235824"/>
            <a:ext cx="3515591" cy="537882"/>
          </a:xfrm>
        </p:spPr>
        <p:txBody>
          <a:bodyPr/>
          <a:lstStyle>
            <a:lvl1pPr>
              <a:buNone/>
              <a:defRPr sz="1412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8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125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4020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5609" y="350113"/>
            <a:ext cx="2019929" cy="6059744"/>
          </a:xfrm>
        </p:spPr>
        <p:txBody>
          <a:bodyPr vert="eaVert"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5472" y="350113"/>
            <a:ext cx="6181615" cy="60597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  <a:latin typeface="Arial"/>
            </a:endParaRP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143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054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60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ivider w_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4"/>
          <p:cNvSpPr txBox="1">
            <a:spLocks noChangeArrowheads="1"/>
          </p:cNvSpPr>
          <p:nvPr userDrawn="1"/>
        </p:nvSpPr>
        <p:spPr bwMode="auto">
          <a:xfrm>
            <a:off x="4567239" y="6586538"/>
            <a:ext cx="4189412" cy="11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8342313" algn="r"/>
              </a:tabLst>
              <a:defRPr sz="2200">
                <a:solidFill>
                  <a:schemeClr val="hlink"/>
                </a:solidFill>
                <a:latin typeface="Arial" pitchFamily="34" charset="0"/>
              </a:defRPr>
            </a:lvl9pPr>
          </a:lstStyle>
          <a:p>
            <a:pPr algn="r" defTabSz="899010" fontAlgn="auto">
              <a:spcBef>
                <a:spcPts val="0"/>
              </a:spcBef>
              <a:spcAft>
                <a:spcPts val="0"/>
              </a:spcAft>
            </a:pPr>
            <a:r>
              <a:rPr lang="en-CA" altLang="en-US" sz="777">
                <a:solidFill>
                  <a:srgbClr val="FFFFFF"/>
                </a:solidFill>
                <a:cs typeface="Arial" pitchFamily="34" charset="0"/>
              </a:rPr>
              <a:t>© Deloitte LLP and affiliated entities.</a:t>
            </a:r>
          </a:p>
        </p:txBody>
      </p:sp>
      <p:sp>
        <p:nvSpPr>
          <p:cNvPr id="148482" name="Title Placeholder 1"/>
          <p:cNvSpPr>
            <a:spLocks noGrp="1"/>
          </p:cNvSpPr>
          <p:nvPr>
            <p:ph type="ctrTitle"/>
          </p:nvPr>
        </p:nvSpPr>
        <p:spPr>
          <a:xfrm>
            <a:off x="1142822" y="2670657"/>
            <a:ext cx="6112353" cy="1367943"/>
          </a:xfrm>
        </p:spPr>
        <p:txBody>
          <a:bodyPr/>
          <a:lstStyle>
            <a:lvl1pPr>
              <a:lnSpc>
                <a:spcPts val="5339"/>
              </a:lnSpc>
              <a:defRPr sz="5047" b="0">
                <a:solidFill>
                  <a:schemeClr val="bg2"/>
                </a:solidFill>
                <a:latin typeface="Times New Roman" pitchFamily="18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CA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142821" y="4303059"/>
            <a:ext cx="3394364" cy="605118"/>
          </a:xfrm>
        </p:spPr>
        <p:txBody>
          <a:bodyPr/>
          <a:lstStyle>
            <a:lvl1pPr marL="0" indent="0">
              <a:buNone/>
              <a:defRPr sz="1747" b="1">
                <a:solidFill>
                  <a:schemeClr val="bg1"/>
                </a:solidFill>
              </a:defRPr>
            </a:lvl1pPr>
            <a:lvl2pPr>
              <a:defRPr sz="1359" b="1">
                <a:solidFill>
                  <a:schemeClr val="bg1"/>
                </a:solidFill>
              </a:defRPr>
            </a:lvl2pPr>
            <a:lvl3pPr>
              <a:defRPr sz="1359" b="1">
                <a:solidFill>
                  <a:schemeClr val="bg1"/>
                </a:solidFill>
              </a:defRPr>
            </a:lvl3pPr>
            <a:lvl4pPr>
              <a:defRPr sz="1359" b="1">
                <a:solidFill>
                  <a:schemeClr val="bg1"/>
                </a:solidFill>
              </a:defRPr>
            </a:lvl4pPr>
            <a:lvl5pPr>
              <a:defRPr sz="1359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lnSpc>
                <a:spcPct val="90000"/>
              </a:lnSpc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BB188A9-1850-4CA1-A29E-F68329748E2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4"/>
          </p:nvPr>
        </p:nvSpPr>
        <p:spPr>
          <a:xfrm>
            <a:off x="762000" y="6562725"/>
            <a:ext cx="5219700" cy="153988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mtClean="0">
                <a:solidFill>
                  <a:srgbClr val="FFFFFF"/>
                </a:solidFill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65" smtClean="0">
                <a:latin typeface="Arial"/>
                <a:cs typeface="+mn-cs"/>
              </a:rPr>
              <a:t>Proposal for the University of Ottawa</a:t>
            </a:r>
            <a:endParaRPr lang="en-CA" sz="1765"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8987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400" y="1812924"/>
            <a:ext cx="4628956" cy="842400"/>
          </a:xfrm>
        </p:spPr>
        <p:txBody>
          <a:bodyPr>
            <a:noAutofit/>
          </a:bodyPr>
          <a:lstStyle>
            <a:lvl1pPr>
              <a:defRPr sz="2718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401" y="4357695"/>
            <a:ext cx="4628561" cy="1143008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359" b="0">
                <a:solidFill>
                  <a:schemeClr val="accent5"/>
                </a:solidFill>
              </a:defRPr>
            </a:lvl1pPr>
            <a:lvl2pPr marL="44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971997" y="6407835"/>
            <a:ext cx="792088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777" b="0">
                <a:solidFill>
                  <a:srgbClr val="8C8C8C"/>
                </a:solidFill>
              </a:defRPr>
            </a:lvl1pPr>
          </a:lstStyle>
          <a:p>
            <a:fld id="{95CC1D26-A9BD-4BDE-BDD9-08EDBAE968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114" y="6407835"/>
            <a:ext cx="7559473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77" b="0">
                <a:solidFill>
                  <a:srgbClr val="8C8C8C"/>
                </a:solidFill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latin typeface="Arial"/>
                <a:cs typeface="+mn-cs"/>
              </a:rPr>
              <a:t>Member Firms and DTTL: Insert appropriate copyright (Go Header &amp; Footer to edit this text)</a:t>
            </a:r>
            <a:endParaRPr lang="en-GB" dirty="0">
              <a:latin typeface="Arial"/>
              <a:cs typeface="+mn-cs"/>
            </a:endParaRP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75050" y="2663187"/>
            <a:ext cx="4629600" cy="1699200"/>
          </a:xfrm>
        </p:spPr>
        <p:txBody>
          <a:bodyPr>
            <a:noAutofit/>
          </a:bodyPr>
          <a:lstStyle>
            <a:lvl1pPr marL="0" indent="0">
              <a:buNone/>
              <a:defRPr sz="2718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80450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035" y="1748118"/>
            <a:ext cx="6793056" cy="1470025"/>
          </a:xfrm>
        </p:spPr>
        <p:txBody>
          <a:bodyPr/>
          <a:lstStyle>
            <a:lvl1pPr marL="0" algn="l" defTabSz="899010" rtl="0" eaLnBrk="1" latinLnBrk="0" hangingPunct="1">
              <a:lnSpc>
                <a:spcPct val="100000"/>
              </a:lnSpc>
              <a:defRPr lang="en-US" sz="4236" b="1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035" y="3361764"/>
            <a:ext cx="6793056" cy="806824"/>
          </a:xfrm>
        </p:spPr>
        <p:txBody>
          <a:bodyPr/>
          <a:lstStyle>
            <a:lvl1pPr marL="0" indent="0" algn="l" defTabSz="899010" rtl="0" eaLnBrk="1" latinLnBrk="0" hangingPunct="1">
              <a:buFont typeface="Arial" panose="020B0604020202020204" pitchFamily="34" charset="0"/>
              <a:buNone/>
              <a:defRPr lang="en-US" sz="4236" b="1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 marL="0" indent="0" algn="l" defTabSz="899010" rtl="0" eaLnBrk="1" latinLnBrk="0" hangingPunct="1">
              <a:buNone/>
              <a:defRPr lang="en-US" sz="4236" b="1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+mn-cs"/>
              </a:defRPr>
            </a:lvl2pPr>
            <a:lvl3pPr marL="0" indent="0" algn="l" defTabSz="899010" rtl="0" eaLnBrk="1" latinLnBrk="0" hangingPunct="1">
              <a:buNone/>
              <a:defRPr lang="en-US" sz="4236" b="1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+mn-cs"/>
              </a:defRPr>
            </a:lvl3pPr>
            <a:lvl4pPr marL="0" indent="0" algn="l" defTabSz="899010" rtl="0" eaLnBrk="1" latinLnBrk="0" hangingPunct="1">
              <a:buNone/>
              <a:defRPr lang="en-US" sz="4236" b="1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+mn-cs"/>
              </a:defRPr>
            </a:lvl4pPr>
            <a:lvl5pPr marL="0" indent="0" algn="l" defTabSz="899010" rtl="0" eaLnBrk="1" latinLnBrk="0" hangingPunct="1">
              <a:buNone/>
              <a:defRPr lang="en-CA" sz="4236" b="1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sub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682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64" y="336177"/>
            <a:ext cx="8308398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64" y="1748118"/>
            <a:ext cx="8305800" cy="4572000"/>
          </a:xfrm>
        </p:spPr>
        <p:txBody>
          <a:bodyPr/>
          <a:lstStyle>
            <a:lvl1pPr marL="0" indent="0">
              <a:buNone/>
              <a:defRPr sz="1588">
                <a:solidFill>
                  <a:srgbClr val="4D4D4D"/>
                </a:solidFill>
                <a:latin typeface="Calibri" panose="020F0502020204030204" pitchFamily="34" charset="0"/>
              </a:defRPr>
            </a:lvl1pPr>
            <a:lvl2pPr>
              <a:defRPr sz="1588">
                <a:solidFill>
                  <a:srgbClr val="4D4D4D"/>
                </a:solidFill>
                <a:latin typeface="Calibri" panose="020F0502020204030204" pitchFamily="34" charset="0"/>
              </a:defRPr>
            </a:lvl2pPr>
            <a:lvl3pPr>
              <a:defRPr sz="1588">
                <a:solidFill>
                  <a:srgbClr val="4D4D4D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4D4D4D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4D4D4D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758545" y="6454095"/>
            <a:ext cx="1087582" cy="36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z="1235" b="1" dirty="0" smtClean="0">
                <a:solidFill>
                  <a:srgbClr val="00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Deloitte</a:t>
            </a:r>
            <a:r>
              <a:rPr lang="en-US" sz="1765" b="1" dirty="0" smtClean="0">
                <a:solidFill>
                  <a:srgbClr val="92D400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35" b="1" dirty="0">
              <a:solidFill>
                <a:srgbClr val="92D400"/>
              </a:solidFill>
              <a:latin typeface="Calibri" panose="020F050202020403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86476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248">
          <p15:clr>
            <a:srgbClr val="FBAE40"/>
          </p15:clr>
        </p15:guide>
        <p15:guide id="2" pos="237">
          <p15:clr>
            <a:srgbClr val="FBAE40"/>
          </p15:clr>
        </p15:guide>
        <p15:guide id="3" pos="5997">
          <p15:clr>
            <a:srgbClr val="FBAE40"/>
          </p15:clr>
        </p15:guide>
        <p15:guide id="4" orient="horz" pos="115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271" y="1748118"/>
            <a:ext cx="6720840" cy="1280160"/>
          </a:xfrm>
        </p:spPr>
        <p:txBody>
          <a:bodyPr>
            <a:noAutofit/>
          </a:bodyPr>
          <a:lstStyle>
            <a:lvl1pPr marL="0" algn="l" defTabSz="899010" rtl="0" eaLnBrk="1" latinLnBrk="0" hangingPunct="1">
              <a:lnSpc>
                <a:spcPts val="5113"/>
              </a:lnSpc>
              <a:defRPr lang="en-US" sz="4236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91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</a:endParaRP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7268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_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2955" y="2823883"/>
            <a:ext cx="3515591" cy="1210235"/>
          </a:xfrm>
        </p:spPr>
        <p:txBody>
          <a:bodyPr/>
          <a:lstStyle>
            <a:lvl1pPr marL="0" indent="0">
              <a:buNone/>
              <a:defRPr sz="3177">
                <a:latin typeface="Calibri" panose="020F0502020204030204" pitchFamily="34" charset="0"/>
              </a:defRPr>
            </a:lvl1pPr>
            <a:lvl2pPr>
              <a:defRPr sz="3177">
                <a:latin typeface="+mj-lt"/>
              </a:defRPr>
            </a:lvl2pPr>
            <a:lvl3pPr>
              <a:defRPr sz="3177">
                <a:latin typeface="+mj-lt"/>
              </a:defRPr>
            </a:lvl3pPr>
            <a:lvl4pPr>
              <a:defRPr sz="3177">
                <a:latin typeface="+mj-lt"/>
              </a:defRPr>
            </a:lvl4pPr>
            <a:lvl5pPr>
              <a:defRPr sz="3177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itle 10"/>
          <p:cNvSpPr>
            <a:spLocks/>
          </p:cNvSpPr>
          <p:nvPr userDrawn="1"/>
        </p:nvSpPr>
        <p:spPr bwMode="auto">
          <a:xfrm>
            <a:off x="3581977" y="1752321"/>
            <a:ext cx="2563091" cy="118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99015" eaLnBrk="0" fontAlgn="auto" hangingPunct="0">
              <a:lnSpc>
                <a:spcPts val="2998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71" b="1" dirty="0">
              <a:solidFill>
                <a:srgbClr val="002776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32955" y="4235824"/>
            <a:ext cx="3515591" cy="537882"/>
          </a:xfrm>
        </p:spPr>
        <p:txBody>
          <a:bodyPr/>
          <a:lstStyle>
            <a:lvl1pPr>
              <a:buNone/>
              <a:defRPr sz="1412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8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</a:endParaRP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8042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</a:endParaRP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327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5609" y="350113"/>
            <a:ext cx="2019929" cy="6059744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5472" y="350113"/>
            <a:ext cx="6181615" cy="60597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</a:endParaRP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0739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7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247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0"/>
            </a:lvl1pPr>
            <a:lvl2pPr marL="258870" indent="-258870">
              <a:buFont typeface="Arial" pitchFamily="34" charset="0"/>
              <a:buChar char="•"/>
              <a:tabLst/>
              <a:defRPr/>
            </a:lvl2pPr>
            <a:lvl3pPr marL="258870" indent="-258870">
              <a:buFont typeface="Arial" pitchFamily="34" charset="0"/>
              <a:buChar char="•"/>
              <a:defRPr i="1"/>
            </a:lvl3pPr>
            <a:lvl4pPr marL="523903" indent="-265033">
              <a:buFont typeface="Arial" pitchFamily="34" charset="0"/>
              <a:buChar char="−"/>
              <a:defRPr i="0"/>
            </a:lvl4pPr>
            <a:lvl5pPr marL="782773" indent="-25887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370113" y="295683"/>
            <a:ext cx="8388000" cy="469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70113" y="765175"/>
            <a:ext cx="8388000" cy="969282"/>
          </a:xfrm>
        </p:spPr>
        <p:txBody>
          <a:bodyPr>
            <a:normAutofit/>
          </a:bodyPr>
          <a:lstStyle>
            <a:lvl1pPr marL="0" indent="0">
              <a:buNone/>
              <a:defRPr sz="2912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931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fac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70113" y="295683"/>
            <a:ext cx="8388000" cy="9901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370800" y="1805668"/>
            <a:ext cx="8388000" cy="4545033"/>
          </a:xfrm>
        </p:spPr>
        <p:txBody>
          <a:bodyPr/>
          <a:lstStyle>
            <a:lvl1pPr marL="0" indent="0" algn="l">
              <a:buNone/>
              <a:defRPr/>
            </a:lvl1pPr>
            <a:lvl2pPr marL="258870" indent="-258870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114" y="6407835"/>
            <a:ext cx="7559473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77" b="0">
                <a:solidFill>
                  <a:srgbClr val="8C8C8C"/>
                </a:solidFill>
                <a:latin typeface="Calibri" panose="020F0502020204030204" pitchFamily="34" charset="0"/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cs typeface="+mn-cs"/>
              </a:rPr>
              <a:t>© Deloitte LLP and affiliated entities | Humber Oracle PeopleSoft implementation and roll-out</a:t>
            </a:r>
            <a:endParaRPr lang="en-GB" dirty="0">
              <a:cs typeface="+mn-cs"/>
            </a:endParaRP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971997" y="6407835"/>
            <a:ext cx="792088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777" b="0">
                <a:solidFill>
                  <a:srgbClr val="8C8C8C"/>
                </a:solidFill>
              </a:defRPr>
            </a:lvl1pPr>
          </a:lstStyle>
          <a:p>
            <a:fld id="{95CC1D26-A9BD-4BDE-BDD9-08EDBAE968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39278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035" y="1748118"/>
            <a:ext cx="6793056" cy="1470025"/>
          </a:xfrm>
        </p:spPr>
        <p:txBody>
          <a:bodyPr/>
          <a:lstStyle>
            <a:lvl1pPr marL="0" algn="l" defTabSz="899010" rtl="0" eaLnBrk="1" latinLnBrk="0" hangingPunct="1">
              <a:lnSpc>
                <a:spcPct val="100000"/>
              </a:lnSpc>
              <a:defRPr lang="en-US" sz="4236" b="1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035" y="3361764"/>
            <a:ext cx="6793056" cy="806824"/>
          </a:xfrm>
        </p:spPr>
        <p:txBody>
          <a:bodyPr/>
          <a:lstStyle>
            <a:lvl1pPr marL="0" indent="0" algn="l" defTabSz="899010" rtl="0" eaLnBrk="1" latinLnBrk="0" hangingPunct="1">
              <a:buFont typeface="Arial" panose="020B0604020202020204" pitchFamily="34" charset="0"/>
              <a:buNone/>
              <a:defRPr lang="en-US" sz="4236" b="1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 marL="0" indent="0" algn="l" defTabSz="899010" rtl="0" eaLnBrk="1" latinLnBrk="0" hangingPunct="1">
              <a:buNone/>
              <a:defRPr lang="en-US" sz="4236" b="1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+mn-cs"/>
              </a:defRPr>
            </a:lvl2pPr>
            <a:lvl3pPr marL="0" indent="0" algn="l" defTabSz="899010" rtl="0" eaLnBrk="1" latinLnBrk="0" hangingPunct="1">
              <a:buNone/>
              <a:defRPr lang="en-US" sz="4236" b="1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+mn-cs"/>
              </a:defRPr>
            </a:lvl3pPr>
            <a:lvl4pPr marL="0" indent="0" algn="l" defTabSz="899010" rtl="0" eaLnBrk="1" latinLnBrk="0" hangingPunct="1">
              <a:buNone/>
              <a:defRPr lang="en-US" sz="4236" b="1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+mn-cs"/>
              </a:defRPr>
            </a:lvl4pPr>
            <a:lvl5pPr marL="0" indent="0" algn="l" defTabSz="899010" rtl="0" eaLnBrk="1" latinLnBrk="0" hangingPunct="1">
              <a:buNone/>
              <a:defRPr lang="en-CA" sz="4236" b="1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sub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8473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64" y="336177"/>
            <a:ext cx="8308398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64" y="1748118"/>
            <a:ext cx="8305800" cy="4572000"/>
          </a:xfrm>
        </p:spPr>
        <p:txBody>
          <a:bodyPr/>
          <a:lstStyle>
            <a:lvl1pPr marL="0" indent="0">
              <a:buNone/>
              <a:defRPr sz="1588">
                <a:solidFill>
                  <a:srgbClr val="4D4D4D"/>
                </a:solidFill>
                <a:latin typeface="Calibri" panose="020F0502020204030204" pitchFamily="34" charset="0"/>
              </a:defRPr>
            </a:lvl1pPr>
            <a:lvl2pPr>
              <a:defRPr sz="1588">
                <a:solidFill>
                  <a:srgbClr val="4D4D4D"/>
                </a:solidFill>
                <a:latin typeface="Calibri" panose="020F0502020204030204" pitchFamily="34" charset="0"/>
              </a:defRPr>
            </a:lvl2pPr>
            <a:lvl3pPr>
              <a:defRPr sz="1588">
                <a:solidFill>
                  <a:srgbClr val="4D4D4D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4D4D4D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4D4D4D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758545" y="6454095"/>
            <a:ext cx="1087582" cy="36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z="1235" b="1" dirty="0" smtClean="0">
                <a:solidFill>
                  <a:srgbClr val="00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Deloitte</a:t>
            </a:r>
            <a:r>
              <a:rPr lang="en-US" sz="1765" b="1" dirty="0" smtClean="0">
                <a:solidFill>
                  <a:srgbClr val="92D400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35" b="1" dirty="0">
              <a:solidFill>
                <a:srgbClr val="92D400"/>
              </a:solidFill>
              <a:latin typeface="Calibri" panose="020F050202020403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7636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248">
          <p15:clr>
            <a:srgbClr val="FBAE40"/>
          </p15:clr>
        </p15:guide>
        <p15:guide id="2" pos="237">
          <p15:clr>
            <a:srgbClr val="FBAE40"/>
          </p15:clr>
        </p15:guide>
        <p15:guide id="3" pos="5997">
          <p15:clr>
            <a:srgbClr val="FBAE40"/>
          </p15:clr>
        </p15:guide>
        <p15:guide id="4" orient="horz" pos="1152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271" y="1748118"/>
            <a:ext cx="6720840" cy="1280160"/>
          </a:xfrm>
        </p:spPr>
        <p:txBody>
          <a:bodyPr>
            <a:noAutofit/>
          </a:bodyPr>
          <a:lstStyle>
            <a:lvl1pPr marL="0" algn="l" defTabSz="899010" rtl="0" eaLnBrk="1" latinLnBrk="0" hangingPunct="1">
              <a:lnSpc>
                <a:spcPts val="5113"/>
              </a:lnSpc>
              <a:defRPr lang="en-US" sz="4236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58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</a:endParaRP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3948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_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2955" y="2823883"/>
            <a:ext cx="3515591" cy="1210235"/>
          </a:xfrm>
        </p:spPr>
        <p:txBody>
          <a:bodyPr/>
          <a:lstStyle>
            <a:lvl1pPr marL="0" indent="0">
              <a:buNone/>
              <a:defRPr sz="3177">
                <a:latin typeface="Calibri" panose="020F0502020204030204" pitchFamily="34" charset="0"/>
              </a:defRPr>
            </a:lvl1pPr>
            <a:lvl2pPr>
              <a:defRPr sz="3177">
                <a:latin typeface="+mj-lt"/>
              </a:defRPr>
            </a:lvl2pPr>
            <a:lvl3pPr>
              <a:defRPr sz="3177">
                <a:latin typeface="+mj-lt"/>
              </a:defRPr>
            </a:lvl3pPr>
            <a:lvl4pPr>
              <a:defRPr sz="3177">
                <a:latin typeface="+mj-lt"/>
              </a:defRPr>
            </a:lvl4pPr>
            <a:lvl5pPr>
              <a:defRPr sz="3177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itle 10"/>
          <p:cNvSpPr>
            <a:spLocks/>
          </p:cNvSpPr>
          <p:nvPr userDrawn="1"/>
        </p:nvSpPr>
        <p:spPr bwMode="auto">
          <a:xfrm>
            <a:off x="3581977" y="1752321"/>
            <a:ext cx="2563091" cy="118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99015" eaLnBrk="0" fontAlgn="auto" hangingPunct="0">
              <a:lnSpc>
                <a:spcPts val="2998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71" b="1" dirty="0">
              <a:solidFill>
                <a:srgbClr val="002776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32955" y="4235824"/>
            <a:ext cx="3515591" cy="537882"/>
          </a:xfrm>
        </p:spPr>
        <p:txBody>
          <a:bodyPr/>
          <a:lstStyle>
            <a:lvl1pPr>
              <a:buNone/>
              <a:defRPr sz="1412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8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</a:endParaRP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4925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</a:endParaRP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7181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5609" y="350113"/>
            <a:ext cx="2019929" cy="6059744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5472" y="350113"/>
            <a:ext cx="6181615" cy="60597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</a:endParaRP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326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032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32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0"/>
            </a:lvl1pPr>
            <a:lvl2pPr marL="258870" indent="-258870">
              <a:buFont typeface="Arial" pitchFamily="34" charset="0"/>
              <a:buChar char="•"/>
              <a:tabLst/>
              <a:defRPr/>
            </a:lvl2pPr>
            <a:lvl3pPr marL="258870" indent="-258870">
              <a:buFont typeface="Arial" pitchFamily="34" charset="0"/>
              <a:buChar char="•"/>
              <a:defRPr i="1"/>
            </a:lvl3pPr>
            <a:lvl4pPr marL="523903" indent="-265033">
              <a:buFont typeface="Arial" pitchFamily="34" charset="0"/>
              <a:buChar char="−"/>
              <a:defRPr i="0"/>
            </a:lvl4pPr>
            <a:lvl5pPr marL="782773" indent="-25887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370113" y="295683"/>
            <a:ext cx="8388000" cy="469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70113" y="765175"/>
            <a:ext cx="8388000" cy="969282"/>
          </a:xfrm>
        </p:spPr>
        <p:txBody>
          <a:bodyPr>
            <a:normAutofit/>
          </a:bodyPr>
          <a:lstStyle>
            <a:lvl1pPr marL="0" indent="0">
              <a:buNone/>
              <a:defRPr sz="2912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005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fac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70113" y="295683"/>
            <a:ext cx="8388000" cy="9901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370800" y="1805668"/>
            <a:ext cx="8388000" cy="4545033"/>
          </a:xfrm>
        </p:spPr>
        <p:txBody>
          <a:bodyPr/>
          <a:lstStyle>
            <a:lvl1pPr marL="0" indent="0" algn="l">
              <a:buNone/>
              <a:defRPr/>
            </a:lvl1pPr>
            <a:lvl2pPr marL="258870" indent="-258870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114" y="6407835"/>
            <a:ext cx="7559473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77" b="0">
                <a:solidFill>
                  <a:srgbClr val="8C8C8C"/>
                </a:solidFill>
                <a:latin typeface="Calibri" panose="020F0502020204030204" pitchFamily="34" charset="0"/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cs typeface="+mn-cs"/>
              </a:rPr>
              <a:t>© Deloitte LLP and affiliated entities | Humber Oracle PeopleSoft implementation and roll-out</a:t>
            </a:r>
            <a:endParaRPr lang="en-GB" dirty="0">
              <a:cs typeface="+mn-cs"/>
            </a:endParaRP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971997" y="6407835"/>
            <a:ext cx="792088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777" b="0">
                <a:solidFill>
                  <a:srgbClr val="8C8C8C"/>
                </a:solidFill>
              </a:defRPr>
            </a:lvl1pPr>
          </a:lstStyle>
          <a:p>
            <a:fld id="{95CC1D26-A9BD-4BDE-BDD9-08EDBAE968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6665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400" y="1812924"/>
            <a:ext cx="4628956" cy="842400"/>
          </a:xfrm>
        </p:spPr>
        <p:txBody>
          <a:bodyPr>
            <a:noAutofit/>
          </a:bodyPr>
          <a:lstStyle>
            <a:lvl1pPr>
              <a:defRPr sz="2718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401" y="4357695"/>
            <a:ext cx="4628561" cy="1143008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359" b="0">
                <a:solidFill>
                  <a:schemeClr val="accent5"/>
                </a:solidFill>
              </a:defRPr>
            </a:lvl1pPr>
            <a:lvl2pPr marL="443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6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971997" y="6407835"/>
            <a:ext cx="792088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777" b="0">
                <a:solidFill>
                  <a:srgbClr val="8C8C8C"/>
                </a:solidFill>
              </a:defRPr>
            </a:lvl1pPr>
          </a:lstStyle>
          <a:p>
            <a:fld id="{95CC1D26-A9BD-4BDE-BDD9-08EDBAE968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114" y="6407835"/>
            <a:ext cx="7559473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77" b="0">
                <a:solidFill>
                  <a:srgbClr val="8C8C8C"/>
                </a:solidFill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latin typeface="Arial"/>
                <a:cs typeface="+mn-cs"/>
              </a:rPr>
              <a:t>Member Firms and DTTL: Insert appropriate copyright (Go Header &amp; Footer to edit this text)</a:t>
            </a:r>
            <a:endParaRPr lang="en-GB" dirty="0">
              <a:latin typeface="Arial"/>
              <a:cs typeface="+mn-cs"/>
            </a:endParaRP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75050" y="2663187"/>
            <a:ext cx="4629600" cy="1699200"/>
          </a:xfrm>
        </p:spPr>
        <p:txBody>
          <a:bodyPr>
            <a:noAutofit/>
          </a:bodyPr>
          <a:lstStyle>
            <a:lvl1pPr marL="0" indent="0">
              <a:buNone/>
              <a:defRPr sz="2718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03048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035" y="1748118"/>
            <a:ext cx="6793056" cy="1470025"/>
          </a:xfrm>
        </p:spPr>
        <p:txBody>
          <a:bodyPr/>
          <a:lstStyle>
            <a:lvl1pPr marL="0" algn="l" defTabSz="899010" rtl="0" eaLnBrk="1" latinLnBrk="0" hangingPunct="1">
              <a:lnSpc>
                <a:spcPct val="100000"/>
              </a:lnSpc>
              <a:defRPr lang="en-US" sz="4236" b="1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42035" y="3361764"/>
            <a:ext cx="6793056" cy="806824"/>
          </a:xfrm>
        </p:spPr>
        <p:txBody>
          <a:bodyPr/>
          <a:lstStyle>
            <a:lvl1pPr marL="0" indent="0" algn="l" defTabSz="899010" rtl="0" eaLnBrk="1" latinLnBrk="0" hangingPunct="1">
              <a:buFont typeface="Arial" panose="020B0604020202020204" pitchFamily="34" charset="0"/>
              <a:buNone/>
              <a:defRPr lang="en-US" sz="4236" b="1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 marL="0" indent="0" algn="l" defTabSz="899010" rtl="0" eaLnBrk="1" latinLnBrk="0" hangingPunct="1">
              <a:buNone/>
              <a:defRPr lang="en-US" sz="4236" b="1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+mn-cs"/>
              </a:defRPr>
            </a:lvl2pPr>
            <a:lvl3pPr marL="0" indent="0" algn="l" defTabSz="899010" rtl="0" eaLnBrk="1" latinLnBrk="0" hangingPunct="1">
              <a:buNone/>
              <a:defRPr lang="en-US" sz="4236" b="1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+mn-cs"/>
              </a:defRPr>
            </a:lvl3pPr>
            <a:lvl4pPr marL="0" indent="0" algn="l" defTabSz="899010" rtl="0" eaLnBrk="1" latinLnBrk="0" hangingPunct="1">
              <a:buNone/>
              <a:defRPr lang="en-US" sz="4236" b="1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+mn-cs"/>
              </a:defRPr>
            </a:lvl4pPr>
            <a:lvl5pPr marL="0" indent="0" algn="l" defTabSz="899010" rtl="0" eaLnBrk="1" latinLnBrk="0" hangingPunct="1">
              <a:buNone/>
              <a:defRPr lang="en-CA" sz="4236" b="1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sub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01343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64" y="336177"/>
            <a:ext cx="8308398" cy="715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64" y="1748118"/>
            <a:ext cx="8305800" cy="4572000"/>
          </a:xfrm>
        </p:spPr>
        <p:txBody>
          <a:bodyPr/>
          <a:lstStyle>
            <a:lvl1pPr marL="0" indent="0">
              <a:buNone/>
              <a:defRPr sz="1588">
                <a:solidFill>
                  <a:srgbClr val="4D4D4D"/>
                </a:solidFill>
                <a:latin typeface="Calibri" panose="020F0502020204030204" pitchFamily="34" charset="0"/>
              </a:defRPr>
            </a:lvl1pPr>
            <a:lvl2pPr>
              <a:defRPr sz="1588">
                <a:solidFill>
                  <a:srgbClr val="4D4D4D"/>
                </a:solidFill>
                <a:latin typeface="Calibri" panose="020F0502020204030204" pitchFamily="34" charset="0"/>
              </a:defRPr>
            </a:lvl2pPr>
            <a:lvl3pPr>
              <a:defRPr sz="1588">
                <a:solidFill>
                  <a:srgbClr val="4D4D4D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4D4D4D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4D4D4D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758545" y="6454095"/>
            <a:ext cx="1087582" cy="36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z="1235" b="1" dirty="0" smtClean="0">
                <a:solidFill>
                  <a:srgbClr val="00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Deloitte</a:t>
            </a:r>
            <a:r>
              <a:rPr lang="en-US" sz="1765" b="1" dirty="0" smtClean="0">
                <a:solidFill>
                  <a:srgbClr val="92D400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35" b="1" dirty="0">
              <a:solidFill>
                <a:srgbClr val="92D400"/>
              </a:solidFill>
              <a:latin typeface="Calibri" panose="020F050202020403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10076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248">
          <p15:clr>
            <a:srgbClr val="FBAE40"/>
          </p15:clr>
        </p15:guide>
        <p15:guide id="2" pos="237">
          <p15:clr>
            <a:srgbClr val="FBAE40"/>
          </p15:clr>
        </p15:guide>
        <p15:guide id="3" pos="5997">
          <p15:clr>
            <a:srgbClr val="FBAE40"/>
          </p15:clr>
        </p15:guide>
        <p15:guide id="4" orient="horz" pos="1152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271" y="1748118"/>
            <a:ext cx="6720840" cy="1280160"/>
          </a:xfrm>
        </p:spPr>
        <p:txBody>
          <a:bodyPr>
            <a:noAutofit/>
          </a:bodyPr>
          <a:lstStyle>
            <a:lvl1pPr marL="0" algn="l" defTabSz="899010" rtl="0" eaLnBrk="1" latinLnBrk="0" hangingPunct="1">
              <a:lnSpc>
                <a:spcPts val="5113"/>
              </a:lnSpc>
              <a:defRPr lang="en-US" sz="4236" kern="120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777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</a:endParaRP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9484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_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2955" y="2823883"/>
            <a:ext cx="3515591" cy="1210235"/>
          </a:xfrm>
        </p:spPr>
        <p:txBody>
          <a:bodyPr/>
          <a:lstStyle>
            <a:lvl1pPr marL="0" indent="0">
              <a:buNone/>
              <a:defRPr sz="3177">
                <a:latin typeface="Calibri" panose="020F0502020204030204" pitchFamily="34" charset="0"/>
              </a:defRPr>
            </a:lvl1pPr>
            <a:lvl2pPr>
              <a:defRPr sz="3177">
                <a:latin typeface="+mj-lt"/>
              </a:defRPr>
            </a:lvl2pPr>
            <a:lvl3pPr>
              <a:defRPr sz="3177">
                <a:latin typeface="+mj-lt"/>
              </a:defRPr>
            </a:lvl3pPr>
            <a:lvl4pPr>
              <a:defRPr sz="3177">
                <a:latin typeface="+mj-lt"/>
              </a:defRPr>
            </a:lvl4pPr>
            <a:lvl5pPr>
              <a:defRPr sz="3177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itle 10"/>
          <p:cNvSpPr>
            <a:spLocks/>
          </p:cNvSpPr>
          <p:nvPr userDrawn="1"/>
        </p:nvSpPr>
        <p:spPr bwMode="auto">
          <a:xfrm>
            <a:off x="3581977" y="1752321"/>
            <a:ext cx="2563091" cy="118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99015" eaLnBrk="0" fontAlgn="auto" hangingPunct="0">
              <a:lnSpc>
                <a:spcPts val="2998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71" b="1" dirty="0">
              <a:solidFill>
                <a:srgbClr val="002776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32955" y="4235824"/>
            <a:ext cx="3515591" cy="537882"/>
          </a:xfrm>
        </p:spPr>
        <p:txBody>
          <a:bodyPr/>
          <a:lstStyle>
            <a:lvl1pPr>
              <a:buNone/>
              <a:defRPr sz="1412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8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</a:endParaRP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7856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</a:endParaRP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5721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5609" y="350113"/>
            <a:ext cx="2019929" cy="6059744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5472" y="350113"/>
            <a:ext cx="6181615" cy="60597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78182" y="6160269"/>
            <a:ext cx="4078121" cy="13806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71" dirty="0">
              <a:solidFill>
                <a:srgbClr val="002776"/>
              </a:solidFill>
            </a:endParaRP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36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029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0644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0"/>
            </a:lvl1pPr>
            <a:lvl2pPr marL="258870" indent="-258870">
              <a:buFont typeface="Arial" pitchFamily="34" charset="0"/>
              <a:buChar char="•"/>
              <a:tabLst/>
              <a:defRPr/>
            </a:lvl2pPr>
            <a:lvl3pPr marL="258870" indent="-258870">
              <a:buFont typeface="Arial" pitchFamily="34" charset="0"/>
              <a:buChar char="•"/>
              <a:defRPr i="1"/>
            </a:lvl3pPr>
            <a:lvl4pPr marL="523903" indent="-265033">
              <a:buFont typeface="Arial" pitchFamily="34" charset="0"/>
              <a:buChar char="−"/>
              <a:defRPr i="0"/>
            </a:lvl4pPr>
            <a:lvl5pPr marL="782773" indent="-25887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370113" y="295683"/>
            <a:ext cx="8388000" cy="469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70113" y="765175"/>
            <a:ext cx="8388000" cy="969282"/>
          </a:xfrm>
        </p:spPr>
        <p:txBody>
          <a:bodyPr>
            <a:normAutofit/>
          </a:bodyPr>
          <a:lstStyle>
            <a:lvl1pPr marL="0" indent="0">
              <a:buNone/>
              <a:defRPr sz="2912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64B4472-A98D-4867-A850-DC019789AC36}" type="slidenum">
              <a:rPr lang="en-CA"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en-CA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501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fac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70113" y="295683"/>
            <a:ext cx="8388000" cy="9901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370800" y="1805668"/>
            <a:ext cx="8388000" cy="4545033"/>
          </a:xfrm>
        </p:spPr>
        <p:txBody>
          <a:bodyPr/>
          <a:lstStyle>
            <a:lvl1pPr marL="0" indent="0" algn="l">
              <a:buNone/>
              <a:defRPr/>
            </a:lvl1pPr>
            <a:lvl2pPr marL="258870" indent="-258870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114" y="6407835"/>
            <a:ext cx="7559473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77" b="0">
                <a:solidFill>
                  <a:srgbClr val="8C8C8C"/>
                </a:solidFill>
                <a:latin typeface="Calibri" panose="020F0502020204030204" pitchFamily="34" charset="0"/>
              </a:defRPr>
            </a:lvl1pPr>
          </a:lstStyle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cs typeface="+mn-cs"/>
              </a:rPr>
              <a:t>© Deloitte LLP and affiliated entities | Humber Oracle PeopleSoft implementation and roll-out</a:t>
            </a:r>
            <a:endParaRPr lang="en-GB" dirty="0">
              <a:cs typeface="+mn-cs"/>
            </a:endParaRP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971997" y="6407835"/>
            <a:ext cx="792088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777" b="0">
                <a:solidFill>
                  <a:srgbClr val="8C8C8C"/>
                </a:solidFill>
              </a:defRPr>
            </a:lvl1pPr>
          </a:lstStyle>
          <a:p>
            <a:fld id="{95CC1D26-A9BD-4BDE-BDD9-08EDBAE968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7800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38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2.gif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image" Target="../media/image2.gif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-396044" y="6477000"/>
            <a:ext cx="792088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="0">
                <a:solidFill>
                  <a:srgbClr val="8C8C8C"/>
                </a:solidFill>
              </a:defRPr>
            </a:lvl1pPr>
          </a:lstStyle>
          <a:p>
            <a:fld id="{95CC1D26-A9BD-4BDE-BDD9-08EDBAE968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883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56" r:id="rId12"/>
    <p:sldLayoutId id="2147483857" r:id="rId13"/>
    <p:sldLayoutId id="2147483862" r:id="rId14"/>
    <p:sldLayoutId id="2147483863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6364" y="268941"/>
            <a:ext cx="8229600" cy="7159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364" y="1295400"/>
            <a:ext cx="8305800" cy="50247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758545" y="6454095"/>
            <a:ext cx="1087582" cy="36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z="1235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Deloitte</a:t>
            </a:r>
            <a:r>
              <a:rPr lang="en-US" sz="1765" b="1" dirty="0" smtClean="0">
                <a:solidFill>
                  <a:srgbClr val="92D4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35" b="1" dirty="0">
              <a:solidFill>
                <a:srgbClr val="92D4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341882" y="6600135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defTabSz="899010"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 defTabSz="899010"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26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hf hdr="0" ftr="0" dt="0"/>
  <p:txStyles>
    <p:titleStyle>
      <a:lvl1pPr algn="l" defTabSz="899010" rtl="0" eaLnBrk="1" latinLnBrk="0" hangingPunct="1">
        <a:spcBef>
          <a:spcPct val="0"/>
        </a:spcBef>
        <a:buNone/>
        <a:defRPr sz="2118" b="1" kern="1200">
          <a:solidFill>
            <a:schemeClr val="tx2"/>
          </a:solidFill>
          <a:latin typeface="+mn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97782" indent="-197782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•"/>
        <a:defRPr sz="1765" kern="1200">
          <a:solidFill>
            <a:schemeClr val="tx2"/>
          </a:solidFill>
          <a:latin typeface="+mn-lt"/>
          <a:ea typeface="+mn-ea"/>
          <a:cs typeface="+mn-cs"/>
        </a:defRPr>
      </a:lvl1pPr>
      <a:lvl2pPr marL="197782" indent="-197782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•"/>
        <a:defRPr sz="1765" kern="1200">
          <a:solidFill>
            <a:schemeClr val="tx2"/>
          </a:solidFill>
          <a:latin typeface="+mn-lt"/>
          <a:ea typeface="+mn-ea"/>
          <a:cs typeface="+mn-cs"/>
        </a:defRPr>
      </a:lvl2pPr>
      <a:lvl3pPr marL="449505" indent="-224753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‒"/>
        <a:defRPr sz="1765" kern="1200">
          <a:solidFill>
            <a:schemeClr val="tx2"/>
          </a:solidFill>
          <a:latin typeface="+mn-lt"/>
          <a:ea typeface="+mn-ea"/>
          <a:cs typeface="+mn-cs"/>
        </a:defRPr>
      </a:lvl3pPr>
      <a:lvl4pPr marL="674258" indent="-224753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•"/>
        <a:defRPr sz="1588" kern="1200">
          <a:solidFill>
            <a:schemeClr val="tx2"/>
          </a:solidFill>
          <a:latin typeface="+mn-lt"/>
          <a:ea typeface="+mn-ea"/>
          <a:cs typeface="+mn-cs"/>
        </a:defRPr>
      </a:lvl4pPr>
      <a:lvl5pPr marL="899010" indent="-224753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‒"/>
        <a:defRPr sz="1588" kern="1200">
          <a:solidFill>
            <a:schemeClr val="tx2"/>
          </a:solidFill>
          <a:latin typeface="+mn-lt"/>
          <a:ea typeface="+mn-ea"/>
          <a:cs typeface="+mn-cs"/>
        </a:defRPr>
      </a:lvl5pPr>
      <a:lvl6pPr marL="2472279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921785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71290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820796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9505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9901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48516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98021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47527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97032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46538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96043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6364" y="268941"/>
            <a:ext cx="8229600" cy="7159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364" y="1295400"/>
            <a:ext cx="8305800" cy="50247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758545" y="6454095"/>
            <a:ext cx="1087582" cy="36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z="1235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Deloitte</a:t>
            </a:r>
            <a:r>
              <a:rPr lang="en-US" sz="1765" b="1" dirty="0" smtClean="0">
                <a:solidFill>
                  <a:srgbClr val="92D4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35" b="1" dirty="0">
              <a:solidFill>
                <a:srgbClr val="92D4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346364" y="6548858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defTabSz="899010"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 defTabSz="899010"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992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</p:sldLayoutIdLst>
  <p:hf hdr="0" ftr="0" dt="0"/>
  <p:txStyles>
    <p:titleStyle>
      <a:lvl1pPr algn="l" defTabSz="899010" rtl="0" eaLnBrk="1" latinLnBrk="0" hangingPunct="1">
        <a:spcBef>
          <a:spcPct val="0"/>
        </a:spcBef>
        <a:buNone/>
        <a:defRPr sz="2118" b="1" kern="1200">
          <a:solidFill>
            <a:schemeClr val="tx2"/>
          </a:solidFill>
          <a:latin typeface="+mn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97782" indent="-197782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•"/>
        <a:defRPr sz="1765" kern="1200">
          <a:solidFill>
            <a:schemeClr val="tx2"/>
          </a:solidFill>
          <a:latin typeface="+mn-lt"/>
          <a:ea typeface="+mn-ea"/>
          <a:cs typeface="+mn-cs"/>
        </a:defRPr>
      </a:lvl1pPr>
      <a:lvl2pPr marL="197782" indent="-197782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•"/>
        <a:defRPr sz="1765" kern="1200">
          <a:solidFill>
            <a:schemeClr val="tx2"/>
          </a:solidFill>
          <a:latin typeface="+mn-lt"/>
          <a:ea typeface="+mn-ea"/>
          <a:cs typeface="+mn-cs"/>
        </a:defRPr>
      </a:lvl2pPr>
      <a:lvl3pPr marL="449505" indent="-224753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‒"/>
        <a:defRPr sz="1765" kern="1200">
          <a:solidFill>
            <a:schemeClr val="tx2"/>
          </a:solidFill>
          <a:latin typeface="+mn-lt"/>
          <a:ea typeface="+mn-ea"/>
          <a:cs typeface="+mn-cs"/>
        </a:defRPr>
      </a:lvl3pPr>
      <a:lvl4pPr marL="674258" indent="-224753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•"/>
        <a:defRPr sz="1588" kern="1200">
          <a:solidFill>
            <a:schemeClr val="tx2"/>
          </a:solidFill>
          <a:latin typeface="+mn-lt"/>
          <a:ea typeface="+mn-ea"/>
          <a:cs typeface="+mn-cs"/>
        </a:defRPr>
      </a:lvl4pPr>
      <a:lvl5pPr marL="899010" indent="-224753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‒"/>
        <a:defRPr sz="1588" kern="1200">
          <a:solidFill>
            <a:schemeClr val="tx2"/>
          </a:solidFill>
          <a:latin typeface="+mn-lt"/>
          <a:ea typeface="+mn-ea"/>
          <a:cs typeface="+mn-cs"/>
        </a:defRPr>
      </a:lvl5pPr>
      <a:lvl6pPr marL="2472279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921785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71290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820796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9505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9901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48516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98021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47527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97032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46538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96043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6364" y="268941"/>
            <a:ext cx="8229600" cy="7159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364" y="1295400"/>
            <a:ext cx="8305800" cy="50247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758545" y="6454095"/>
            <a:ext cx="1087582" cy="36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z="1235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Deloitte</a:t>
            </a:r>
            <a:r>
              <a:rPr lang="en-US" sz="1765" b="1" dirty="0" smtClean="0">
                <a:solidFill>
                  <a:srgbClr val="92D4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35" b="1" dirty="0">
              <a:solidFill>
                <a:srgbClr val="92D4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algn="l" rtl="0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defTabSz="899010">
              <a:defRPr/>
            </a:pPr>
            <a:fld id="{664B4472-A98D-4867-A850-DC019789AC36}" type="slidenum">
              <a:rPr lang="en-US" sz="971" b="1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 defTabSz="899010">
                <a:defRPr/>
              </a:pPr>
              <a:t>‹#›</a:t>
            </a:fld>
            <a:endParaRPr lang="en-US" sz="971" b="1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64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</p:sldLayoutIdLst>
  <p:hf hdr="0" ftr="0" dt="0"/>
  <p:txStyles>
    <p:titleStyle>
      <a:lvl1pPr algn="l" defTabSz="899010" rtl="0" eaLnBrk="1" latinLnBrk="0" hangingPunct="1">
        <a:spcBef>
          <a:spcPct val="0"/>
        </a:spcBef>
        <a:buNone/>
        <a:defRPr sz="2118" b="1" kern="1200">
          <a:solidFill>
            <a:schemeClr val="tx2"/>
          </a:solidFill>
          <a:latin typeface="+mn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97782" indent="-197782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•"/>
        <a:defRPr sz="1765" kern="1200">
          <a:solidFill>
            <a:schemeClr val="tx2"/>
          </a:solidFill>
          <a:latin typeface="+mn-lt"/>
          <a:ea typeface="+mn-ea"/>
          <a:cs typeface="+mn-cs"/>
        </a:defRPr>
      </a:lvl1pPr>
      <a:lvl2pPr marL="197782" indent="-197782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•"/>
        <a:defRPr sz="1765" kern="1200">
          <a:solidFill>
            <a:schemeClr val="tx2"/>
          </a:solidFill>
          <a:latin typeface="+mn-lt"/>
          <a:ea typeface="+mn-ea"/>
          <a:cs typeface="+mn-cs"/>
        </a:defRPr>
      </a:lvl2pPr>
      <a:lvl3pPr marL="449505" indent="-224753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‒"/>
        <a:defRPr sz="1765" kern="1200">
          <a:solidFill>
            <a:schemeClr val="tx2"/>
          </a:solidFill>
          <a:latin typeface="+mn-lt"/>
          <a:ea typeface="+mn-ea"/>
          <a:cs typeface="+mn-cs"/>
        </a:defRPr>
      </a:lvl3pPr>
      <a:lvl4pPr marL="674258" indent="-224753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•"/>
        <a:defRPr sz="1588" kern="1200">
          <a:solidFill>
            <a:schemeClr val="tx2"/>
          </a:solidFill>
          <a:latin typeface="+mn-lt"/>
          <a:ea typeface="+mn-ea"/>
          <a:cs typeface="+mn-cs"/>
        </a:defRPr>
      </a:lvl4pPr>
      <a:lvl5pPr marL="899010" indent="-224753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‒"/>
        <a:defRPr sz="1588" kern="1200">
          <a:solidFill>
            <a:schemeClr val="tx2"/>
          </a:solidFill>
          <a:latin typeface="+mn-lt"/>
          <a:ea typeface="+mn-ea"/>
          <a:cs typeface="+mn-cs"/>
        </a:defRPr>
      </a:lvl5pPr>
      <a:lvl6pPr marL="2472279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921785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71290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820796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9505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9901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48516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98021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47527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97032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46538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96043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6363" y="336177"/>
            <a:ext cx="8317057" cy="7159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364" y="1748118"/>
            <a:ext cx="8305800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819" y="6610196"/>
            <a:ext cx="671679" cy="8823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7758545" y="6454095"/>
            <a:ext cx="1087582" cy="36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z="1235" b="1" dirty="0" smtClean="0">
                <a:solidFill>
                  <a:srgbClr val="00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Deloitte</a:t>
            </a:r>
            <a:r>
              <a:rPr lang="en-US" sz="1765" b="1" dirty="0" smtClean="0">
                <a:solidFill>
                  <a:srgbClr val="92D400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35" b="1" dirty="0">
              <a:solidFill>
                <a:srgbClr val="92D400"/>
              </a:solidFill>
              <a:latin typeface="Calibri" panose="020F050202020403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Footer Placeholder 7"/>
          <p:cNvSpPr txBox="1">
            <a:spLocks/>
          </p:cNvSpPr>
          <p:nvPr userDrawn="1"/>
        </p:nvSpPr>
        <p:spPr>
          <a:xfrm>
            <a:off x="354676" y="6514664"/>
            <a:ext cx="5888182" cy="2639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01882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412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71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</a:rPr>
              <a:t>© Deloitte LLP and affiliated entities                      Demonstration for the University of Windsor</a:t>
            </a:r>
            <a:endParaRPr lang="en-US" sz="97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marL="0" algn="l" defTabSz="899010" rtl="0" eaLnBrk="1" fontAlgn="base" latinLnBrk="0" hangingPunct="1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 lang="en-US" sz="971" kern="120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64B4472-A98D-4867-A850-DC019789AC36}" type="slidenum">
              <a:rPr lang="en-CA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CA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03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marL="0" algn="l" defTabSz="899010" rtl="0" eaLnBrk="1" latinLnBrk="0" hangingPunct="1">
        <a:spcBef>
          <a:spcPct val="0"/>
        </a:spcBef>
        <a:buNone/>
        <a:defRPr lang="en-US" sz="4236" b="1" kern="1200" dirty="0">
          <a:solidFill>
            <a:schemeClr val="bg1"/>
          </a:solidFill>
          <a:latin typeface="Segoe UI Light" panose="020B0502040204020203" pitchFamily="34" charset="0"/>
          <a:ea typeface="+mn-ea"/>
          <a:cs typeface="+mn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None/>
        <a:defRPr sz="1765" kern="1200">
          <a:solidFill>
            <a:srgbClr val="4D4D4D"/>
          </a:solidFill>
          <a:latin typeface="Calibri" panose="020F0502020204030204" pitchFamily="34" charset="0"/>
          <a:ea typeface="+mn-ea"/>
          <a:cs typeface="+mn-cs"/>
        </a:defRPr>
      </a:lvl1pPr>
      <a:lvl2pPr marL="197782" indent="-197782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•"/>
        <a:defRPr sz="1765" kern="1200">
          <a:solidFill>
            <a:srgbClr val="4D4D4D"/>
          </a:solidFill>
          <a:latin typeface="Calibri" panose="020F0502020204030204" pitchFamily="34" charset="0"/>
          <a:ea typeface="+mn-ea"/>
          <a:cs typeface="+mn-cs"/>
        </a:defRPr>
      </a:lvl2pPr>
      <a:lvl3pPr marL="449505" indent="-224753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‒"/>
        <a:defRPr sz="1765" kern="1200">
          <a:solidFill>
            <a:srgbClr val="4D4D4D"/>
          </a:solidFill>
          <a:latin typeface="Calibri" panose="020F0502020204030204" pitchFamily="34" charset="0"/>
          <a:ea typeface="+mn-ea"/>
          <a:cs typeface="+mn-cs"/>
        </a:defRPr>
      </a:lvl3pPr>
      <a:lvl4pPr marL="674258" indent="-224753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•"/>
        <a:defRPr sz="1588" kern="1200">
          <a:solidFill>
            <a:srgbClr val="4D4D4D"/>
          </a:solidFill>
          <a:latin typeface="Calibri" panose="020F0502020204030204" pitchFamily="34" charset="0"/>
          <a:ea typeface="+mn-ea"/>
          <a:cs typeface="+mn-cs"/>
        </a:defRPr>
      </a:lvl4pPr>
      <a:lvl5pPr marL="899010" indent="-224753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‒"/>
        <a:defRPr sz="1588" kern="1200">
          <a:solidFill>
            <a:srgbClr val="4D4D4D"/>
          </a:solidFill>
          <a:latin typeface="Calibri" panose="020F0502020204030204" pitchFamily="34" charset="0"/>
          <a:ea typeface="+mn-ea"/>
          <a:cs typeface="+mn-cs"/>
        </a:defRPr>
      </a:lvl5pPr>
      <a:lvl6pPr marL="2472279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921785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71290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820796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9505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9901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48516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98021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47527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97032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46538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96043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48">
          <p15:clr>
            <a:srgbClr val="F26B43"/>
          </p15:clr>
        </p15:guide>
        <p15:guide id="2" pos="237">
          <p15:clr>
            <a:srgbClr val="F26B43"/>
          </p15:clr>
        </p15:guide>
        <p15:guide id="3" pos="600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6363" y="336177"/>
            <a:ext cx="8317057" cy="7159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364" y="1748118"/>
            <a:ext cx="8305800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819" y="6610196"/>
            <a:ext cx="671679" cy="8823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7758545" y="6454095"/>
            <a:ext cx="1087582" cy="36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z="1235" b="1" dirty="0" smtClean="0">
                <a:solidFill>
                  <a:srgbClr val="00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Deloitte</a:t>
            </a:r>
            <a:r>
              <a:rPr lang="en-US" sz="1765" b="1" dirty="0" smtClean="0">
                <a:solidFill>
                  <a:srgbClr val="92D400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35" b="1" dirty="0">
              <a:solidFill>
                <a:srgbClr val="92D400"/>
              </a:solidFill>
              <a:latin typeface="Calibri" panose="020F050202020403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Footer Placeholder 7"/>
          <p:cNvSpPr txBox="1">
            <a:spLocks/>
          </p:cNvSpPr>
          <p:nvPr userDrawn="1"/>
        </p:nvSpPr>
        <p:spPr>
          <a:xfrm>
            <a:off x="354676" y="6514664"/>
            <a:ext cx="5888182" cy="2639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01882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412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71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</a:rPr>
              <a:t>© Deloitte LLP and affiliated entities                      Demonstration for the University of Windsor</a:t>
            </a:r>
            <a:endParaRPr lang="en-US" sz="97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marL="0" algn="l" defTabSz="899010" rtl="0" eaLnBrk="1" fontAlgn="base" latinLnBrk="0" hangingPunct="1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 lang="en-US" sz="971" kern="120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64B4472-A98D-4867-A850-DC019789AC36}" type="slidenum">
              <a:rPr lang="en-CA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CA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91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0" algn="l" defTabSz="899010" rtl="0" eaLnBrk="1" latinLnBrk="0" hangingPunct="1">
        <a:spcBef>
          <a:spcPct val="0"/>
        </a:spcBef>
        <a:buNone/>
        <a:defRPr lang="en-US" sz="4236" b="1" kern="1200" dirty="0">
          <a:solidFill>
            <a:schemeClr val="bg1"/>
          </a:solidFill>
          <a:latin typeface="Segoe UI Light" panose="020B0502040204020203" pitchFamily="34" charset="0"/>
          <a:ea typeface="+mn-ea"/>
          <a:cs typeface="+mn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None/>
        <a:defRPr sz="1765" kern="1200">
          <a:solidFill>
            <a:srgbClr val="4D4D4D"/>
          </a:solidFill>
          <a:latin typeface="Calibri" panose="020F0502020204030204" pitchFamily="34" charset="0"/>
          <a:ea typeface="+mn-ea"/>
          <a:cs typeface="+mn-cs"/>
        </a:defRPr>
      </a:lvl1pPr>
      <a:lvl2pPr marL="197782" indent="-197782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•"/>
        <a:defRPr sz="1765" kern="1200">
          <a:solidFill>
            <a:srgbClr val="4D4D4D"/>
          </a:solidFill>
          <a:latin typeface="Calibri" panose="020F0502020204030204" pitchFamily="34" charset="0"/>
          <a:ea typeface="+mn-ea"/>
          <a:cs typeface="+mn-cs"/>
        </a:defRPr>
      </a:lvl2pPr>
      <a:lvl3pPr marL="449505" indent="-224753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‒"/>
        <a:defRPr sz="1765" kern="1200">
          <a:solidFill>
            <a:srgbClr val="4D4D4D"/>
          </a:solidFill>
          <a:latin typeface="Calibri" panose="020F0502020204030204" pitchFamily="34" charset="0"/>
          <a:ea typeface="+mn-ea"/>
          <a:cs typeface="+mn-cs"/>
        </a:defRPr>
      </a:lvl3pPr>
      <a:lvl4pPr marL="674258" indent="-224753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•"/>
        <a:defRPr sz="1588" kern="1200">
          <a:solidFill>
            <a:srgbClr val="4D4D4D"/>
          </a:solidFill>
          <a:latin typeface="Calibri" panose="020F0502020204030204" pitchFamily="34" charset="0"/>
          <a:ea typeface="+mn-ea"/>
          <a:cs typeface="+mn-cs"/>
        </a:defRPr>
      </a:lvl4pPr>
      <a:lvl5pPr marL="899010" indent="-224753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‒"/>
        <a:defRPr sz="1588" kern="1200">
          <a:solidFill>
            <a:srgbClr val="4D4D4D"/>
          </a:solidFill>
          <a:latin typeface="Calibri" panose="020F0502020204030204" pitchFamily="34" charset="0"/>
          <a:ea typeface="+mn-ea"/>
          <a:cs typeface="+mn-cs"/>
        </a:defRPr>
      </a:lvl5pPr>
      <a:lvl6pPr marL="2472279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921785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71290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820796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9505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9901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48516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98021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47527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97032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46538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96043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48">
          <p15:clr>
            <a:srgbClr val="F26B43"/>
          </p15:clr>
        </p15:guide>
        <p15:guide id="2" pos="237">
          <p15:clr>
            <a:srgbClr val="F26B43"/>
          </p15:clr>
        </p15:guide>
        <p15:guide id="3" pos="600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6363" y="336177"/>
            <a:ext cx="8317057" cy="7159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364" y="1748118"/>
            <a:ext cx="8305800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819" y="6610196"/>
            <a:ext cx="671679" cy="8823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7758545" y="6454095"/>
            <a:ext cx="1087582" cy="36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z="1235" b="1" dirty="0" smtClean="0">
                <a:solidFill>
                  <a:srgbClr val="00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Deloitte</a:t>
            </a:r>
            <a:r>
              <a:rPr lang="en-US" sz="1765" b="1" dirty="0" smtClean="0">
                <a:solidFill>
                  <a:srgbClr val="92D400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35" b="1" dirty="0">
              <a:solidFill>
                <a:srgbClr val="92D400"/>
              </a:solidFill>
              <a:latin typeface="Calibri" panose="020F050202020403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Footer Placeholder 7"/>
          <p:cNvSpPr txBox="1">
            <a:spLocks/>
          </p:cNvSpPr>
          <p:nvPr userDrawn="1"/>
        </p:nvSpPr>
        <p:spPr>
          <a:xfrm>
            <a:off x="354676" y="6514664"/>
            <a:ext cx="5888182" cy="2639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01882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412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101882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71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</a:rPr>
              <a:t>© Deloitte LLP and affiliated entities                      Demonstration for the University of Windsor</a:t>
            </a:r>
            <a:endParaRPr lang="en-US" sz="97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711600" y="6572554"/>
            <a:ext cx="311150" cy="163513"/>
          </a:xfrm>
          <a:prstGeom prst="rect">
            <a:avLst/>
          </a:prstGeom>
        </p:spPr>
        <p:txBody>
          <a:bodyPr wrap="none" lIns="101882" tIns="50941" rIns="101882" bIns="50941" anchor="ctr" anchorCtr="0"/>
          <a:lstStyle>
            <a:lvl1pPr marL="0" algn="l" defTabSz="899010" rtl="0" eaLnBrk="1" fontAlgn="base" latinLnBrk="0" hangingPunct="1">
              <a:lnSpc>
                <a:spcPts val="1180"/>
              </a:lnSpc>
              <a:spcBef>
                <a:spcPct val="0"/>
              </a:spcBef>
              <a:spcAft>
                <a:spcPct val="0"/>
              </a:spcAft>
              <a:defRPr lang="en-US" sz="971" kern="120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64B4472-A98D-4867-A850-DC019789AC36}" type="slidenum">
              <a:rPr lang="en-CA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CA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14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marL="0" algn="l" defTabSz="899010" rtl="0" eaLnBrk="1" latinLnBrk="0" hangingPunct="1">
        <a:spcBef>
          <a:spcPct val="0"/>
        </a:spcBef>
        <a:buNone/>
        <a:defRPr lang="en-US" sz="4236" b="1" kern="1200" dirty="0">
          <a:solidFill>
            <a:schemeClr val="bg1"/>
          </a:solidFill>
          <a:latin typeface="Segoe UI Light" panose="020B0502040204020203" pitchFamily="34" charset="0"/>
          <a:ea typeface="+mn-ea"/>
          <a:cs typeface="+mn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None/>
        <a:defRPr sz="1765" kern="1200">
          <a:solidFill>
            <a:srgbClr val="4D4D4D"/>
          </a:solidFill>
          <a:latin typeface="Calibri" panose="020F0502020204030204" pitchFamily="34" charset="0"/>
          <a:ea typeface="+mn-ea"/>
          <a:cs typeface="+mn-cs"/>
        </a:defRPr>
      </a:lvl1pPr>
      <a:lvl2pPr marL="197782" indent="-197782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•"/>
        <a:defRPr sz="1765" kern="1200">
          <a:solidFill>
            <a:srgbClr val="4D4D4D"/>
          </a:solidFill>
          <a:latin typeface="Calibri" panose="020F0502020204030204" pitchFamily="34" charset="0"/>
          <a:ea typeface="+mn-ea"/>
          <a:cs typeface="+mn-cs"/>
        </a:defRPr>
      </a:lvl2pPr>
      <a:lvl3pPr marL="449505" indent="-224753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‒"/>
        <a:defRPr sz="1765" kern="1200">
          <a:solidFill>
            <a:srgbClr val="4D4D4D"/>
          </a:solidFill>
          <a:latin typeface="Calibri" panose="020F0502020204030204" pitchFamily="34" charset="0"/>
          <a:ea typeface="+mn-ea"/>
          <a:cs typeface="+mn-cs"/>
        </a:defRPr>
      </a:lvl3pPr>
      <a:lvl4pPr marL="674258" indent="-224753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•"/>
        <a:defRPr sz="1588" kern="1200">
          <a:solidFill>
            <a:srgbClr val="4D4D4D"/>
          </a:solidFill>
          <a:latin typeface="Calibri" panose="020F0502020204030204" pitchFamily="34" charset="0"/>
          <a:ea typeface="+mn-ea"/>
          <a:cs typeface="+mn-cs"/>
        </a:defRPr>
      </a:lvl4pPr>
      <a:lvl5pPr marL="899010" indent="-224753" algn="l" defTabSz="899010" rtl="0" eaLnBrk="1" latinLnBrk="0" hangingPunct="1">
        <a:spcBef>
          <a:spcPts val="0"/>
        </a:spcBef>
        <a:spcAft>
          <a:spcPts val="295"/>
        </a:spcAft>
        <a:buFont typeface="Arial" pitchFamily="34" charset="0"/>
        <a:buChar char="‒"/>
        <a:defRPr sz="1588" kern="1200">
          <a:solidFill>
            <a:srgbClr val="4D4D4D"/>
          </a:solidFill>
          <a:latin typeface="Calibri" panose="020F0502020204030204" pitchFamily="34" charset="0"/>
          <a:ea typeface="+mn-ea"/>
          <a:cs typeface="+mn-cs"/>
        </a:defRPr>
      </a:lvl5pPr>
      <a:lvl6pPr marL="2472279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921785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71290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820796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9505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9901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48516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98021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47527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97032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46538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96043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48">
          <p15:clr>
            <a:srgbClr val="F26B43"/>
          </p15:clr>
        </p15:guide>
        <p15:guide id="2" pos="237">
          <p15:clr>
            <a:srgbClr val="F26B43"/>
          </p15:clr>
        </p15:guide>
        <p15:guide id="3" pos="600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qIyo1nfol9E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6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JPG"/><Relationship Id="rId7" Type="http://schemas.microsoft.com/office/2007/relationships/hdphoto" Target="../media/hdphoto3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2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6.png"/><Relationship Id="rId9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hyperlink" Target="https://vimeo.com/17428770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766"/>
            <a:ext cx="9143999" cy="6971532"/>
          </a:xfrm>
          <a:prstGeom prst="rect">
            <a:avLst/>
          </a:prstGeom>
        </p:spPr>
      </p:pic>
      <p:sp>
        <p:nvSpPr>
          <p:cNvPr id="512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199" y="2800560"/>
            <a:ext cx="8229600" cy="554037"/>
          </a:xfrm>
        </p:spPr>
        <p:txBody>
          <a:bodyPr>
            <a:noAutofit/>
          </a:bodyPr>
          <a:lstStyle/>
          <a:p>
            <a:r>
              <a:rPr lang="en-US" sz="32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Introduction to the </a:t>
            </a:r>
            <a:r>
              <a:rPr lang="en-US" sz="3200" b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New Campus ERP</a:t>
            </a:r>
            <a:r>
              <a:rPr lang="en-US" sz="3200" dirty="0"/>
              <a:t/>
            </a:r>
            <a:br>
              <a:rPr lang="en-US" sz="3200" dirty="0"/>
            </a:br>
            <a:endParaRPr lang="en-CA" sz="3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00"/>
          <a:stretch/>
        </p:blipFill>
        <p:spPr>
          <a:xfrm>
            <a:off x="7543800" y="5066396"/>
            <a:ext cx="621261" cy="724804"/>
          </a:xfrm>
          <a:prstGeom prst="rect">
            <a:avLst/>
          </a:prstGeom>
        </p:spPr>
      </p:pic>
      <p:pic>
        <p:nvPicPr>
          <p:cNvPr id="9" name="Picture 4" descr="http://www.beecom.ch/download/attachments/8193903/deloitte_logo.PNG?version=1&amp;modificationDate=138986279905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1" b="89443" l="8045" r="96658">
                        <a14:foregroundMark x1="34035" y1="61290" x2="34035" y2="61290"/>
                        <a14:foregroundMark x1="42946" y1="49853" x2="42946" y2="49853"/>
                        <a14:foregroundMark x1="47772" y1="51320" x2="47772" y2="51320"/>
                        <a14:foregroundMark x1="58540" y1="46628" x2="58540" y2="46628"/>
                        <a14:foregroundMark x1="59653" y1="37243" x2="59653" y2="37243"/>
                        <a14:foregroundMark x1="64480" y1="44868" x2="64480" y2="44868"/>
                        <a14:foregroundMark x1="72401" y1="43402" x2="72401" y2="43402"/>
                        <a14:foregroundMark x1="80198" y1="55132" x2="80198" y2="55132"/>
                        <a14:foregroundMark x1="89109" y1="62757" x2="89109" y2="62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5694325"/>
            <a:ext cx="1673993" cy="7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781800" y="6078294"/>
            <a:ext cx="2533625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Subtitle 1"/>
          <p:cNvSpPr txBox="1">
            <a:spLocks/>
          </p:cNvSpPr>
          <p:nvPr/>
        </p:nvSpPr>
        <p:spPr>
          <a:xfrm>
            <a:off x="455613" y="5791199"/>
            <a:ext cx="4116387" cy="1573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18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March 22</a:t>
            </a:r>
            <a:r>
              <a:rPr lang="en-US" sz="1800" baseline="300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nd</a:t>
            </a:r>
            <a:r>
              <a:rPr lang="en-US" sz="1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2017</a:t>
            </a:r>
          </a:p>
          <a:p>
            <a:pPr fontAlgn="auto">
              <a:spcAft>
                <a:spcPts val="0"/>
              </a:spcAft>
              <a:defRPr/>
            </a:pPr>
            <a:endParaRPr lang="en-CA" b="1" dirty="0"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4026" y="1863804"/>
            <a:ext cx="38811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0469B3"/>
                </a:solidFill>
                <a:latin typeface="+mj-lt"/>
                <a:cs typeface="Arial" panose="020B0604020202020204" pitchFamily="34" charset="0"/>
              </a:rPr>
              <a:t>UW</a:t>
            </a:r>
            <a:r>
              <a:rPr lang="en-US" sz="6600" b="1" i="1" dirty="0">
                <a:solidFill>
                  <a:srgbClr val="FAC00D"/>
                </a:solidFill>
                <a:latin typeface="+mj-lt"/>
                <a:cs typeface="Arial" panose="020B0604020202020204" pitchFamily="34" charset="0"/>
              </a:rPr>
              <a:t>insite</a:t>
            </a:r>
            <a:endParaRPr lang="en-US" sz="6600" i="1" dirty="0">
              <a:solidFill>
                <a:srgbClr val="FAC00D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533400" y="2089285"/>
            <a:ext cx="8153400" cy="426141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Calibri Light" panose="020F0302020204030204" pitchFamily="34" charset="0"/>
              </a:rPr>
              <a:t>We believe that each of these words are both Objectives and Actions </a:t>
            </a:r>
            <a:r>
              <a:rPr lang="en-US" sz="2400" dirty="0" smtClean="0">
                <a:latin typeface="Calibri Light" panose="020F0302020204030204" pitchFamily="34" charset="0"/>
              </a:rPr>
              <a:t>and that they </a:t>
            </a:r>
            <a:r>
              <a:rPr lang="en-US" sz="2400" dirty="0">
                <a:latin typeface="Calibri Light" panose="020F0302020204030204" pitchFamily="34" charset="0"/>
              </a:rPr>
              <a:t>are aligned with </a:t>
            </a:r>
            <a:r>
              <a:rPr lang="en-US" sz="2400" dirty="0" smtClean="0">
                <a:latin typeface="Calibri Light" panose="020F0302020204030204" pitchFamily="34" charset="0"/>
              </a:rPr>
              <a:t>the UWindsor’s vision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p:sp>
        <p:nvSpPr>
          <p:cNvPr id="7" name="Text Placeholder 18"/>
          <p:cNvSpPr txBox="1">
            <a:spLocks/>
          </p:cNvSpPr>
          <p:nvPr/>
        </p:nvSpPr>
        <p:spPr>
          <a:xfrm>
            <a:off x="685800" y="2895600"/>
            <a:ext cx="7848600" cy="1905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1018824" rtl="0" eaLnBrk="1" latinLnBrk="0" hangingPunct="1">
              <a:spcBef>
                <a:spcPts val="0"/>
              </a:spcBef>
              <a:spcAft>
                <a:spcPts val="334"/>
              </a:spcAft>
              <a:buFont typeface="Arial" pitchFamily="34" charset="0"/>
              <a:buNone/>
              <a:defRPr sz="33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224141" indent="-224141" algn="l" defTabSz="1018824" rtl="0" eaLnBrk="1" latinLnBrk="0" hangingPunct="1">
              <a:spcBef>
                <a:spcPts val="0"/>
              </a:spcBef>
              <a:spcAft>
                <a:spcPts val="334"/>
              </a:spcAft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09412" indent="-254706" algn="l" defTabSz="1018824" rtl="0" eaLnBrk="1" latinLnBrk="0" hangingPunct="1">
              <a:spcBef>
                <a:spcPts val="0"/>
              </a:spcBef>
              <a:spcAft>
                <a:spcPts val="334"/>
              </a:spcAft>
              <a:buFont typeface="Arial" pitchFamily="34" charset="0"/>
              <a:buChar char="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64118" indent="-254706" algn="l" defTabSz="1018824" rtl="0" eaLnBrk="1" latinLnBrk="0" hangingPunct="1">
              <a:spcBef>
                <a:spcPts val="0"/>
              </a:spcBef>
              <a:spcAft>
                <a:spcPts val="334"/>
              </a:spcAft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18824" indent="-254706" algn="l" defTabSz="1018824" rtl="0" eaLnBrk="1" latinLnBrk="0" hangingPunct="1">
              <a:spcBef>
                <a:spcPts val="0"/>
              </a:spcBef>
              <a:spcAft>
                <a:spcPts val="334"/>
              </a:spcAft>
              <a:buFont typeface="Arial" pitchFamily="34" charset="0"/>
              <a:buChar char="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Light" panose="020B0502040204020203" pitchFamily="34" charset="0"/>
              </a:rPr>
              <a:t>Engage</a:t>
            </a:r>
            <a:r>
              <a:rPr lang="en-US" sz="9600" b="1" dirty="0" smtClean="0">
                <a:solidFill>
                  <a:srgbClr val="6D9F00"/>
                </a:solidFill>
                <a:latin typeface="Calibri Light" panose="020F0302020204030204" pitchFamily="34" charset="0"/>
                <a:cs typeface="Segoe UI Light" panose="020B0502040204020203" pitchFamily="34" charset="0"/>
              </a:rPr>
              <a:t>.</a:t>
            </a:r>
            <a:r>
              <a:rPr lang="en-US" sz="4800" b="1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Light" panose="020B0502040204020203" pitchFamily="34" charset="0"/>
              </a:rPr>
              <a:t>   Renew</a:t>
            </a:r>
            <a:r>
              <a:rPr lang="en-US" sz="9600" b="1" dirty="0" smtClean="0">
                <a:solidFill>
                  <a:srgbClr val="92D400">
                    <a:lumMod val="75000"/>
                  </a:srgbClr>
                </a:solidFill>
                <a:latin typeface="Calibri Light" panose="020F0302020204030204" pitchFamily="34" charset="0"/>
                <a:cs typeface="Segoe UI Light" panose="020B0502040204020203" pitchFamily="34" charset="0"/>
              </a:rPr>
              <a:t>.</a:t>
            </a:r>
            <a:r>
              <a:rPr lang="en-US" sz="4800" b="1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Light" panose="020B0502040204020203" pitchFamily="34" charset="0"/>
              </a:rPr>
              <a:t>   Advance</a:t>
            </a:r>
            <a:r>
              <a:rPr lang="en-US" sz="9600" b="1" dirty="0" smtClean="0">
                <a:solidFill>
                  <a:srgbClr val="92D400">
                    <a:lumMod val="75000"/>
                  </a:srgbClr>
                </a:solidFill>
                <a:latin typeface="Calibri Light" panose="020F0302020204030204" pitchFamily="34" charset="0"/>
                <a:cs typeface="Segoe UI Light" panose="020B0502040204020203" pitchFamily="34" charset="0"/>
              </a:rPr>
              <a:t>.</a:t>
            </a:r>
            <a:endParaRPr lang="en-US" sz="4800" dirty="0">
              <a:solidFill>
                <a:schemeClr val="tx1"/>
              </a:solidFill>
              <a:latin typeface="Calibri Light" panose="020F03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352925"/>
            <a:ext cx="129540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4343400"/>
            <a:ext cx="1295400" cy="129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343400"/>
            <a:ext cx="1295400" cy="12954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152400"/>
            <a:ext cx="9144000" cy="1905000"/>
            <a:chOff x="0" y="-22412"/>
            <a:chExt cx="10058400" cy="20878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191"/>
            <a:stretch/>
          </p:blipFill>
          <p:spPr>
            <a:xfrm>
              <a:off x="0" y="-22412"/>
              <a:ext cx="10058400" cy="206547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0" y="0"/>
              <a:ext cx="10058400" cy="2065470"/>
            </a:xfrm>
            <a:prstGeom prst="rect">
              <a:avLst/>
            </a:prstGeom>
            <a:gradFill flip="none" rotWithShape="1">
              <a:gsLst>
                <a:gs pos="32000">
                  <a:schemeClr val="tx1"/>
                </a:gs>
                <a:gs pos="58000">
                  <a:schemeClr val="tx1">
                    <a:alpha val="9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457200" y="401862"/>
            <a:ext cx="8229600" cy="373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The vision simplified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rgbClr val="92D050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Objectives and a destination</a:t>
            </a:r>
            <a:endParaRPr lang="en-CA" sz="2800" dirty="0">
              <a:solidFill>
                <a:srgbClr val="92D050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86600" y="1329186"/>
            <a:ext cx="2533625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279284"/>
            <a:ext cx="1445853" cy="450034"/>
          </a:xfrm>
          <a:prstGeom prst="rect">
            <a:avLst/>
          </a:prstGeom>
        </p:spPr>
      </p:pic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-396044" y="6477000"/>
            <a:ext cx="792088" cy="252000"/>
          </a:xfrm>
        </p:spPr>
        <p:txBody>
          <a:bodyPr/>
          <a:lstStyle/>
          <a:p>
            <a:r>
              <a:rPr lang="en-GB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30574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64B4472-A98D-4867-A850-DC019789AC36}" type="slidenum">
              <a:rPr lang="en-US" sz="971" b="1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10</a:t>
            </a:fld>
            <a:endParaRPr lang="en-US" sz="971" b="1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5" name="Picture 4" descr="http://www.theblaze.com/wp-content/uploads/2015/12/shutterstock_29091674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80" b="-1"/>
          <a:stretch/>
        </p:blipFill>
        <p:spPr bwMode="auto">
          <a:xfrm>
            <a:off x="0" y="-201706"/>
            <a:ext cx="9143999" cy="705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34935" y="6460374"/>
            <a:ext cx="2109065" cy="397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z="1412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75229" y="1843474"/>
            <a:ext cx="8229600" cy="554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CA" b="1" dirty="0" smtClean="0">
                <a:solidFill>
                  <a:sysClr val="window" lastClr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UWinsite Solution</a:t>
            </a:r>
            <a:endParaRPr kumimoji="0" lang="en-CA" sz="32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ubtitle 1"/>
          <p:cNvSpPr txBox="1">
            <a:spLocks/>
          </p:cNvSpPr>
          <p:nvPr/>
        </p:nvSpPr>
        <p:spPr>
          <a:xfrm>
            <a:off x="476816" y="2324120"/>
            <a:ext cx="8231187" cy="1828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It’s all about the experience</a:t>
            </a:r>
          </a:p>
          <a:p>
            <a:pPr fontAlgn="auto">
              <a:spcAft>
                <a:spcPts val="0"/>
              </a:spcAft>
              <a:defRPr/>
            </a:pPr>
            <a:endParaRPr lang="en-CA" dirty="0">
              <a:solidFill>
                <a:srgbClr val="4F81BD"/>
              </a:solidFill>
              <a:latin typeface="Segoe UI Semibold" panose="020B0702040204020203" pitchFamily="34" charset="0"/>
              <a:ea typeface="Verdana" panose="020B060403050404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51060" y="6167735"/>
            <a:ext cx="1353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469B3"/>
                </a:solidFill>
                <a:latin typeface="+mn-lt"/>
                <a:cs typeface="Arial" panose="020B0604020202020204" pitchFamily="34" charset="0"/>
              </a:rPr>
              <a:t>UW</a:t>
            </a:r>
            <a:r>
              <a:rPr lang="en-US" sz="2400" b="1" i="1" dirty="0">
                <a:solidFill>
                  <a:srgbClr val="FAC00D"/>
                </a:solidFill>
                <a:latin typeface="+mn-lt"/>
                <a:cs typeface="Arial" panose="020B0604020202020204" pitchFamily="34" charset="0"/>
              </a:rPr>
              <a:t>insite</a:t>
            </a:r>
            <a:endParaRPr lang="en-US" sz="2400" i="1" dirty="0">
              <a:solidFill>
                <a:srgbClr val="FAC00D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09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152400"/>
            <a:ext cx="9144000" cy="1905000"/>
            <a:chOff x="0" y="-22412"/>
            <a:chExt cx="10058400" cy="20878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191"/>
            <a:stretch/>
          </p:blipFill>
          <p:spPr>
            <a:xfrm>
              <a:off x="0" y="-22412"/>
              <a:ext cx="10058400" cy="206547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0" y="0"/>
              <a:ext cx="10058400" cy="2065470"/>
            </a:xfrm>
            <a:prstGeom prst="rect">
              <a:avLst/>
            </a:prstGeom>
            <a:gradFill flip="none" rotWithShape="1">
              <a:gsLst>
                <a:gs pos="32000">
                  <a:schemeClr val="tx1"/>
                </a:gs>
                <a:gs pos="58000">
                  <a:schemeClr val="tx1">
                    <a:alpha val="9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279284"/>
            <a:ext cx="1445853" cy="450034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66725" y="390077"/>
            <a:ext cx="8229600" cy="373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What is in Scope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rgbClr val="92D050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Replace and redesign</a:t>
            </a:r>
            <a:endParaRPr lang="en-CA" sz="2800" dirty="0">
              <a:solidFill>
                <a:srgbClr val="92D050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86600" y="1329186"/>
            <a:ext cx="2533625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CC1D26-A9BD-4BDE-BDD9-08EDBAE96860}" type="slidenum">
              <a:rPr lang="en-GB" smtClean="0"/>
              <a:pPr/>
              <a:t>11</a:t>
            </a:fld>
            <a:endParaRPr lang="en-GB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485537"/>
              </p:ext>
            </p:extLst>
          </p:nvPr>
        </p:nvGraphicFramePr>
        <p:xfrm>
          <a:off x="396044" y="2676709"/>
          <a:ext cx="8443155" cy="3332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07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47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67682">
                  <a:extLst>
                    <a:ext uri="{9D8B030D-6E8A-4147-A177-3AD203B41FA5}">
                      <a16:colId xmlns="" xmlns:a16="http://schemas.microsoft.com/office/drawing/2014/main" val="3275660816"/>
                    </a:ext>
                  </a:extLst>
                </a:gridCol>
              </a:tblGrid>
              <a:tr h="529301">
                <a:tc>
                  <a:txBody>
                    <a:bodyPr/>
                    <a:lstStyle/>
                    <a:p>
                      <a:r>
                        <a:rPr lang="en-CA" sz="16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System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b="1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Scope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600" b="1" dirty="0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Product</a:t>
                      </a:r>
                      <a:endParaRPr lang="en-CA" sz="1600" b="1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09674">
                <a:tc>
                  <a:txBody>
                    <a:bodyPr/>
                    <a:lstStyle/>
                    <a:p>
                      <a:r>
                        <a:rPr lang="en-CA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Student</a:t>
                      </a:r>
                      <a:r>
                        <a:rPr lang="en-CA" sz="1600" baseline="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Information System (SIS)</a:t>
                      </a:r>
                    </a:p>
                    <a:p>
                      <a:endParaRPr lang="en-CA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PeopleSoft Campus</a:t>
                      </a:r>
                      <a:r>
                        <a:rPr lang="en-CA" sz="1600" baseline="0" dirty="0" smtClean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Solutions 9.2</a:t>
                      </a:r>
                      <a:endParaRPr lang="en-CA" sz="16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09674">
                <a:tc>
                  <a:txBody>
                    <a:bodyPr/>
                    <a:lstStyle/>
                    <a:p>
                      <a:r>
                        <a:rPr lang="en-CA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Financial</a:t>
                      </a:r>
                      <a:r>
                        <a:rPr lang="en-CA" sz="1600" baseline="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Information System (FIS)</a:t>
                      </a:r>
                    </a:p>
                    <a:p>
                      <a:endParaRPr lang="en-CA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Oracle</a:t>
                      </a:r>
                      <a:r>
                        <a:rPr lang="en-CA" sz="1600" baseline="0" dirty="0" smtClean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Fusion</a:t>
                      </a:r>
                    </a:p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Hyperion</a:t>
                      </a:r>
                      <a:endParaRPr lang="en-CA" sz="16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83542">
                <a:tc>
                  <a:txBody>
                    <a:bodyPr/>
                    <a:lstStyle/>
                    <a:p>
                      <a:r>
                        <a:rPr lang="en-CA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Customer Relationship Management (CRM) System</a:t>
                      </a:r>
                    </a:p>
                    <a:p>
                      <a:endParaRPr lang="en-CA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Oracle CX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Eloqua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CA" sz="1600" dirty="0" smtClean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Service Cloud</a:t>
                      </a:r>
                      <a:endParaRPr lang="en-CA" sz="16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object 2"/>
          <p:cNvSpPr txBox="1"/>
          <p:nvPr/>
        </p:nvSpPr>
        <p:spPr>
          <a:xfrm>
            <a:off x="490439" y="2129327"/>
            <a:ext cx="825436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lang="en-US" sz="1600" spc="5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 following Oracle PeopleSoft and Cloud solutions will be implemented for this project:</a:t>
            </a:r>
            <a:endParaRPr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1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152400"/>
            <a:ext cx="9144000" cy="1905000"/>
            <a:chOff x="0" y="-22412"/>
            <a:chExt cx="10058400" cy="20878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191"/>
            <a:stretch/>
          </p:blipFill>
          <p:spPr>
            <a:xfrm>
              <a:off x="0" y="-22412"/>
              <a:ext cx="10058400" cy="206547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0"/>
              <a:ext cx="10058400" cy="2065470"/>
            </a:xfrm>
            <a:prstGeom prst="rect">
              <a:avLst/>
            </a:prstGeom>
            <a:gradFill flip="none" rotWithShape="1">
              <a:gsLst>
                <a:gs pos="32000">
                  <a:schemeClr val="tx1"/>
                </a:gs>
                <a:gs pos="58000">
                  <a:schemeClr val="tx1">
                    <a:alpha val="9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457200" y="401862"/>
            <a:ext cx="8229600" cy="373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Student-centric solution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rgbClr val="92D050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Making your academic life easier</a:t>
            </a:r>
            <a:endParaRPr lang="en-CA" sz="2800" dirty="0">
              <a:solidFill>
                <a:srgbClr val="92D050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6600" y="1329186"/>
            <a:ext cx="2533625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603966" y="2485267"/>
            <a:ext cx="2057400" cy="3791742"/>
            <a:chOff x="5791200" y="2434554"/>
            <a:chExt cx="1819230" cy="3352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2434554"/>
              <a:ext cx="1819230" cy="33528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3004458"/>
              <a:ext cx="1524000" cy="2381862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260566" y="2046547"/>
            <a:ext cx="4343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2256"/>
              </a:spcBef>
            </a:pP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PeopleSoft Campus Solutions</a:t>
            </a:r>
            <a:endParaRPr lang="en-US" sz="2400" b="1" dirty="0">
              <a:solidFill>
                <a:srgbClr val="4D4D4D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95400" y="2578456"/>
            <a:ext cx="4088674" cy="38010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Accept an Offer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Class Search – add favorites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Class Search – add to shopping cart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Shopping Cart – enroll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View My Classes – see conflicts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Course Requirements Alerts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Drop Class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View Class Schedule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Student Finance – make a payment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Financial Aid – see disbursements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Task Lists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Etc…</a:t>
            </a:r>
            <a:endParaRPr lang="en-US" sz="1600" dirty="0">
              <a:solidFill>
                <a:srgbClr val="4D4D4D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279284"/>
            <a:ext cx="1445853" cy="45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2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152400"/>
            <a:ext cx="9144000" cy="1905000"/>
            <a:chOff x="0" y="-22412"/>
            <a:chExt cx="10058400" cy="20878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191"/>
            <a:stretch/>
          </p:blipFill>
          <p:spPr>
            <a:xfrm>
              <a:off x="0" y="-22412"/>
              <a:ext cx="10058400" cy="206547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0"/>
              <a:ext cx="10058400" cy="2065470"/>
            </a:xfrm>
            <a:prstGeom prst="rect">
              <a:avLst/>
            </a:prstGeom>
            <a:gradFill flip="none" rotWithShape="1">
              <a:gsLst>
                <a:gs pos="32000">
                  <a:schemeClr val="tx1"/>
                </a:gs>
                <a:gs pos="58000">
                  <a:schemeClr val="tx1">
                    <a:alpha val="9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457200" y="401862"/>
            <a:ext cx="8229600" cy="373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Student-centric solution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rgbClr val="92D050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Making your academic life easier</a:t>
            </a:r>
            <a:endParaRPr lang="en-CA" sz="2800" dirty="0">
              <a:solidFill>
                <a:srgbClr val="92D050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6600" y="1329186"/>
            <a:ext cx="2533625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7958" y="6541492"/>
            <a:ext cx="24694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https://youtu.be/qIyo1nfol9E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279284"/>
            <a:ext cx="1445853" cy="450034"/>
          </a:xfrm>
          <a:prstGeom prst="rect">
            <a:avLst/>
          </a:prstGeom>
        </p:spPr>
      </p:pic>
      <p:pic>
        <p:nvPicPr>
          <p:cNvPr id="12" name="qIyo1nfol9E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758675" y="2146791"/>
            <a:ext cx="6128023" cy="344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152400"/>
            <a:ext cx="9144000" cy="1905000"/>
            <a:chOff x="0" y="-22412"/>
            <a:chExt cx="10058400" cy="20878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191"/>
            <a:stretch/>
          </p:blipFill>
          <p:spPr>
            <a:xfrm>
              <a:off x="0" y="-22412"/>
              <a:ext cx="10058400" cy="206547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0"/>
              <a:ext cx="10058400" cy="2065470"/>
            </a:xfrm>
            <a:prstGeom prst="rect">
              <a:avLst/>
            </a:prstGeom>
            <a:gradFill flip="none" rotWithShape="1">
              <a:gsLst>
                <a:gs pos="32000">
                  <a:schemeClr val="tx1"/>
                </a:gs>
                <a:gs pos="58000">
                  <a:schemeClr val="tx1">
                    <a:alpha val="9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457200" y="401862"/>
            <a:ext cx="8229600" cy="373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Campus Administration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rgbClr val="92D050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Modernizing your workplace</a:t>
            </a:r>
            <a:endParaRPr lang="en-CA" sz="2800" dirty="0">
              <a:solidFill>
                <a:srgbClr val="92D050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6600" y="1329186"/>
            <a:ext cx="2533625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EEECE1">
                    <a:lumMod val="9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rgbClr val="EEECE1">
                  <a:lumMod val="95000"/>
                </a:srgb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66800" y="2113179"/>
            <a:ext cx="300251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2256"/>
              </a:spcBef>
            </a:pP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Campus Solutions</a:t>
            </a:r>
            <a:endParaRPr lang="en-US" sz="2400" b="1" dirty="0">
              <a:solidFill>
                <a:srgbClr val="4D4D4D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200" y="2667000"/>
            <a:ext cx="3733800" cy="23544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Block enroll students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Automated class waitlist processing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Integrated real-time degree audit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Effective Dating – maintains full history of all changes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Integrated transfer credit articulation rules and evaluation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Accessible anywhere/anytime</a:t>
            </a:r>
            <a:endParaRPr lang="en-US" sz="1600" dirty="0">
              <a:solidFill>
                <a:srgbClr val="4D4D4D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279284"/>
            <a:ext cx="1445853" cy="4500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40" y="2828719"/>
            <a:ext cx="3962400" cy="224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4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152400"/>
            <a:ext cx="9144000" cy="1905000"/>
            <a:chOff x="0" y="-22412"/>
            <a:chExt cx="10058400" cy="20878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191"/>
            <a:stretch/>
          </p:blipFill>
          <p:spPr>
            <a:xfrm>
              <a:off x="0" y="-22412"/>
              <a:ext cx="10058400" cy="206547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0"/>
              <a:ext cx="10058400" cy="2065470"/>
            </a:xfrm>
            <a:prstGeom prst="rect">
              <a:avLst/>
            </a:prstGeom>
            <a:gradFill flip="none" rotWithShape="1">
              <a:gsLst>
                <a:gs pos="32000">
                  <a:schemeClr val="tx1"/>
                </a:gs>
                <a:gs pos="58000">
                  <a:schemeClr val="tx1">
                    <a:alpha val="9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457200" y="401862"/>
            <a:ext cx="8229600" cy="373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University Financials, Planning &amp; Budgeting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rgbClr val="92D050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Creating capacity, insight and foresight</a:t>
            </a:r>
            <a:endParaRPr lang="en-CA" sz="2800" dirty="0">
              <a:solidFill>
                <a:srgbClr val="92D050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6600" y="1329186"/>
            <a:ext cx="2533625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2160573"/>
            <a:ext cx="300251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2256"/>
              </a:spcBef>
            </a:pP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Fusion &amp; Hyperion Cloud</a:t>
            </a:r>
            <a:endParaRPr lang="en-US" sz="2400" b="1" dirty="0">
              <a:solidFill>
                <a:srgbClr val="4D4D4D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0" y="2826618"/>
            <a:ext cx="3581400" cy="2767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279284"/>
            <a:ext cx="1445853" cy="4500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0811" y="2826618"/>
            <a:ext cx="4114800" cy="2923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Modern, Intuitive User </a:t>
            </a:r>
            <a:r>
              <a:rPr lang="en-US" sz="1600" dirty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Experience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Mobile </a:t>
            </a:r>
            <a:r>
              <a:rPr lang="en-US" sz="1600" dirty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Financial Management Tools</a:t>
            </a:r>
            <a:endParaRPr lang="en-US" sz="1600" dirty="0">
              <a:solidFill>
                <a:srgbClr val="4D4D4D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Integrated business intelligence and compliance reporting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Real-Time, Self-Service Reporting and Analysis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Integrated </a:t>
            </a:r>
            <a:r>
              <a:rPr lang="en-US" sz="1600" dirty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University-wide Planning, </a:t>
            </a:r>
            <a:r>
              <a:rPr lang="en-US" sz="1600" dirty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Budgeting </a:t>
            </a:r>
            <a:r>
              <a:rPr lang="en-US" sz="1600" dirty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and Management Reporting Process</a:t>
            </a:r>
            <a:endParaRPr lang="en-US" sz="1600" dirty="0">
              <a:solidFill>
                <a:srgbClr val="4D4D4D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Control </a:t>
            </a:r>
            <a:r>
              <a:rPr lang="en-US" sz="1600" dirty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over Costs and Visibility into </a:t>
            </a:r>
            <a:r>
              <a:rPr lang="en-US" sz="1600" dirty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Commitments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D4D4D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21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152400"/>
            <a:ext cx="9144000" cy="1905000"/>
            <a:chOff x="0" y="-22412"/>
            <a:chExt cx="10058400" cy="20878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191"/>
            <a:stretch/>
          </p:blipFill>
          <p:spPr>
            <a:xfrm>
              <a:off x="0" y="-22412"/>
              <a:ext cx="10058400" cy="206547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0"/>
              <a:ext cx="10058400" cy="2065470"/>
            </a:xfrm>
            <a:prstGeom prst="rect">
              <a:avLst/>
            </a:prstGeom>
            <a:gradFill flip="none" rotWithShape="1">
              <a:gsLst>
                <a:gs pos="32000">
                  <a:schemeClr val="tx1"/>
                </a:gs>
                <a:gs pos="58000">
                  <a:schemeClr val="tx1">
                    <a:alpha val="9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457200" y="401862"/>
            <a:ext cx="8229600" cy="373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Customer Relationship Management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rgbClr val="92D050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Relevant and timely engagement</a:t>
            </a:r>
            <a:endParaRPr lang="en-CA" sz="2800" dirty="0">
              <a:solidFill>
                <a:srgbClr val="92D050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6600" y="1329186"/>
            <a:ext cx="2533625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2101747"/>
            <a:ext cx="300251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2256"/>
              </a:spcBef>
            </a:pPr>
            <a:r>
              <a:rPr lang="en-US" sz="2400" b="1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CX Cloud</a:t>
            </a:r>
            <a:endParaRPr lang="en-US" sz="2400" b="1" dirty="0">
              <a:solidFill>
                <a:srgbClr val="4D4D4D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2701041"/>
            <a:ext cx="4186027" cy="3416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Eloqua Marketing Cloud</a:t>
            </a:r>
          </a:p>
          <a:p>
            <a:pPr marL="742736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5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Personalize communication using Digital Body Language</a:t>
            </a:r>
          </a:p>
          <a:p>
            <a:pPr marL="742736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5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Manage Events and send calendar invites</a:t>
            </a:r>
          </a:p>
          <a:p>
            <a:pPr marL="742736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5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Create multi channel communication based on audience preference</a:t>
            </a:r>
          </a:p>
          <a:p>
            <a:pPr marL="742736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5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Track and monitor campaigns to improve ROI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Service Cloud</a:t>
            </a:r>
          </a:p>
          <a:p>
            <a:pPr marL="742736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5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Provide  Multi </a:t>
            </a:r>
            <a:r>
              <a:rPr lang="en-US" sz="1500" dirty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Channel </a:t>
            </a:r>
            <a:r>
              <a:rPr lang="en-US" sz="15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comprehensive Inquiry Management</a:t>
            </a:r>
          </a:p>
          <a:p>
            <a:pPr marL="742736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5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Provide integrated Knowledge </a:t>
            </a:r>
            <a:r>
              <a:rPr lang="en-US" sz="1500" dirty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Management</a:t>
            </a:r>
          </a:p>
          <a:p>
            <a:pPr marL="742736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5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Integrate Student Campus Information</a:t>
            </a:r>
            <a:endParaRPr lang="en-US" sz="1500" dirty="0">
              <a:solidFill>
                <a:srgbClr val="4D4D4D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279284"/>
            <a:ext cx="1445853" cy="45003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953000" y="2510617"/>
            <a:ext cx="3910584" cy="3138342"/>
            <a:chOff x="4395216" y="2197022"/>
            <a:chExt cx="4291584" cy="344410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lum contrast="53000"/>
            </a:blip>
            <a:stretch>
              <a:fillRect/>
            </a:stretch>
          </p:blipFill>
          <p:spPr>
            <a:xfrm>
              <a:off x="4513790" y="2197022"/>
              <a:ext cx="3741243" cy="3444104"/>
            </a:xfrm>
            <a:prstGeom prst="rect">
              <a:avLst/>
            </a:prstGeom>
          </p:spPr>
        </p:pic>
        <p:pic>
          <p:nvPicPr>
            <p:cNvPr id="2052" name="Picture 4" descr="https://brandspace.deloitte.com/downloads/570d314f9bc56/lg_Loudhailer_Large_NEG.eps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2" t="8400" r="7549" b="8183"/>
            <a:stretch/>
          </p:blipFill>
          <p:spPr bwMode="auto">
            <a:xfrm>
              <a:off x="4395216" y="2865316"/>
              <a:ext cx="866243" cy="866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brandspace.deloitte.com/downloads/570d314f9bc56/lg_Headset_Large_NEG.eps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11111" r="11111" b="11111"/>
            <a:stretch/>
          </p:blipFill>
          <p:spPr bwMode="auto">
            <a:xfrm>
              <a:off x="7839914" y="4544218"/>
              <a:ext cx="846886" cy="846886"/>
            </a:xfrm>
            <a:prstGeom prst="rect">
              <a:avLst/>
            </a:prstGeom>
            <a:solidFill>
              <a:srgbClr val="6D9F00"/>
            </a:solidFill>
          </p:spPr>
        </p:pic>
      </p:grpSp>
    </p:spTree>
    <p:extLst>
      <p:ext uri="{BB962C8B-B14F-4D97-AF65-F5344CB8AC3E}">
        <p14:creationId xmlns:p14="http://schemas.microsoft.com/office/powerpoint/2010/main" val="414646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301"/>
            <a:ext cx="9144001" cy="693950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CC1D26-A9BD-4BDE-BDD9-08EDBAE96860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96044" y="1948737"/>
            <a:ext cx="8229600" cy="5540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Management</a:t>
            </a:r>
          </a:p>
        </p:txBody>
      </p:sp>
      <p:sp>
        <p:nvSpPr>
          <p:cNvPr id="9" name="Subtitle 1"/>
          <p:cNvSpPr txBox="1">
            <a:spLocks/>
          </p:cNvSpPr>
          <p:nvPr/>
        </p:nvSpPr>
        <p:spPr>
          <a:xfrm>
            <a:off x="405422" y="2389362"/>
            <a:ext cx="8231187" cy="1828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Approach &amp; Timelines</a:t>
            </a:r>
          </a:p>
          <a:p>
            <a:pPr fontAlgn="auto">
              <a:spcAft>
                <a:spcPts val="0"/>
              </a:spcAft>
              <a:defRPr/>
            </a:pPr>
            <a:endParaRPr lang="en-CA" dirty="0">
              <a:solidFill>
                <a:srgbClr val="4F81BD"/>
              </a:solidFill>
              <a:latin typeface="Segoe UI Semibold" panose="020B0702040204020203" pitchFamily="34" charset="0"/>
              <a:ea typeface="Verdana" panose="020B060403050404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51060" y="6172200"/>
            <a:ext cx="1353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469B3"/>
                </a:solidFill>
                <a:latin typeface="+mn-lt"/>
                <a:cs typeface="Arial" panose="020B0604020202020204" pitchFamily="34" charset="0"/>
              </a:rPr>
              <a:t>UW</a:t>
            </a:r>
            <a:r>
              <a:rPr lang="en-US" sz="2400" b="1" i="1" dirty="0">
                <a:solidFill>
                  <a:srgbClr val="FAC00D"/>
                </a:solidFill>
                <a:latin typeface="+mn-lt"/>
                <a:cs typeface="Arial" panose="020B0604020202020204" pitchFamily="34" charset="0"/>
              </a:rPr>
              <a:t>insite</a:t>
            </a:r>
            <a:endParaRPr lang="en-US" sz="2400" i="1" dirty="0">
              <a:solidFill>
                <a:srgbClr val="FAC00D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10400" y="6400800"/>
            <a:ext cx="2133600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98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729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32" y="1998170"/>
            <a:ext cx="2475335" cy="1648786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8164" y="1902889"/>
            <a:ext cx="2518105" cy="1613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Content Placeholder 6"/>
          <p:cNvSpPr txBox="1">
            <a:spLocks/>
          </p:cNvSpPr>
          <p:nvPr/>
        </p:nvSpPr>
        <p:spPr>
          <a:xfrm>
            <a:off x="6170061" y="4407907"/>
            <a:ext cx="2501153" cy="14791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1775" indent="-23177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19113" indent="-2317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400" kern="12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7782" lvl="1" indent="-197782" defTabSz="899010">
              <a:spcBef>
                <a:spcPts val="0"/>
              </a:spcBef>
              <a:spcAft>
                <a:spcPts val="295"/>
              </a:spcAft>
            </a:pPr>
            <a:r>
              <a:rPr lang="en-US" sz="1588" dirty="0">
                <a:solidFill>
                  <a:srgbClr val="4D4D4D"/>
                </a:solidFill>
                <a:latin typeface="Calibri" panose="020F0502020204030204" pitchFamily="34" charset="0"/>
              </a:rPr>
              <a:t>Industry-specific process modeling solution </a:t>
            </a:r>
          </a:p>
          <a:p>
            <a:pPr marL="197782" lvl="1" indent="-197782" defTabSz="899010">
              <a:spcBef>
                <a:spcPts val="0"/>
              </a:spcBef>
              <a:spcAft>
                <a:spcPts val="295"/>
              </a:spcAft>
            </a:pPr>
            <a:r>
              <a:rPr lang="en-US" sz="1588" dirty="0">
                <a:solidFill>
                  <a:srgbClr val="4D4D4D"/>
                </a:solidFill>
                <a:latin typeface="Calibri" panose="020F0502020204030204" pitchFamily="34" charset="0"/>
              </a:rPr>
              <a:t>Comprehensive tool</a:t>
            </a:r>
          </a:p>
          <a:p>
            <a:pPr marL="197782" lvl="1" indent="-197782" defTabSz="899010" fontAlgn="auto">
              <a:spcBef>
                <a:spcPts val="0"/>
              </a:spcBef>
              <a:spcAft>
                <a:spcPts val="295"/>
              </a:spcAft>
            </a:pPr>
            <a:endParaRPr lang="en-US" sz="1588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57835" y="3937260"/>
            <a:ext cx="2501153" cy="422059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</a:pPr>
            <a:r>
              <a:rPr lang="en-US" sz="1588" b="1" dirty="0">
                <a:solidFill>
                  <a:srgbClr val="92D400">
                    <a:lumMod val="75000"/>
                  </a:srgbClr>
                </a:solidFill>
                <a:latin typeface="Calibri" panose="020F0502020204030204" pitchFamily="34" charset="0"/>
              </a:rPr>
              <a:t>Leading Processes: IndustryPrint </a:t>
            </a:r>
            <a:r>
              <a:rPr lang="en-US" sz="1588" b="1" baseline="30000" dirty="0">
                <a:solidFill>
                  <a:srgbClr val="92D400">
                    <a:lumMod val="75000"/>
                  </a:srgbClr>
                </a:solidFill>
                <a:latin typeface="Calibri" panose="020F0502020204030204" pitchFamily="34" charset="0"/>
              </a:rPr>
              <a:t>TM</a:t>
            </a:r>
            <a:endParaRPr lang="en-US" sz="1588" b="1" dirty="0">
              <a:solidFill>
                <a:srgbClr val="92D400">
                  <a:lumMod val="75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18" name="Content Placeholder 6"/>
          <p:cNvSpPr txBox="1">
            <a:spLocks/>
          </p:cNvSpPr>
          <p:nvPr/>
        </p:nvSpPr>
        <p:spPr>
          <a:xfrm>
            <a:off x="3291489" y="4370295"/>
            <a:ext cx="2501153" cy="14791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1775" indent="-23177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19113" indent="-2317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400" kern="12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7782" lvl="1" indent="-197782" defTabSz="899010">
              <a:spcBef>
                <a:spcPts val="0"/>
              </a:spcBef>
              <a:spcAft>
                <a:spcPts val="295"/>
              </a:spcAft>
            </a:pPr>
            <a:r>
              <a:rPr lang="en-US" sz="1588" dirty="0">
                <a:solidFill>
                  <a:srgbClr val="4D4D4D"/>
                </a:solidFill>
                <a:latin typeface="Calibri" panose="020F0502020204030204" pitchFamily="34" charset="0"/>
              </a:rPr>
              <a:t>Tools to accelerate the solution design, test and deployment</a:t>
            </a:r>
          </a:p>
          <a:p>
            <a:pPr marL="197782" lvl="1" indent="-197782" defTabSz="899010" fontAlgn="auto">
              <a:spcBef>
                <a:spcPts val="0"/>
              </a:spcBef>
              <a:spcAft>
                <a:spcPts val="295"/>
              </a:spcAft>
            </a:pPr>
            <a:endParaRPr lang="en-US" sz="1588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379934" y="3799655"/>
            <a:ext cx="2501153" cy="422059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</a:pPr>
            <a:r>
              <a:rPr lang="en-US" sz="1588" b="1" dirty="0">
                <a:solidFill>
                  <a:srgbClr val="92D400">
                    <a:lumMod val="75000"/>
                  </a:srgbClr>
                </a:solidFill>
                <a:latin typeface="Calibri" panose="020F0502020204030204" pitchFamily="34" charset="0"/>
              </a:rPr>
              <a:t>Tools &amp; Accelerators</a:t>
            </a:r>
          </a:p>
        </p:txBody>
      </p:sp>
      <p:sp>
        <p:nvSpPr>
          <p:cNvPr id="20" name="Content Placeholder 6"/>
          <p:cNvSpPr txBox="1">
            <a:spLocks/>
          </p:cNvSpPr>
          <p:nvPr/>
        </p:nvSpPr>
        <p:spPr>
          <a:xfrm>
            <a:off x="594955" y="4418884"/>
            <a:ext cx="2501153" cy="14791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1775" indent="-23177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19113" indent="-2317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400" kern="12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7782" lvl="1" indent="-197782" defTabSz="899010">
              <a:spcBef>
                <a:spcPts val="0"/>
              </a:spcBef>
              <a:spcAft>
                <a:spcPts val="295"/>
              </a:spcAft>
            </a:pPr>
            <a:r>
              <a:rPr lang="en-US" sz="1588" dirty="0">
                <a:solidFill>
                  <a:srgbClr val="4D4D4D"/>
                </a:solidFill>
                <a:latin typeface="Calibri" panose="020F0502020204030204" pitchFamily="34" charset="0"/>
              </a:rPr>
              <a:t>Provides work products, deliverables</a:t>
            </a:r>
          </a:p>
          <a:p>
            <a:pPr marL="197782" lvl="1" indent="-197782" defTabSz="899010">
              <a:spcBef>
                <a:spcPts val="0"/>
              </a:spcBef>
              <a:spcAft>
                <a:spcPts val="295"/>
              </a:spcAft>
            </a:pPr>
            <a:r>
              <a:rPr lang="en-US" sz="1588" dirty="0">
                <a:solidFill>
                  <a:srgbClr val="4D4D4D"/>
                </a:solidFill>
                <a:latin typeface="Calibri" panose="020F0502020204030204" pitchFamily="34" charset="0"/>
              </a:rPr>
              <a:t>Total Campus is structured in disciplines and phases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94955" y="3948237"/>
            <a:ext cx="2501153" cy="422059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</a:pPr>
            <a:r>
              <a:rPr lang="en-US" sz="1588" b="1" dirty="0">
                <a:solidFill>
                  <a:srgbClr val="92D400">
                    <a:lumMod val="75000"/>
                  </a:srgbClr>
                </a:solidFill>
                <a:latin typeface="Calibri" panose="020F0502020204030204" pitchFamily="34" charset="0"/>
              </a:rPr>
              <a:t>Method: Total Campus Methodology </a:t>
            </a:r>
            <a:r>
              <a:rPr lang="en-US" sz="1588" b="1" baseline="30000" dirty="0">
                <a:solidFill>
                  <a:srgbClr val="92D400">
                    <a:lumMod val="75000"/>
                  </a:srgbClr>
                </a:solidFill>
                <a:latin typeface="Calibri" panose="020F0502020204030204" pitchFamily="34" charset="0"/>
              </a:rPr>
              <a:t>TM</a:t>
            </a:r>
            <a:endParaRPr lang="en-US" sz="1588" b="1" dirty="0">
              <a:solidFill>
                <a:srgbClr val="92D400">
                  <a:lumMod val="75000"/>
                </a:srgbClr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1166" y="1752341"/>
            <a:ext cx="2058286" cy="20576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Straight Connector 22"/>
          <p:cNvCxnSpPr/>
          <p:nvPr/>
        </p:nvCxnSpPr>
        <p:spPr>
          <a:xfrm>
            <a:off x="510049" y="3832413"/>
            <a:ext cx="2501153" cy="0"/>
          </a:xfrm>
          <a:prstGeom prst="line">
            <a:avLst/>
          </a:prstGeom>
          <a:ln w="38100">
            <a:solidFill>
              <a:srgbClr val="86BC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91489" y="3832413"/>
            <a:ext cx="250115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072929" y="3832413"/>
            <a:ext cx="250115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398292" y="348294"/>
            <a:ext cx="8064034" cy="1120827"/>
          </a:xfrm>
        </p:spPr>
        <p:txBody>
          <a:bodyPr/>
          <a:lstStyle/>
          <a:p>
            <a:r>
              <a:rPr lang="en-US" sz="2800" b="0" dirty="0"/>
              <a:t>The Deloitte Methodology</a:t>
            </a:r>
            <a:r>
              <a:rPr lang="en-US" sz="3883" dirty="0"/>
              <a:t/>
            </a:r>
            <a:br>
              <a:rPr lang="en-US" sz="3883" dirty="0"/>
            </a:br>
            <a:r>
              <a:rPr lang="en-US" sz="2471" b="0" dirty="0">
                <a:solidFill>
                  <a:srgbClr val="92D400">
                    <a:lumMod val="60000"/>
                    <a:lumOff val="40000"/>
                  </a:srgbClr>
                </a:solidFill>
                <a:ea typeface="+mj-ea"/>
                <a:cs typeface="Segoe UI Light" panose="020B0502040204020203" pitchFamily="34" charset="0"/>
              </a:rPr>
              <a:t>A partnership model supported by a proven approach</a:t>
            </a:r>
            <a:r>
              <a:rPr lang="en-US" sz="3883" dirty="0"/>
              <a:t/>
            </a:r>
            <a:br>
              <a:rPr lang="en-US" sz="3883" dirty="0"/>
            </a:br>
            <a:endParaRPr lang="en-CA" sz="3883" dirty="0"/>
          </a:p>
        </p:txBody>
      </p:sp>
      <p:sp>
        <p:nvSpPr>
          <p:cNvPr id="31" name="Rectangle 30"/>
          <p:cNvSpPr/>
          <p:nvPr/>
        </p:nvSpPr>
        <p:spPr>
          <a:xfrm>
            <a:off x="7193256" y="1324505"/>
            <a:ext cx="2151529" cy="347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z="1235" dirty="0">
                <a:solidFill>
                  <a:srgbClr val="FFFFFF">
                    <a:lumMod val="9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02" y="6407966"/>
            <a:ext cx="1445853" cy="4500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6566651"/>
            <a:ext cx="5029200" cy="22501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4065" y="6566651"/>
            <a:ext cx="311150" cy="163513"/>
          </a:xfrm>
        </p:spPr>
        <p:txBody>
          <a:bodyPr/>
          <a:lstStyle/>
          <a:p>
            <a:pPr>
              <a:defRPr/>
            </a:pPr>
            <a:fld id="{664B4472-A98D-4867-A850-DC019789AC36}" type="slidenum">
              <a:rPr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18</a:t>
            </a:fld>
            <a:endParaRPr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89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279284"/>
            <a:ext cx="1445853" cy="4500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48"/>
          <a:stretch/>
        </p:blipFill>
        <p:spPr>
          <a:xfrm>
            <a:off x="0" y="-1"/>
            <a:ext cx="9144000" cy="176743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617538"/>
            <a:ext cx="8229600" cy="373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Today’s Presenters</a:t>
            </a:r>
            <a:endParaRPr lang="en-CA" sz="2800" dirty="0">
              <a:solidFill>
                <a:schemeClr val="bg1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6600" y="1329186"/>
            <a:ext cx="2533625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CC1D26-A9BD-4BDE-BDD9-08EDBAE96860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06986" y="1952165"/>
            <a:ext cx="1196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Deloitte</a:t>
            </a:r>
            <a:r>
              <a:rPr lang="en-US" sz="2000" b="1" dirty="0" smtClean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400" b="1" dirty="0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635786" y="3915170"/>
            <a:ext cx="3978786" cy="23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4" tIns="40815" rIns="81634" bIns="40815" anchor="ctr">
            <a:spAutoFit/>
          </a:bodyPr>
          <a:lstStyle/>
          <a:p>
            <a:pPr lvl="0" defTabSz="4572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kern="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Bruce Adams – </a:t>
            </a:r>
            <a:r>
              <a:rPr lang="en-US" sz="1400" b="1" kern="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Deloitte Project </a:t>
            </a:r>
            <a:r>
              <a:rPr lang="en-US" sz="1400" b="1" kern="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Manager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470108" y="4124030"/>
            <a:ext cx="4265146" cy="99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81634" tIns="40815" rIns="81634" bIns="40815" anchor="ctr">
            <a:spAutoFit/>
          </a:bodyPr>
          <a:lstStyle/>
          <a:p>
            <a:pPr marL="148784" indent="-148784" defTabSz="909391" eaLnBrk="0" fontAlgn="auto" hangingPunct="0">
              <a:spcBef>
                <a:spcPts val="0"/>
              </a:spcBef>
              <a:spcAft>
                <a:spcPts val="538"/>
              </a:spcAft>
              <a:buFontTx/>
              <a:buChar char="•"/>
              <a:defRPr/>
            </a:pPr>
            <a:r>
              <a:rPr lang="en-CA" sz="11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Director in Deloitte’s National Education Practice with 6 years of PSFT implementation experience and 10+ years Strategic Advisory for Higher Ed</a:t>
            </a:r>
            <a:r>
              <a:rPr lang="en-CA" sz="11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CA" sz="11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 K-12</a:t>
            </a:r>
            <a:endParaRPr lang="en-CA" sz="11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148784" indent="-148784" defTabSz="909391" eaLnBrk="0" fontAlgn="auto" hangingPunct="0">
              <a:spcBef>
                <a:spcPts val="0"/>
              </a:spcBef>
              <a:spcAft>
                <a:spcPts val="538"/>
              </a:spcAft>
              <a:buFontTx/>
              <a:buChar char="•"/>
              <a:defRPr/>
            </a:pPr>
            <a:r>
              <a:rPr lang="en-CA" sz="11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Experience in organizational and operational effectiveness as well as innovation incubators and student recruitment in Higher Ed..</a:t>
            </a:r>
            <a:endParaRPr lang="en-CA" sz="11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470108" y="3845880"/>
            <a:ext cx="4356678" cy="1333129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73677" tIns="36841" rIns="73677" bIns="36841" anchor="ctr"/>
          <a:lstStyle/>
          <a:p>
            <a:pPr defTabSz="90939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900932" y="3845880"/>
            <a:ext cx="1602254" cy="1333129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73677" tIns="36841" rIns="73677" bIns="36841" anchor="ctr"/>
          <a:lstStyle/>
          <a:p>
            <a:pPr defTabSz="90939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6930350" y="4129578"/>
            <a:ext cx="1548948" cy="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81634" tIns="40815" rIns="81634" bIns="40815" anchor="ctr">
            <a:spAutoFit/>
          </a:bodyPr>
          <a:lstStyle/>
          <a:p>
            <a:pPr marL="148784" indent="-148784" defTabSz="909391" eaLnBrk="0" fontAlgn="auto" hangingPunct="0">
              <a:spcBef>
                <a:spcPts val="0"/>
              </a:spcBef>
              <a:buFontTx/>
              <a:buChar char="•"/>
              <a:defRPr/>
            </a:pPr>
            <a:r>
              <a:rPr lang="en-CA" sz="11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Georgian College</a:t>
            </a:r>
          </a:p>
          <a:p>
            <a:pPr marL="148784" indent="-148784" defTabSz="909391" eaLnBrk="0" fontAlgn="auto" hangingPunct="0">
              <a:spcBef>
                <a:spcPts val="0"/>
              </a:spcBef>
              <a:buFontTx/>
              <a:buChar char="•"/>
              <a:defRPr/>
            </a:pPr>
            <a:r>
              <a:rPr lang="en-CA" sz="11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Ryerson University</a:t>
            </a:r>
          </a:p>
          <a:p>
            <a:pPr marL="148784" indent="-148784" defTabSz="909391" eaLnBrk="0" fontAlgn="auto" hangingPunct="0">
              <a:spcBef>
                <a:spcPts val="0"/>
              </a:spcBef>
              <a:buFontTx/>
              <a:buChar char="•"/>
              <a:defRPr/>
            </a:pPr>
            <a:r>
              <a:rPr lang="en-CA" sz="11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Windsor University</a:t>
            </a:r>
          </a:p>
          <a:p>
            <a:pPr marL="148784" indent="-148784" defTabSz="909391" eaLnBrk="0" fontAlgn="auto" hangingPunct="0">
              <a:spcBef>
                <a:spcPts val="0"/>
              </a:spcBef>
              <a:buFontTx/>
              <a:buChar char="•"/>
              <a:defRPr/>
            </a:pPr>
            <a:r>
              <a:rPr lang="en-CA" sz="11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Northern Ontario School of Medicine</a:t>
            </a:r>
            <a:endParaRPr lang="en-CA" sz="11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6992464" y="3913373"/>
            <a:ext cx="1358322" cy="23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4" tIns="40815" rIns="81634" bIns="40815" anchor="ctr">
            <a:spAutoFit/>
          </a:bodyPr>
          <a:lstStyle/>
          <a:p>
            <a:pPr lvl="0" defTabSz="4572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kern="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Key Clients</a:t>
            </a:r>
            <a:endParaRPr lang="en-US" sz="1400" b="1" kern="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914400" y="2319787"/>
            <a:ext cx="7588786" cy="0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</a:ln>
          <a:effectLst/>
        </p:spPr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28" y="3886968"/>
            <a:ext cx="1403308" cy="1294632"/>
          </a:xfrm>
          <a:prstGeom prst="rect">
            <a:avLst/>
          </a:prstGeom>
        </p:spPr>
      </p:pic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2614015" y="2490860"/>
            <a:ext cx="3978786" cy="23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4" tIns="40815" rIns="81634" bIns="40815" anchor="ctr">
            <a:spAutoFit/>
          </a:bodyPr>
          <a:lstStyle/>
          <a:p>
            <a:pPr lvl="0" defTabSz="4572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kern="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Mark DiNello– Deloitte Project Director</a:t>
            </a:r>
            <a:endParaRPr lang="en-US" sz="1400" b="1" kern="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2448337" y="2762320"/>
            <a:ext cx="4356678" cy="8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81634" tIns="40815" rIns="81634" bIns="40815" anchor="ctr">
            <a:spAutoFit/>
          </a:bodyPr>
          <a:lstStyle/>
          <a:p>
            <a:pPr marL="148784" indent="-148784" defTabSz="909391" eaLnBrk="0" fontAlgn="auto" hangingPunct="0">
              <a:spcBef>
                <a:spcPts val="0"/>
              </a:spcBef>
              <a:spcAft>
                <a:spcPts val="538"/>
              </a:spcAft>
              <a:buFontTx/>
              <a:buChar char="•"/>
              <a:defRPr/>
            </a:pPr>
            <a:r>
              <a:rPr lang="en-CA" sz="11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Director in </a:t>
            </a:r>
            <a:r>
              <a:rPr lang="en-CA" sz="11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our Technology Practice focused on Higher Education</a:t>
            </a:r>
          </a:p>
          <a:p>
            <a:pPr marL="148784" indent="-148784" defTabSz="909391" eaLnBrk="0" fontAlgn="auto" hangingPunct="0">
              <a:spcBef>
                <a:spcPts val="0"/>
              </a:spcBef>
              <a:spcAft>
                <a:spcPts val="538"/>
              </a:spcAft>
              <a:buFontTx/>
              <a:buChar char="•"/>
              <a:defRPr/>
            </a:pPr>
            <a:r>
              <a:rPr lang="en-US" sz="11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Over </a:t>
            </a:r>
            <a:r>
              <a:rPr lang="en-US" sz="11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the past 14 years </a:t>
            </a:r>
            <a:r>
              <a:rPr lang="en-US" sz="11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 has led the implementation of applications</a:t>
            </a:r>
            <a:r>
              <a:rPr lang="en-US" sz="11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technical assessments and strategies, and service management </a:t>
            </a:r>
            <a:r>
              <a:rPr lang="en-US" sz="11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engagements</a:t>
            </a:r>
            <a:r>
              <a:rPr lang="en-US" sz="11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 Higher Education</a:t>
            </a:r>
            <a:endParaRPr lang="en-CA" sz="11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2448337" y="2421570"/>
            <a:ext cx="4356678" cy="1333129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73677" tIns="36841" rIns="73677" bIns="36841" anchor="ctr"/>
          <a:lstStyle/>
          <a:p>
            <a:pPr defTabSz="90939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6879161" y="2421570"/>
            <a:ext cx="1602254" cy="1333129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73677" tIns="36841" rIns="73677" bIns="36841" anchor="ctr"/>
          <a:lstStyle/>
          <a:p>
            <a:pPr defTabSz="90939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6932467" y="2704779"/>
            <a:ext cx="1548948" cy="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81634" tIns="40815" rIns="81634" bIns="40815" anchor="ctr">
            <a:spAutoFit/>
          </a:bodyPr>
          <a:lstStyle/>
          <a:p>
            <a:pPr marL="148784" indent="-148784" defTabSz="909391" eaLnBrk="0" fontAlgn="auto" hangingPunct="0">
              <a:spcBef>
                <a:spcPts val="0"/>
              </a:spcBef>
              <a:buFontTx/>
              <a:buChar char="•"/>
              <a:defRPr/>
            </a:pPr>
            <a:r>
              <a:rPr lang="en-CA" sz="11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University of B.C.</a:t>
            </a:r>
          </a:p>
          <a:p>
            <a:pPr marL="148784" indent="-148784" defTabSz="909391" eaLnBrk="0" fontAlgn="auto" hangingPunct="0">
              <a:spcBef>
                <a:spcPts val="0"/>
              </a:spcBef>
              <a:buFontTx/>
              <a:buChar char="•"/>
              <a:defRPr/>
            </a:pPr>
            <a:r>
              <a:rPr lang="en-CA" sz="11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McMaster University</a:t>
            </a:r>
          </a:p>
          <a:p>
            <a:pPr marL="148784" indent="-148784" defTabSz="909391" eaLnBrk="0" fontAlgn="auto" hangingPunct="0">
              <a:spcBef>
                <a:spcPts val="0"/>
              </a:spcBef>
              <a:buFontTx/>
              <a:buChar char="•"/>
              <a:defRPr/>
            </a:pPr>
            <a:r>
              <a:rPr lang="en-CA" sz="11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Queen’s University</a:t>
            </a:r>
          </a:p>
          <a:p>
            <a:pPr marL="148784" indent="-148784" defTabSz="909391" eaLnBrk="0" fontAlgn="auto" hangingPunct="0">
              <a:spcBef>
                <a:spcPts val="0"/>
              </a:spcBef>
              <a:buFontTx/>
              <a:buChar char="•"/>
              <a:defRPr/>
            </a:pPr>
            <a:r>
              <a:rPr lang="en-CA" sz="11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Ryerson University</a:t>
            </a:r>
          </a:p>
          <a:p>
            <a:pPr marL="148784" indent="-148784" defTabSz="909391" eaLnBrk="0" fontAlgn="auto" hangingPunct="0">
              <a:spcBef>
                <a:spcPts val="0"/>
              </a:spcBef>
              <a:buFontTx/>
              <a:buChar char="•"/>
              <a:defRPr/>
            </a:pPr>
            <a:r>
              <a:rPr lang="en-CA" sz="11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Seneca College</a:t>
            </a:r>
            <a:endParaRPr lang="en-CA" sz="11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6970693" y="2489063"/>
            <a:ext cx="1358322" cy="23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4" tIns="40815" rIns="81634" bIns="40815" anchor="ctr">
            <a:spAutoFit/>
          </a:bodyPr>
          <a:lstStyle/>
          <a:p>
            <a:pPr lvl="0" defTabSz="4572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400" b="1" kern="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Key Clients</a:t>
            </a:r>
            <a:endParaRPr lang="en-US" sz="1400" b="1" kern="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" r="19326"/>
          <a:stretch/>
        </p:blipFill>
        <p:spPr>
          <a:xfrm>
            <a:off x="917698" y="2463718"/>
            <a:ext cx="1447800" cy="127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7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lum bright="-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64" y="-1"/>
            <a:ext cx="9223764" cy="18728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764" y="2336963"/>
            <a:ext cx="9162182" cy="26458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279284"/>
            <a:ext cx="1445853" cy="4500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600" y="2999601"/>
            <a:ext cx="6623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Fit-Gap</a:t>
            </a:r>
            <a:endParaRPr lang="en-US" sz="12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6725" y="438274"/>
            <a:ext cx="8229600" cy="373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High-level Project Timeline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rgbClr val="92D050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An intense multi-threaded approach</a:t>
            </a:r>
            <a:endParaRPr lang="en-CA" sz="2800" dirty="0">
              <a:solidFill>
                <a:srgbClr val="92D050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86600" y="1329186"/>
            <a:ext cx="2533625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CC1D26-A9BD-4BDE-BDD9-08EDBAE96860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274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lum bright="-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8728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279284"/>
            <a:ext cx="1445853" cy="450034"/>
          </a:xfrm>
          <a:prstGeom prst="rect">
            <a:avLst/>
          </a:prstGeom>
        </p:spPr>
      </p:pic>
      <p:sp>
        <p:nvSpPr>
          <p:cNvPr id="26" name="Freeform 4"/>
          <p:cNvSpPr>
            <a:spLocks/>
          </p:cNvSpPr>
          <p:nvPr/>
        </p:nvSpPr>
        <p:spPr bwMode="auto">
          <a:xfrm>
            <a:off x="2642591" y="2217583"/>
            <a:ext cx="3657600" cy="982663"/>
          </a:xfrm>
          <a:custGeom>
            <a:avLst/>
            <a:gdLst>
              <a:gd name="T0" fmla="*/ 355 w 2433"/>
              <a:gd name="T1" fmla="*/ 619 h 619"/>
              <a:gd name="T2" fmla="*/ 2078 w 2433"/>
              <a:gd name="T3" fmla="*/ 619 h 619"/>
              <a:gd name="T4" fmla="*/ 2433 w 2433"/>
              <a:gd name="T5" fmla="*/ 0 h 619"/>
              <a:gd name="T6" fmla="*/ 0 w 2433"/>
              <a:gd name="T7" fmla="*/ 0 h 619"/>
              <a:gd name="T8" fmla="*/ 355 w 2433"/>
              <a:gd name="T9" fmla="*/ 619 h 6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33"/>
              <a:gd name="T16" fmla="*/ 0 h 619"/>
              <a:gd name="T17" fmla="*/ 2433 w 2433"/>
              <a:gd name="T18" fmla="*/ 619 h 6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33" h="619">
                <a:moveTo>
                  <a:pt x="355" y="619"/>
                </a:moveTo>
                <a:lnTo>
                  <a:pt x="2078" y="619"/>
                </a:lnTo>
                <a:lnTo>
                  <a:pt x="2433" y="0"/>
                </a:lnTo>
                <a:lnTo>
                  <a:pt x="0" y="0"/>
                </a:lnTo>
                <a:lnTo>
                  <a:pt x="355" y="619"/>
                </a:lnTo>
                <a:close/>
              </a:path>
            </a:pathLst>
          </a:custGeom>
          <a:solidFill>
            <a:srgbClr val="0027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sp>
        <p:nvSpPr>
          <p:cNvPr id="27" name="Freeform 5"/>
          <p:cNvSpPr>
            <a:spLocks/>
          </p:cNvSpPr>
          <p:nvPr/>
        </p:nvSpPr>
        <p:spPr bwMode="auto">
          <a:xfrm>
            <a:off x="3766286" y="4416296"/>
            <a:ext cx="1417320" cy="1086843"/>
          </a:xfrm>
          <a:custGeom>
            <a:avLst/>
            <a:gdLst>
              <a:gd name="T0" fmla="*/ 879 w 879"/>
              <a:gd name="T1" fmla="*/ 0 h 768"/>
              <a:gd name="T2" fmla="*/ 0 w 879"/>
              <a:gd name="T3" fmla="*/ 0 h 768"/>
              <a:gd name="T4" fmla="*/ 433 w 879"/>
              <a:gd name="T5" fmla="*/ 768 h 768"/>
              <a:gd name="T6" fmla="*/ 879 w 879"/>
              <a:gd name="T7" fmla="*/ 0 h 768"/>
              <a:gd name="T8" fmla="*/ 0 60000 65536"/>
              <a:gd name="T9" fmla="*/ 0 60000 65536"/>
              <a:gd name="T10" fmla="*/ 0 60000 65536"/>
              <a:gd name="T11" fmla="*/ 0 60000 65536"/>
              <a:gd name="T12" fmla="*/ 0 w 879"/>
              <a:gd name="T13" fmla="*/ 0 h 768"/>
              <a:gd name="T14" fmla="*/ 879 w 879"/>
              <a:gd name="T15" fmla="*/ 768 h 7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79" h="768">
                <a:moveTo>
                  <a:pt x="879" y="0"/>
                </a:moveTo>
                <a:lnTo>
                  <a:pt x="0" y="0"/>
                </a:lnTo>
                <a:lnTo>
                  <a:pt x="433" y="768"/>
                </a:lnTo>
                <a:lnTo>
                  <a:pt x="879" y="0"/>
                </a:lnTo>
                <a:close/>
              </a:path>
            </a:pathLst>
          </a:custGeom>
          <a:solidFill>
            <a:srgbClr val="92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sp>
        <p:nvSpPr>
          <p:cNvPr id="28" name="Freeform 6"/>
          <p:cNvSpPr>
            <a:spLocks/>
          </p:cNvSpPr>
          <p:nvPr/>
        </p:nvSpPr>
        <p:spPr bwMode="auto">
          <a:xfrm>
            <a:off x="3229113" y="3291788"/>
            <a:ext cx="2468880" cy="990600"/>
          </a:xfrm>
          <a:custGeom>
            <a:avLst/>
            <a:gdLst>
              <a:gd name="T0" fmla="*/ 350 w 1660"/>
              <a:gd name="T1" fmla="*/ 624 h 624"/>
              <a:gd name="T2" fmla="*/ 1300 w 1660"/>
              <a:gd name="T3" fmla="*/ 624 h 624"/>
              <a:gd name="T4" fmla="*/ 1660 w 1660"/>
              <a:gd name="T5" fmla="*/ 0 h 624"/>
              <a:gd name="T6" fmla="*/ 0 w 1660"/>
              <a:gd name="T7" fmla="*/ 0 h 624"/>
              <a:gd name="T8" fmla="*/ 350 w 1660"/>
              <a:gd name="T9" fmla="*/ 624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60"/>
              <a:gd name="T16" fmla="*/ 0 h 624"/>
              <a:gd name="T17" fmla="*/ 1660 w 1660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60" h="624">
                <a:moveTo>
                  <a:pt x="350" y="624"/>
                </a:moveTo>
                <a:lnTo>
                  <a:pt x="1300" y="624"/>
                </a:lnTo>
                <a:lnTo>
                  <a:pt x="1660" y="0"/>
                </a:lnTo>
                <a:lnTo>
                  <a:pt x="0" y="0"/>
                </a:lnTo>
                <a:lnTo>
                  <a:pt x="350" y="624"/>
                </a:lnTo>
                <a:close/>
              </a:path>
            </a:pathLst>
          </a:custGeom>
          <a:solidFill>
            <a:srgbClr val="28A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sp>
        <p:nvSpPr>
          <p:cNvPr id="29" name="Line 7"/>
          <p:cNvSpPr>
            <a:spLocks noChangeShapeType="1"/>
          </p:cNvSpPr>
          <p:nvPr/>
        </p:nvSpPr>
        <p:spPr bwMode="auto">
          <a:xfrm>
            <a:off x="4038600" y="3194962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4876800" y="3194962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sp>
        <p:nvSpPr>
          <p:cNvPr id="31" name="Line 9"/>
          <p:cNvSpPr>
            <a:spLocks noChangeShapeType="1"/>
          </p:cNvSpPr>
          <p:nvPr/>
        </p:nvSpPr>
        <p:spPr bwMode="auto">
          <a:xfrm flipH="1">
            <a:off x="4471391" y="4281645"/>
            <a:ext cx="0" cy="304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3258295" y="2402696"/>
            <a:ext cx="2426192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</a:rPr>
              <a:t>Business Process Analysis</a:t>
            </a:r>
          </a:p>
          <a:p>
            <a:pPr marL="0" marR="0" lvl="0" indent="0" algn="ctr" defTabSz="91440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</a:rPr>
              <a:t>Scoping Tables, RICE,</a:t>
            </a:r>
          </a:p>
          <a:p>
            <a:pPr marL="0" marR="0" lvl="0" indent="0" algn="ctr" defTabSz="91440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</a:rPr>
              <a:t>Project Estimation Tool</a:t>
            </a:r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505200" y="3596588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1" kern="0" noProof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  Budget Summary</a:t>
            </a:r>
          </a:p>
          <a:p>
            <a:pPr marL="0" marR="0" lvl="0" indent="0" algn="ctr" defTabSz="91440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1" kern="0" noProof="0" dirty="0">
              <a:solidFill>
                <a:srgbClr val="FFFFFF"/>
              </a:solidFill>
              <a:latin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</a:rPr>
              <a:t> Project</a:t>
            </a:r>
            <a:r>
              <a:rPr kumimoji="0" lang="en-CA" sz="1200" b="1" i="0" u="none" strike="noStrike" kern="0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</a:rPr>
              <a:t> Plan</a:t>
            </a:r>
            <a:endParaRPr kumimoji="0" lang="en-CA" sz="1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4038600" y="46482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</a:rPr>
              <a:t>Project</a:t>
            </a:r>
          </a:p>
          <a:p>
            <a:pPr marL="0" marR="0" lvl="0" indent="0" algn="ctr" defTabSz="91440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</a:rPr>
              <a:t>Charter </a:t>
            </a:r>
          </a:p>
          <a:p>
            <a:pPr marL="0" marR="0" lvl="0" indent="0" algn="ctr" defTabSz="91440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1" kern="0" dirty="0">
              <a:solidFill>
                <a:srgbClr val="FFFFFF"/>
              </a:solidFill>
              <a:latin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</a:rPr>
              <a:t>(WP2)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23528" y="2192548"/>
            <a:ext cx="252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1300" b="1" dirty="0" smtClean="0">
                <a:latin typeface="Calibri Light" panose="020F0302020204030204" pitchFamily="34" charset="0"/>
              </a:rPr>
              <a:t>Key Activities</a:t>
            </a:r>
            <a:endParaRPr lang="en-US" sz="1300" b="1" dirty="0" smtClean="0">
              <a:latin typeface="Calibri Light" panose="020F030202020403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latin typeface="Calibri Light" panose="020F0302020204030204" pitchFamily="34" charset="0"/>
              </a:rPr>
              <a:t>Executive and Business Workshops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latin typeface="Calibri Light" panose="020F0302020204030204" pitchFamily="34" charset="0"/>
              </a:rPr>
              <a:t>Focus Groups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latin typeface="Calibri Light" panose="020F0302020204030204" pitchFamily="34" charset="0"/>
              </a:rPr>
              <a:t>Fit-Gap Analysis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7392" y="3506610"/>
            <a:ext cx="3128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latin typeface="Calibri Light" panose="020F0302020204030204" pitchFamily="34" charset="0"/>
              </a:rPr>
              <a:t>Rollout plan and strategies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latin typeface="Calibri Light" panose="020F0302020204030204" pitchFamily="34" charset="0"/>
              </a:rPr>
              <a:t>Evaluate Options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latin typeface="Calibri Light" panose="020F0302020204030204" pitchFamily="34" charset="0"/>
              </a:rPr>
              <a:t>Scope Definition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latin typeface="Calibri Light" panose="020F0302020204030204" pitchFamily="34" charset="0"/>
              </a:rPr>
              <a:t>Implementation Plan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34822" y="4497210"/>
            <a:ext cx="31284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latin typeface="Calibri Light" panose="020F0302020204030204" pitchFamily="34" charset="0"/>
              </a:rPr>
              <a:t>Communicate and Approve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09135" y="2221294"/>
            <a:ext cx="288032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1300" b="1" dirty="0" smtClean="0">
                <a:latin typeface="Calibri Light" panose="020F0302020204030204" pitchFamily="34" charset="0"/>
              </a:rPr>
              <a:t>Key </a:t>
            </a:r>
            <a:r>
              <a:rPr lang="en-US" sz="1300" b="1" dirty="0" smtClean="0">
                <a:latin typeface="Calibri Light" panose="020F0302020204030204" pitchFamily="34" charset="0"/>
              </a:rPr>
              <a:t>Deliverables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latin typeface="Calibri Light" panose="020F0302020204030204" pitchFamily="34" charset="0"/>
              </a:rPr>
              <a:t>Fit</a:t>
            </a:r>
            <a:r>
              <a:rPr lang="en-US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-</a:t>
            </a:r>
            <a:r>
              <a:rPr lang="en-US" sz="1200" dirty="0" smtClean="0">
                <a:latin typeface="Calibri Light" panose="020F0302020204030204" pitchFamily="34" charset="0"/>
              </a:rPr>
              <a:t>Gap assessment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latin typeface="Calibri Light" panose="020F0302020204030204" pitchFamily="34" charset="0"/>
              </a:rPr>
              <a:t>Technology Assessment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latin typeface="Calibri Light" panose="020F0302020204030204" pitchFamily="34" charset="0"/>
              </a:rPr>
              <a:t>Application map with integration requirements strategy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latin typeface="Calibri Light" panose="020F0302020204030204" pitchFamily="34" charset="0"/>
              </a:rPr>
              <a:t>Process and control requirements</a:t>
            </a:r>
          </a:p>
          <a:p>
            <a:pPr marL="171450" indent="-171450">
              <a:buFont typeface="Arial" pitchFamily="34" charset="0"/>
              <a:buChar char="•"/>
            </a:pPr>
            <a:endParaRPr lang="en-US" sz="1300" dirty="0" smtClean="0"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12999" y="3683008"/>
            <a:ext cx="2876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latin typeface="Calibri Light" panose="020F0302020204030204" pitchFamily="34" charset="0"/>
              </a:rPr>
              <a:t>Resourcing model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latin typeface="Calibri Light" panose="020F0302020204030204" pitchFamily="34" charset="0"/>
              </a:rPr>
              <a:t>Project plan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latin typeface="Calibri Light" panose="020F0302020204030204" pitchFamily="34" charset="0"/>
              </a:rPr>
              <a:t>Benefits analysis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232049" y="4476612"/>
            <a:ext cx="2876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latin typeface="Calibri Light" panose="020F0302020204030204" pitchFamily="34" charset="0"/>
              </a:rPr>
              <a:t>Functional and technical scope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latin typeface="Calibri Light" panose="020F0302020204030204" pitchFamily="34" charset="0"/>
              </a:rPr>
              <a:t>Roles and responsibilities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>
                <a:latin typeface="Calibri Light" panose="020F0302020204030204" pitchFamily="34" charset="0"/>
              </a:rPr>
              <a:t>Strategy for identified Gaps</a:t>
            </a:r>
          </a:p>
          <a:p>
            <a:pPr marL="171450" indent="-171450">
              <a:buFont typeface="Arial" pitchFamily="34" charset="0"/>
              <a:buChar char="•"/>
            </a:pPr>
            <a:endParaRPr lang="en-US" sz="1200" dirty="0" smtClean="0">
              <a:latin typeface="Calibri Light" panose="020F030202020403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 bwMode="auto">
          <a:xfrm>
            <a:off x="374624" y="5231408"/>
            <a:ext cx="3132347" cy="990601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3152" tIns="18288" rIns="73152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74625" indent="-174625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100" dirty="0">
                <a:latin typeface="Calibri Light" panose="020F0302020204030204" pitchFamily="34" charset="0"/>
              </a:rPr>
              <a:t>Proven approach and toolset to define scope, timeline, and resources</a:t>
            </a:r>
          </a:p>
          <a:p>
            <a:pPr marL="174625" indent="-174625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100" dirty="0">
                <a:latin typeface="Calibri Light" panose="020F0302020204030204" pitchFamily="34" charset="0"/>
              </a:rPr>
              <a:t>Hands-on with stakeholders and project team</a:t>
            </a:r>
          </a:p>
          <a:p>
            <a:pPr marL="174625" indent="-174625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100" dirty="0">
                <a:latin typeface="Calibri Light" panose="020F0302020204030204" pitchFamily="34" charset="0"/>
              </a:rPr>
              <a:t>Seamless across all business requirements </a:t>
            </a:r>
          </a:p>
          <a:p>
            <a:pPr marL="174625" indent="-174625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100" dirty="0">
                <a:latin typeface="Calibri Light" panose="020F0302020204030204" pitchFamily="34" charset="0"/>
              </a:rPr>
              <a:t>Stakeholder </a:t>
            </a:r>
            <a:r>
              <a:rPr lang="en-US" sz="1100" dirty="0" smtClean="0">
                <a:latin typeface="Calibri Light" panose="020F0302020204030204" pitchFamily="34" charset="0"/>
              </a:rPr>
              <a:t>alignment</a:t>
            </a:r>
            <a:endParaRPr lang="en-US" sz="1100" dirty="0">
              <a:latin typeface="Calibri Light" panose="020F0302020204030204" pitchFamily="34" charset="0"/>
            </a:endParaRPr>
          </a:p>
        </p:txBody>
      </p:sp>
      <p:sp>
        <p:nvSpPr>
          <p:cNvPr id="43" name="Right Arrow 42"/>
          <p:cNvSpPr/>
          <p:nvPr/>
        </p:nvSpPr>
        <p:spPr bwMode="auto">
          <a:xfrm>
            <a:off x="3831007" y="5477631"/>
            <a:ext cx="1476165" cy="444191"/>
          </a:xfrm>
          <a:prstGeom prst="rightArrow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3152" tIns="73152" rIns="73152" bIns="73152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Calibri Light" panose="020F030202020403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 bwMode="auto">
          <a:xfrm>
            <a:off x="5739219" y="5231409"/>
            <a:ext cx="3099981" cy="990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73152" tIns="73152" rIns="73152" bIns="73152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Calibri Light" panose="020F0302020204030204" pitchFamily="34" charset="0"/>
              </a:rPr>
              <a:t>Delivering a foundation for the implementation project to succeed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454289" y="411798"/>
            <a:ext cx="8229600" cy="373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Phase 1: Visioning and Fit-Gap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>
                <a:solidFill>
                  <a:srgbClr val="92D050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Measuring the distance between us and our vision</a:t>
            </a:r>
            <a:endParaRPr lang="en-CA" sz="2800" dirty="0">
              <a:solidFill>
                <a:srgbClr val="92D050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086600" y="1329186"/>
            <a:ext cx="2533625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CC1D26-A9BD-4BDE-BDD9-08EDBAE96860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56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8" r="13286"/>
          <a:stretch/>
        </p:blipFill>
        <p:spPr>
          <a:xfrm>
            <a:off x="0" y="1"/>
            <a:ext cx="9143999" cy="6889171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381000" y="2438400"/>
            <a:ext cx="8229600" cy="5540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will we get there?</a:t>
            </a:r>
          </a:p>
        </p:txBody>
      </p:sp>
      <p:sp>
        <p:nvSpPr>
          <p:cNvPr id="13" name="Subtitle 1"/>
          <p:cNvSpPr txBox="1">
            <a:spLocks/>
          </p:cNvSpPr>
          <p:nvPr/>
        </p:nvSpPr>
        <p:spPr>
          <a:xfrm>
            <a:off x="390378" y="2879025"/>
            <a:ext cx="8231187" cy="1828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Strengthening success through governance</a:t>
            </a:r>
          </a:p>
          <a:p>
            <a:pPr fontAlgn="auto">
              <a:spcAft>
                <a:spcPts val="0"/>
              </a:spcAft>
              <a:defRPr/>
            </a:pPr>
            <a:endParaRPr lang="en-CA" dirty="0">
              <a:solidFill>
                <a:srgbClr val="4F81BD"/>
              </a:solidFill>
              <a:latin typeface="Segoe UI Semibold" panose="020B0702040204020203" pitchFamily="34" charset="0"/>
              <a:ea typeface="Verdana" panose="020B060403050404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51060" y="6096000"/>
            <a:ext cx="1353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469B3"/>
                </a:solidFill>
                <a:latin typeface="+mn-lt"/>
                <a:cs typeface="Arial" panose="020B0604020202020204" pitchFamily="34" charset="0"/>
              </a:rPr>
              <a:t>UW</a:t>
            </a:r>
            <a:r>
              <a:rPr lang="en-US" sz="2400" b="1" i="1" dirty="0">
                <a:solidFill>
                  <a:srgbClr val="FAC00D"/>
                </a:solidFill>
                <a:latin typeface="+mn-lt"/>
                <a:cs typeface="Arial" panose="020B0604020202020204" pitchFamily="34" charset="0"/>
              </a:rPr>
              <a:t>insite</a:t>
            </a:r>
            <a:endParaRPr lang="en-US" sz="2400" i="1" dirty="0">
              <a:solidFill>
                <a:srgbClr val="FAC00D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10400" y="6324600"/>
            <a:ext cx="2133600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01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lum bright="-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8" t="39819" r="13286" b="34697"/>
          <a:stretch/>
        </p:blipFill>
        <p:spPr>
          <a:xfrm>
            <a:off x="0" y="0"/>
            <a:ext cx="9143999" cy="175564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96044" y="432277"/>
            <a:ext cx="8229600" cy="373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Project Governance Model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rgbClr val="92D050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Clear lines of accountability </a:t>
            </a:r>
            <a:endParaRPr lang="en-CA" sz="2800" dirty="0">
              <a:solidFill>
                <a:srgbClr val="92D050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6600" y="1329186"/>
            <a:ext cx="2533625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279284"/>
            <a:ext cx="1445853" cy="450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b="13743"/>
          <a:stretch/>
        </p:blipFill>
        <p:spPr>
          <a:xfrm>
            <a:off x="235201" y="2430280"/>
            <a:ext cx="8863782" cy="37419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CC1D26-A9BD-4BDE-BDD9-08EDBAE96860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12" name="object 2"/>
          <p:cNvSpPr txBox="1"/>
          <p:nvPr/>
        </p:nvSpPr>
        <p:spPr>
          <a:xfrm>
            <a:off x="584835" y="1978223"/>
            <a:ext cx="787336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lang="en-US" sz="2000" spc="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Model will establish clear framework for decision making and escalation</a:t>
            </a:r>
            <a:endParaRPr lang="en-US" sz="2000" spc="5" dirty="0"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81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61"/>
            <a:ext cx="9220200" cy="7022261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55613" y="2667000"/>
            <a:ext cx="8229600" cy="5540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CC1D26-A9BD-4BDE-BDD9-08EDBAE96860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7" name="Subtitle 1"/>
          <p:cNvSpPr txBox="1">
            <a:spLocks/>
          </p:cNvSpPr>
          <p:nvPr/>
        </p:nvSpPr>
        <p:spPr>
          <a:xfrm>
            <a:off x="457200" y="3147646"/>
            <a:ext cx="8231187" cy="1828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Deliberate Design</a:t>
            </a:r>
          </a:p>
          <a:p>
            <a:pPr fontAlgn="auto">
              <a:spcAft>
                <a:spcPts val="0"/>
              </a:spcAft>
              <a:defRPr/>
            </a:pPr>
            <a:endParaRPr lang="en-CA" dirty="0">
              <a:solidFill>
                <a:schemeClr val="accent1"/>
              </a:solidFill>
              <a:latin typeface="Segoe UI Semibold" panose="020B0702040204020203" pitchFamily="34" charset="0"/>
              <a:ea typeface="Verdana" panose="020B060403050404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51060" y="6172200"/>
            <a:ext cx="1353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469B3"/>
                </a:solidFill>
                <a:latin typeface="+mn-lt"/>
                <a:cs typeface="Arial" panose="020B0604020202020204" pitchFamily="34" charset="0"/>
              </a:rPr>
              <a:t>UW</a:t>
            </a:r>
            <a:r>
              <a:rPr lang="en-US" sz="2400" b="1" i="1" dirty="0">
                <a:solidFill>
                  <a:srgbClr val="FAC00D"/>
                </a:solidFill>
                <a:latin typeface="+mn-lt"/>
                <a:cs typeface="Arial" panose="020B0604020202020204" pitchFamily="34" charset="0"/>
              </a:rPr>
              <a:t>insite</a:t>
            </a:r>
            <a:endParaRPr lang="en-US" sz="2400" i="1" dirty="0">
              <a:solidFill>
                <a:srgbClr val="FAC00D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10400" y="6400800"/>
            <a:ext cx="2133600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75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199" cy="14208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-212007" y="6623747"/>
            <a:ext cx="677413" cy="215517"/>
          </a:xfrm>
        </p:spPr>
        <p:txBody>
          <a:bodyPr/>
          <a:lstStyle/>
          <a:p>
            <a:fld id="{95CC1D26-A9BD-4BDE-BDD9-08EDBAE96860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085160" y="990600"/>
            <a:ext cx="2533625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80095"/>
            <a:ext cx="8229600" cy="373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Project Team Design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rgbClr val="92D050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“Two in a Box”</a:t>
            </a:r>
            <a:endParaRPr lang="en-CA" sz="2800" dirty="0">
              <a:solidFill>
                <a:srgbClr val="92D050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24" y="1459821"/>
            <a:ext cx="8005776" cy="5340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398273"/>
            <a:ext cx="1416798" cy="4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7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3821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3742" y="6621397"/>
            <a:ext cx="311150" cy="163513"/>
          </a:xfrm>
        </p:spPr>
        <p:txBody>
          <a:bodyPr/>
          <a:lstStyle/>
          <a:p>
            <a:pPr>
              <a:defRPr/>
            </a:pPr>
            <a:fld id="{664B4472-A98D-4867-A850-DC019789AC36}" type="slidenum">
              <a:rPr lang="en-US" sz="971" b="1">
                <a:solidFill>
                  <a:schemeClr val="bg1"/>
                </a:solidFill>
              </a:rPr>
              <a:pPr>
                <a:defRPr/>
              </a:pPr>
              <a:t>25</a:t>
            </a:fld>
            <a:endParaRPr lang="en-US" sz="971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88298" y="6216883"/>
            <a:ext cx="2235551" cy="486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z="1412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04892" y="1771472"/>
            <a:ext cx="8229600" cy="5540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Risk Mitigation</a:t>
            </a:r>
            <a:r>
              <a:rPr kumimoji="0" lang="en-CA" sz="3200" b="1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Management</a:t>
            </a:r>
            <a:endParaRPr kumimoji="0" lang="en-CA" sz="32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Subtitle 1"/>
          <p:cNvSpPr txBox="1">
            <a:spLocks/>
          </p:cNvSpPr>
          <p:nvPr/>
        </p:nvSpPr>
        <p:spPr>
          <a:xfrm>
            <a:off x="414270" y="2212097"/>
            <a:ext cx="8231187" cy="1828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Anticipation, planning and culture</a:t>
            </a:r>
          </a:p>
          <a:p>
            <a:pPr fontAlgn="auto">
              <a:spcAft>
                <a:spcPts val="0"/>
              </a:spcAft>
              <a:defRPr/>
            </a:pPr>
            <a:endParaRPr lang="en-CA" dirty="0">
              <a:solidFill>
                <a:srgbClr val="4F81BD"/>
              </a:solidFill>
              <a:latin typeface="Segoe UI Semibold" panose="020B0702040204020203" pitchFamily="34" charset="0"/>
              <a:ea typeface="Verdana" panose="020B060403050404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81063" y="5867400"/>
            <a:ext cx="1353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469B3"/>
                </a:solidFill>
                <a:latin typeface="+mn-lt"/>
                <a:cs typeface="Arial" panose="020B0604020202020204" pitchFamily="34" charset="0"/>
              </a:rPr>
              <a:t>UW</a:t>
            </a:r>
            <a:r>
              <a:rPr lang="en-US" sz="2400" b="1" i="1" dirty="0">
                <a:solidFill>
                  <a:srgbClr val="FAC00D"/>
                </a:solidFill>
                <a:latin typeface="+mn-lt"/>
                <a:cs typeface="Arial" panose="020B0604020202020204" pitchFamily="34" charset="0"/>
              </a:rPr>
              <a:t>insite</a:t>
            </a:r>
            <a:endParaRPr lang="en-US" sz="2400" i="1" dirty="0">
              <a:solidFill>
                <a:srgbClr val="FAC00D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93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962"/>
            <a:ext cx="9144000" cy="175999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8279" y="6602236"/>
            <a:ext cx="311150" cy="163513"/>
          </a:xfrm>
        </p:spPr>
        <p:txBody>
          <a:bodyPr/>
          <a:lstStyle/>
          <a:p>
            <a:pPr>
              <a:defRPr/>
            </a:pPr>
            <a:fld id="{664B4472-A98D-4867-A850-DC019789AC36}" type="slidenum">
              <a:rPr lang="en-US" sz="971" b="1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26</a:t>
            </a:fld>
            <a:endParaRPr lang="en-US" sz="971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Text Placeholder 18"/>
          <p:cNvSpPr txBox="1">
            <a:spLocks/>
          </p:cNvSpPr>
          <p:nvPr/>
        </p:nvSpPr>
        <p:spPr>
          <a:xfrm>
            <a:off x="493059" y="682345"/>
            <a:ext cx="8141294" cy="6051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18824" rtl="0" eaLnBrk="1" latinLnBrk="0" hangingPunct="1">
              <a:spcBef>
                <a:spcPts val="0"/>
              </a:spcBef>
              <a:spcAft>
                <a:spcPts val="334"/>
              </a:spcAft>
              <a:buFont typeface="Arial" pitchFamily="34" charset="0"/>
              <a:buNone/>
              <a:defRPr sz="33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224141" indent="-224141" algn="l" defTabSz="1018824" rtl="0" eaLnBrk="1" latinLnBrk="0" hangingPunct="1">
              <a:spcBef>
                <a:spcPts val="0"/>
              </a:spcBef>
              <a:spcAft>
                <a:spcPts val="334"/>
              </a:spcAft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09412" indent="-254706" algn="l" defTabSz="1018824" rtl="0" eaLnBrk="1" latinLnBrk="0" hangingPunct="1">
              <a:spcBef>
                <a:spcPts val="0"/>
              </a:spcBef>
              <a:spcAft>
                <a:spcPts val="334"/>
              </a:spcAft>
              <a:buFont typeface="Arial" pitchFamily="34" charset="0"/>
              <a:buChar char="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64118" indent="-254706" algn="l" defTabSz="1018824" rtl="0" eaLnBrk="1" latinLnBrk="0" hangingPunct="1">
              <a:spcBef>
                <a:spcPts val="0"/>
              </a:spcBef>
              <a:spcAft>
                <a:spcPts val="334"/>
              </a:spcAft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18824" indent="-254706" algn="l" defTabSz="1018824" rtl="0" eaLnBrk="1" latinLnBrk="0" hangingPunct="1">
              <a:spcBef>
                <a:spcPts val="0"/>
              </a:spcBef>
              <a:spcAft>
                <a:spcPts val="334"/>
              </a:spcAft>
              <a:buFont typeface="Arial" pitchFamily="34" charset="0"/>
              <a:buChar char="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endParaRPr lang="en-US" sz="1588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0087" y="370269"/>
            <a:ext cx="7987553" cy="71596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Risk Mitigation &amp; Management</a:t>
            </a:r>
            <a:br>
              <a:rPr lang="en-US" sz="2800" b="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lang="en-US" sz="2800" b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Safeguarding all </a:t>
            </a:r>
            <a:r>
              <a:rPr lang="en-US" sz="2800" b="0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program dimensions</a:t>
            </a:r>
            <a:r>
              <a:rPr lang="en-US" sz="2800" b="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/>
            </a:r>
            <a:br>
              <a:rPr lang="en-US" sz="2800" b="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lang="en-US" sz="2800" b="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/>
            </a:r>
            <a:br>
              <a:rPr lang="en-US" sz="2800" b="0" dirty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endParaRPr lang="en-US" sz="2800" b="0" dirty="0">
              <a:solidFill>
                <a:schemeClr val="bg1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487567" y="1248188"/>
            <a:ext cx="1656433" cy="305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z="1059" dirty="0">
                <a:solidFill>
                  <a:srgbClr val="FFFFFF">
                    <a:lumMod val="8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8006" y="3355630"/>
            <a:ext cx="1394974" cy="76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33" tIns="35567" rIns="71133" bIns="35567" rtlCol="0" anchor="ctr"/>
          <a:lstStyle/>
          <a:p>
            <a:pPr algn="ctr" defTabSz="793286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</a:rPr>
              <a:t>Technology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89166" y="3387325"/>
            <a:ext cx="1487030" cy="76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33" tIns="35567" rIns="71133" bIns="35567" rtlCol="0" anchor="ctr"/>
          <a:lstStyle/>
          <a:p>
            <a:pPr algn="ctr" defTabSz="793286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</a:rPr>
              <a:t>Process / Policy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06294" y="3355630"/>
            <a:ext cx="1394974" cy="76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33" tIns="35567" rIns="71133" bIns="35567" rtlCol="0" anchor="ctr"/>
          <a:lstStyle/>
          <a:p>
            <a:pPr algn="ctr" defTabSz="793286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</a:rPr>
              <a:t>Management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55329" y="3355630"/>
            <a:ext cx="1394974" cy="76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33" tIns="35567" rIns="71133" bIns="35567" rtlCol="0" anchor="ctr"/>
          <a:lstStyle/>
          <a:p>
            <a:pPr algn="ctr" defTabSz="793286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</a:rPr>
              <a:t>Project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41104" y="3355630"/>
            <a:ext cx="1394974" cy="76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33" tIns="35567" rIns="71133" bIns="35567" rtlCol="0" anchor="ctr"/>
          <a:lstStyle/>
          <a:p>
            <a:pPr algn="ctr" defTabSz="793286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</a:rPr>
              <a:t>Change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5800" y="4300129"/>
            <a:ext cx="1856478" cy="76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33" tIns="35567" rIns="71133" bIns="35567" rtlCol="0" anchor="ctr"/>
          <a:lstStyle/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Data quality &amp; Conversion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sz="1059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rd</a:t>
            </a: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 System Integration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Complex Reporting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System Performance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59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309598" y="4386594"/>
            <a:ext cx="1646005" cy="76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33" tIns="35567" rIns="71133" bIns="35567" rtlCol="0" anchor="ctr"/>
          <a:lstStyle/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Redundant Process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Disparate Approvals Process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Lack of Standardization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Legacy Policies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59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17750" y="4613311"/>
            <a:ext cx="1447744" cy="76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33" tIns="35567" rIns="71133" bIns="35567" rtlCol="0" anchor="ctr"/>
          <a:lstStyle/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Leader endorsement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Executive Decisions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Empowerment of staff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Skillset/Turnover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Sustainment Model readiness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59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497635" y="4590360"/>
            <a:ext cx="1447744" cy="76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33" tIns="35567" rIns="71133" bIns="35567" rtlCol="0" anchor="ctr"/>
          <a:lstStyle/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Project timelines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Dependency with other streams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Critical Path Execution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Business Cycle Changes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Timely Escalations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59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941365" y="4586423"/>
            <a:ext cx="1785339" cy="76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133" tIns="35567" rIns="71133" bIns="35567" rtlCol="0" anchor="ctr"/>
          <a:lstStyle/>
          <a:p>
            <a:pPr marL="252146" indent="-252146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Resistance to Change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Timely Communication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Knowledge transfer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9" dirty="0">
                <a:solidFill>
                  <a:srgbClr val="000000"/>
                </a:solidFill>
                <a:latin typeface="Calibri" panose="020F0502020204030204" pitchFamily="34" charset="0"/>
              </a:rPr>
              <a:t>Lack of Stakeholder Consultation during Design</a:t>
            </a: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59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59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2494" indent="-222494" defTabSz="793286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59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3000"/>
                    </a14:imgEffect>
                    <a14:imgEffect>
                      <a14:brightnessContrast brigh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28" y="2323941"/>
            <a:ext cx="1277471" cy="12774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166" y="2358534"/>
            <a:ext cx="1259625" cy="125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39" y="2352040"/>
            <a:ext cx="1211168" cy="1211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648" y="2358534"/>
            <a:ext cx="1247718" cy="1247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133" y="2391083"/>
            <a:ext cx="1160760" cy="116076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7567" y="6289570"/>
            <a:ext cx="135376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469B3"/>
                </a:solidFill>
                <a:latin typeface="+mn-lt"/>
                <a:cs typeface="Arial" panose="020B0604020202020204" pitchFamily="34" charset="0"/>
              </a:rPr>
              <a:t>UW</a:t>
            </a:r>
            <a:r>
              <a:rPr lang="en-US" sz="2400" b="1" i="1" dirty="0">
                <a:solidFill>
                  <a:srgbClr val="FAC00D"/>
                </a:solidFill>
                <a:latin typeface="+mn-lt"/>
                <a:cs typeface="Arial" panose="020B0604020202020204" pitchFamily="34" charset="0"/>
              </a:rPr>
              <a:t>insite</a:t>
            </a:r>
            <a:endParaRPr lang="en-US" sz="2400" i="1" dirty="0">
              <a:solidFill>
                <a:srgbClr val="FAC00D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4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65818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96044" y="2438400"/>
            <a:ext cx="8229600" cy="55403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 Management</a:t>
            </a:r>
          </a:p>
        </p:txBody>
      </p:sp>
      <p:sp>
        <p:nvSpPr>
          <p:cNvPr id="8" name="Subtitle 1"/>
          <p:cNvSpPr txBox="1">
            <a:spLocks/>
          </p:cNvSpPr>
          <p:nvPr/>
        </p:nvSpPr>
        <p:spPr>
          <a:xfrm>
            <a:off x="456406" y="2895600"/>
            <a:ext cx="8231187" cy="1828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Scope and Approach</a:t>
            </a:r>
          </a:p>
          <a:p>
            <a:pPr fontAlgn="auto">
              <a:spcAft>
                <a:spcPts val="0"/>
              </a:spcAft>
              <a:defRPr/>
            </a:pPr>
            <a:endParaRPr lang="en-CA" dirty="0">
              <a:solidFill>
                <a:schemeClr val="accent1">
                  <a:lumMod val="60000"/>
                  <a:lumOff val="40000"/>
                </a:schemeClr>
              </a:solidFill>
              <a:latin typeface="Segoe UI Semibold" panose="020B0702040204020203" pitchFamily="34" charset="0"/>
              <a:ea typeface="Verdana" panose="020B060403050404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CC1D26-A9BD-4BDE-BDD9-08EDBAE96860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7351060" y="6172200"/>
            <a:ext cx="1353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469B3"/>
                </a:solidFill>
                <a:latin typeface="+mn-lt"/>
                <a:cs typeface="Arial" panose="020B0604020202020204" pitchFamily="34" charset="0"/>
              </a:rPr>
              <a:t>UW</a:t>
            </a:r>
            <a:r>
              <a:rPr lang="en-US" sz="2400" b="1" i="1" dirty="0">
                <a:solidFill>
                  <a:srgbClr val="FAC00D"/>
                </a:solidFill>
                <a:latin typeface="+mn-lt"/>
                <a:cs typeface="Arial" panose="020B0604020202020204" pitchFamily="34" charset="0"/>
              </a:rPr>
              <a:t>insite</a:t>
            </a:r>
            <a:endParaRPr lang="en-US" sz="2400" i="1" dirty="0">
              <a:solidFill>
                <a:srgbClr val="FAC00D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10400" y="6400800"/>
            <a:ext cx="2133600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7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 txBox="1">
            <a:spLocks/>
          </p:cNvSpPr>
          <p:nvPr/>
        </p:nvSpPr>
        <p:spPr>
          <a:xfrm>
            <a:off x="152400" y="2031055"/>
            <a:ext cx="8913453" cy="49793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1200"/>
              </a:spcBef>
              <a:buSzPct val="25000"/>
              <a:buFont typeface="Arial" panose="020B0604020202020204" pitchFamily="34" charset="0"/>
              <a:buChar char="‏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03200" indent="-2032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31800" indent="-2032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/>
              <a:buChar char="−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60400" indent="-203200" algn="l" defTabSz="914400" rtl="0" eaLnBrk="1" latinLnBrk="0" hangingPunct="1">
              <a:spcBef>
                <a:spcPts val="600"/>
              </a:spcBef>
              <a:buClrTx/>
              <a:buSzPct val="100000"/>
              <a:buFont typeface="Arial"/>
              <a:buChar char="◦"/>
              <a:defRPr lang="en-US" sz="16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89000" indent="-203200" algn="l" defTabSz="798513" rtl="0" eaLnBrk="1" latinLnBrk="0" hangingPunct="1">
              <a:spcBef>
                <a:spcPts val="600"/>
              </a:spcBef>
              <a:buClrTx/>
              <a:buSzPct val="100000"/>
              <a:buFont typeface="Arial"/>
              <a:buChar char="−"/>
              <a:tabLst/>
              <a:defRPr lang="en-US" sz="16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SzPct val="100000"/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35392" y="3982997"/>
            <a:ext cx="1998723" cy="2341405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120514" indent="-120514">
              <a:buFontTx/>
              <a:buChar char="•"/>
            </a:pPr>
            <a:r>
              <a:rPr lang="en-US" sz="1200" dirty="0">
                <a:latin typeface="Calibri Light" panose="020F0302020204030204" pitchFamily="34" charset="0"/>
                <a:cs typeface="Arial" panose="020B0604020202020204" pitchFamily="34" charset="0"/>
              </a:rPr>
              <a:t>New skills required</a:t>
            </a:r>
          </a:p>
          <a:p>
            <a:pPr marL="120514" indent="-120514">
              <a:buFontTx/>
              <a:buChar char="•"/>
            </a:pPr>
            <a:r>
              <a:rPr lang="en-US" sz="1200" dirty="0">
                <a:latin typeface="Calibri Light" panose="020F0302020204030204" pitchFamily="34" charset="0"/>
                <a:cs typeface="Arial" panose="020B0604020202020204" pitchFamily="34" charset="0"/>
              </a:rPr>
              <a:t>Tasks eliminated for a role</a:t>
            </a:r>
          </a:p>
          <a:p>
            <a:pPr marL="120514" indent="-120514">
              <a:buFontTx/>
              <a:buChar char="•"/>
            </a:pPr>
            <a:r>
              <a:rPr lang="en-US" sz="1200" dirty="0">
                <a:latin typeface="Calibri Light" panose="020F0302020204030204" pitchFamily="34" charset="0"/>
                <a:cs typeface="Arial" panose="020B0604020202020204" pitchFamily="34" charset="0"/>
              </a:rPr>
              <a:t>Change in behavior/culture</a:t>
            </a:r>
          </a:p>
          <a:p>
            <a:pPr marL="120514" indent="-120514">
              <a:buFontTx/>
              <a:buChar char="•"/>
            </a:pPr>
            <a:r>
              <a:rPr lang="en-US" sz="1200" dirty="0">
                <a:latin typeface="Calibri Light" panose="020F0302020204030204" pitchFamily="34" charset="0"/>
                <a:cs typeface="Arial" panose="020B0604020202020204" pitchFamily="34" charset="0"/>
              </a:rPr>
              <a:t>Change in accountability or reporting relationship</a:t>
            </a:r>
          </a:p>
          <a:p>
            <a:pPr marL="120514" indent="-120514">
              <a:buFontTx/>
              <a:buChar char="•"/>
            </a:pPr>
            <a:r>
              <a:rPr lang="en-US" sz="1200" dirty="0">
                <a:latin typeface="Calibri Light" panose="020F0302020204030204" pitchFamily="34" charset="0"/>
                <a:cs typeface="Arial" panose="020B0604020202020204" pitchFamily="34" charset="0"/>
              </a:rPr>
              <a:t>Change in where work is completed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marL="188629" indent="-188629" eaLnBrk="0" hangingPunct="0">
              <a:buFont typeface="Arial" panose="020B0604020202020204" pitchFamily="34" charset="0"/>
              <a:buChar char="•"/>
              <a:defRPr/>
            </a:pP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465989" y="3981211"/>
            <a:ext cx="2029811" cy="2343389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120514" indent="-120514">
              <a:buFontTx/>
              <a:buChar char="•"/>
            </a:pPr>
            <a:r>
              <a:rPr lang="en-US" sz="1200" dirty="0">
                <a:latin typeface="Calibri Light" panose="020F0302020204030204" pitchFamily="34" charset="0"/>
                <a:cs typeface="Arial" panose="020B0604020202020204" pitchFamily="34" charset="0"/>
              </a:rPr>
              <a:t>Change in how work gets done </a:t>
            </a:r>
          </a:p>
          <a:p>
            <a:pPr marL="120514" indent="-120514">
              <a:buFontTx/>
              <a:buChar char="•"/>
            </a:pPr>
            <a:r>
              <a:rPr lang="en-US" sz="1200" dirty="0">
                <a:latin typeface="Calibri Light" panose="020F0302020204030204" pitchFamily="34" charset="0"/>
                <a:cs typeface="Arial" panose="020B0604020202020204" pitchFamily="34" charset="0"/>
              </a:rPr>
              <a:t>Change in data sources/inputs</a:t>
            </a:r>
          </a:p>
          <a:p>
            <a:pPr marL="120514" indent="-120514">
              <a:buFontTx/>
              <a:buChar char="•"/>
            </a:pPr>
            <a:r>
              <a:rPr lang="en-US" sz="1200" dirty="0">
                <a:latin typeface="Calibri Light" panose="020F0302020204030204" pitchFamily="34" charset="0"/>
                <a:cs typeface="Arial" panose="020B0604020202020204" pitchFamily="34" charset="0"/>
              </a:rPr>
              <a:t>Change in reports/outputs</a:t>
            </a:r>
          </a:p>
          <a:p>
            <a:pPr marL="120514" indent="-120514">
              <a:buFontTx/>
              <a:buChar char="•"/>
            </a:pPr>
            <a:r>
              <a:rPr lang="en-US" sz="1200" dirty="0">
                <a:latin typeface="Calibri Light" panose="020F0302020204030204" pitchFamily="34" charset="0"/>
                <a:cs typeface="Arial" panose="020B0604020202020204" pitchFamily="34" charset="0"/>
              </a:rPr>
              <a:t>Change in frequency of work</a:t>
            </a:r>
          </a:p>
          <a:p>
            <a:pPr marL="120514" indent="-120514">
              <a:buFontTx/>
              <a:buChar char="•"/>
            </a:pPr>
            <a:r>
              <a:rPr lang="en-US" sz="1200" dirty="0">
                <a:latin typeface="Calibri Light" panose="020F0302020204030204" pitchFamily="34" charset="0"/>
                <a:cs typeface="Arial" panose="020B0604020202020204" pitchFamily="34" charset="0"/>
              </a:rPr>
              <a:t>Change in communication or interaction</a:t>
            </a:r>
          </a:p>
          <a:p>
            <a:pPr marL="120514" indent="-120514">
              <a:buFontTx/>
              <a:buChar char="•"/>
            </a:pPr>
            <a:r>
              <a:rPr lang="en-US" sz="1200" dirty="0">
                <a:latin typeface="Calibri Light" panose="020F0302020204030204" pitchFamily="34" charset="0"/>
                <a:cs typeface="Arial" panose="020B0604020202020204" pitchFamily="34" charset="0"/>
              </a:rPr>
              <a:t>Change in customer/vendor interaction?</a:t>
            </a:r>
          </a:p>
          <a:p>
            <a:pPr marL="188629" indent="-188629" eaLnBrk="0" hangingPunct="0">
              <a:buFont typeface="Arial" panose="020B0604020202020204" pitchFamily="34" charset="0"/>
              <a:buChar char="•"/>
              <a:defRPr/>
            </a:pPr>
            <a:endParaRPr lang="en-US" sz="1200" dirty="0"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846843" y="3960937"/>
            <a:ext cx="2068557" cy="2343389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188629" indent="-188629" eaLnBrk="0" hangingPunct="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Calibri Light" panose="020F0302020204030204" pitchFamily="34" charset="0"/>
                <a:cs typeface="Arial" panose="020B0604020202020204" pitchFamily="34" charset="0"/>
              </a:rPr>
              <a:t>Change in application or tools required to complete tasks</a:t>
            </a:r>
          </a:p>
          <a:p>
            <a:pPr marL="188629" indent="-188629" eaLnBrk="0" hangingPunct="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Calibri Light" panose="020F0302020204030204" pitchFamily="34" charset="0"/>
                <a:cs typeface="Arial" panose="020B0604020202020204" pitchFamily="34" charset="0"/>
              </a:rPr>
              <a:t>Features being added or removed</a:t>
            </a:r>
          </a:p>
          <a:p>
            <a:pPr marL="188629" indent="-188629" eaLnBrk="0" hangingPunct="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Calibri Light" panose="020F0302020204030204" pitchFamily="34" charset="0"/>
                <a:cs typeface="Arial" panose="020B0604020202020204" pitchFamily="34" charset="0"/>
              </a:rPr>
              <a:t>Change from a manual task to automated</a:t>
            </a:r>
          </a:p>
        </p:txBody>
      </p: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235392" y="2060260"/>
            <a:ext cx="1998724" cy="33855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>
                <a:latin typeface="Calibri Light" panose="020F0302020204030204" pitchFamily="34" charset="0"/>
                <a:cs typeface="+mn-cs"/>
              </a:rPr>
              <a:t>People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4675789" y="3974368"/>
            <a:ext cx="2029811" cy="2343389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188629" indent="-188629">
              <a:buFont typeface="Arial" panose="020B0604020202020204" pitchFamily="34" charset="0"/>
              <a:buChar char="•"/>
            </a:pPr>
            <a:r>
              <a:rPr lang="en-US" sz="1200" dirty="0">
                <a:latin typeface="Calibri Light" panose="020F0302020204030204" pitchFamily="34" charset="0"/>
                <a:cs typeface="Arial" panose="020B0604020202020204" pitchFamily="34" charset="0"/>
              </a:rPr>
              <a:t>Change in the rules required to guide decisions, behaviors</a:t>
            </a:r>
          </a:p>
          <a:p>
            <a:pPr marL="188629" indent="-188629">
              <a:buFont typeface="Arial" panose="020B0604020202020204" pitchFamily="34" charset="0"/>
              <a:buChar char="•"/>
            </a:pPr>
            <a:r>
              <a:rPr lang="en-US" sz="1200" dirty="0">
                <a:latin typeface="Calibri Light" panose="020F0302020204030204" pitchFamily="34" charset="0"/>
                <a:cs typeface="Arial" panose="020B0604020202020204" pitchFamily="34" charset="0"/>
              </a:rPr>
              <a:t>Change in procedure for completing tasks, processes</a:t>
            </a:r>
          </a:p>
          <a:p>
            <a:pPr marL="188629" indent="-188629">
              <a:buFont typeface="Arial" panose="020B0604020202020204" pitchFamily="34" charset="0"/>
              <a:buChar char="•"/>
            </a:pPr>
            <a:r>
              <a:rPr lang="en-US" sz="1200" dirty="0">
                <a:latin typeface="Calibri Light" panose="020F0302020204030204" pitchFamily="34" charset="0"/>
                <a:cs typeface="Arial" panose="020B0604020202020204" pitchFamily="34" charset="0"/>
              </a:rPr>
              <a:t>Change in contract or policy </a:t>
            </a:r>
          </a:p>
          <a:p>
            <a:pPr marL="260239" indent="-260239" eaLnBrk="0" hangingPunct="0">
              <a:buFont typeface="Arial" panose="020B0604020202020204" pitchFamily="34" charset="0"/>
              <a:buChar char="•"/>
              <a:defRPr/>
            </a:pPr>
            <a:endParaRPr lang="en-US" sz="1200" dirty="0"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marL="188629" indent="-188629" eaLnBrk="0" hangingPunct="0">
              <a:buFont typeface="Arial" panose="020B0604020202020204" pitchFamily="34" charset="0"/>
              <a:buChar char="•"/>
              <a:defRPr/>
            </a:pPr>
            <a:endParaRPr lang="en-US" sz="1200" dirty="0"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2465989" y="2057400"/>
            <a:ext cx="2029811" cy="33855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 smtClean="0">
                <a:latin typeface="Calibri Light" panose="020F0302020204030204" pitchFamily="34" charset="0"/>
                <a:cs typeface="+mn-cs"/>
              </a:rPr>
              <a:t>Process</a:t>
            </a:r>
            <a:endParaRPr lang="en-US" sz="1600" dirty="0"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4681728" y="2057400"/>
            <a:ext cx="2023871" cy="33855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 smtClean="0">
                <a:latin typeface="Calibri Light" panose="020F0302020204030204" pitchFamily="34" charset="0"/>
                <a:cs typeface="+mn-cs"/>
              </a:rPr>
              <a:t>Policy</a:t>
            </a:r>
            <a:endParaRPr lang="en-US" sz="1600" dirty="0"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6878016" y="2057400"/>
            <a:ext cx="2037384" cy="33855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 smtClean="0">
                <a:latin typeface="Calibri Light" panose="020F0302020204030204" pitchFamily="34" charset="0"/>
                <a:cs typeface="+mn-cs"/>
              </a:rPr>
              <a:t>Technology</a:t>
            </a:r>
            <a:endParaRPr lang="en-US" sz="1600" dirty="0">
              <a:latin typeface="Calibri Light" panose="020F0302020204030204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lum bright="-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28823"/>
          <a:stretch/>
        </p:blipFill>
        <p:spPr>
          <a:xfrm>
            <a:off x="0" y="-78594"/>
            <a:ext cx="9144000" cy="1831194"/>
          </a:xfrm>
          <a:prstGeom prst="rect">
            <a:avLst/>
          </a:prstGeom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457200" y="360164"/>
            <a:ext cx="8229600" cy="373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Managing Change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rgbClr val="92D050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Transition across multiple areas</a:t>
            </a:r>
            <a:endParaRPr lang="en-CA" sz="2800" dirty="0">
              <a:solidFill>
                <a:srgbClr val="92D050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86600" y="1329186"/>
            <a:ext cx="2533625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CC1D26-A9BD-4BDE-BDD9-08EDBAE96860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34" name="Freeform 756"/>
          <p:cNvSpPr>
            <a:spLocks noChangeAspect="1" noEditPoints="1"/>
          </p:cNvSpPr>
          <p:nvPr/>
        </p:nvSpPr>
        <p:spPr bwMode="auto">
          <a:xfrm>
            <a:off x="625153" y="2522742"/>
            <a:ext cx="1219200" cy="1219200"/>
          </a:xfrm>
          <a:custGeom>
            <a:avLst/>
            <a:gdLst>
              <a:gd name="T0" fmla="*/ 0 w 512"/>
              <a:gd name="T1" fmla="*/ 256 h 512"/>
              <a:gd name="T2" fmla="*/ 512 w 512"/>
              <a:gd name="T3" fmla="*/ 256 h 512"/>
              <a:gd name="T4" fmla="*/ 308 w 512"/>
              <a:gd name="T5" fmla="*/ 356 h 512"/>
              <a:gd name="T6" fmla="*/ 294 w 512"/>
              <a:gd name="T7" fmla="*/ 361 h 512"/>
              <a:gd name="T8" fmla="*/ 240 w 512"/>
              <a:gd name="T9" fmla="*/ 350 h 512"/>
              <a:gd name="T10" fmla="*/ 221 w 512"/>
              <a:gd name="T11" fmla="*/ 290 h 512"/>
              <a:gd name="T12" fmla="*/ 235 w 512"/>
              <a:gd name="T13" fmla="*/ 191 h 512"/>
              <a:gd name="T14" fmla="*/ 202 w 512"/>
              <a:gd name="T15" fmla="*/ 176 h 512"/>
              <a:gd name="T16" fmla="*/ 170 w 512"/>
              <a:gd name="T17" fmla="*/ 191 h 512"/>
              <a:gd name="T18" fmla="*/ 184 w 512"/>
              <a:gd name="T19" fmla="*/ 290 h 512"/>
              <a:gd name="T20" fmla="*/ 165 w 512"/>
              <a:gd name="T21" fmla="*/ 350 h 512"/>
              <a:gd name="T22" fmla="*/ 111 w 512"/>
              <a:gd name="T23" fmla="*/ 361 h 512"/>
              <a:gd name="T24" fmla="*/ 97 w 512"/>
              <a:gd name="T25" fmla="*/ 356 h 512"/>
              <a:gd name="T26" fmla="*/ 139 w 512"/>
              <a:gd name="T27" fmla="*/ 334 h 512"/>
              <a:gd name="T28" fmla="*/ 166 w 512"/>
              <a:gd name="T29" fmla="*/ 302 h 512"/>
              <a:gd name="T30" fmla="*/ 153 w 512"/>
              <a:gd name="T31" fmla="*/ 177 h 512"/>
              <a:gd name="T32" fmla="*/ 251 w 512"/>
              <a:gd name="T33" fmla="*/ 177 h 512"/>
              <a:gd name="T34" fmla="*/ 239 w 512"/>
              <a:gd name="T35" fmla="*/ 302 h 512"/>
              <a:gd name="T36" fmla="*/ 265 w 512"/>
              <a:gd name="T37" fmla="*/ 334 h 512"/>
              <a:gd name="T38" fmla="*/ 308 w 512"/>
              <a:gd name="T39" fmla="*/ 356 h 512"/>
              <a:gd name="T40" fmla="*/ 405 w 512"/>
              <a:gd name="T41" fmla="*/ 342 h 512"/>
              <a:gd name="T42" fmla="*/ 380 w 512"/>
              <a:gd name="T43" fmla="*/ 335 h 512"/>
              <a:gd name="T44" fmla="*/ 356 w 512"/>
              <a:gd name="T45" fmla="*/ 328 h 512"/>
              <a:gd name="T46" fmla="*/ 360 w 512"/>
              <a:gd name="T47" fmla="*/ 248 h 512"/>
              <a:gd name="T48" fmla="*/ 330 w 512"/>
              <a:gd name="T49" fmla="*/ 197 h 512"/>
              <a:gd name="T50" fmla="*/ 301 w 512"/>
              <a:gd name="T51" fmla="*/ 248 h 512"/>
              <a:gd name="T52" fmla="*/ 305 w 512"/>
              <a:gd name="T53" fmla="*/ 328 h 512"/>
              <a:gd name="T54" fmla="*/ 290 w 512"/>
              <a:gd name="T55" fmla="*/ 326 h 512"/>
              <a:gd name="T56" fmla="*/ 298 w 512"/>
              <a:gd name="T57" fmla="*/ 293 h 512"/>
              <a:gd name="T58" fmla="*/ 288 w 512"/>
              <a:gd name="T59" fmla="*/ 195 h 512"/>
              <a:gd name="T60" fmla="*/ 373 w 512"/>
              <a:gd name="T61" fmla="*/ 195 h 512"/>
              <a:gd name="T62" fmla="*/ 363 w 512"/>
              <a:gd name="T63" fmla="*/ 293 h 512"/>
              <a:gd name="T64" fmla="*/ 383 w 512"/>
              <a:gd name="T65" fmla="*/ 314 h 512"/>
              <a:gd name="T66" fmla="*/ 414 w 512"/>
              <a:gd name="T67" fmla="*/ 33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308" y="356"/>
                </a:moveTo>
                <a:cubicBezTo>
                  <a:pt x="306" y="360"/>
                  <a:pt x="302" y="362"/>
                  <a:pt x="298" y="362"/>
                </a:cubicBezTo>
                <a:cubicBezTo>
                  <a:pt x="297" y="362"/>
                  <a:pt x="295" y="362"/>
                  <a:pt x="294" y="361"/>
                </a:cubicBezTo>
                <a:cubicBezTo>
                  <a:pt x="283" y="356"/>
                  <a:pt x="273" y="356"/>
                  <a:pt x="264" y="355"/>
                </a:cubicBezTo>
                <a:cubicBezTo>
                  <a:pt x="256" y="355"/>
                  <a:pt x="248" y="355"/>
                  <a:pt x="240" y="350"/>
                </a:cubicBezTo>
                <a:cubicBezTo>
                  <a:pt x="226" y="343"/>
                  <a:pt x="220" y="323"/>
                  <a:pt x="219" y="317"/>
                </a:cubicBezTo>
                <a:cubicBezTo>
                  <a:pt x="217" y="308"/>
                  <a:pt x="216" y="297"/>
                  <a:pt x="221" y="290"/>
                </a:cubicBezTo>
                <a:cubicBezTo>
                  <a:pt x="228" y="280"/>
                  <a:pt x="236" y="261"/>
                  <a:pt x="240" y="246"/>
                </a:cubicBezTo>
                <a:cubicBezTo>
                  <a:pt x="246" y="221"/>
                  <a:pt x="244" y="202"/>
                  <a:pt x="235" y="191"/>
                </a:cubicBezTo>
                <a:cubicBezTo>
                  <a:pt x="223" y="176"/>
                  <a:pt x="203" y="177"/>
                  <a:pt x="203" y="177"/>
                </a:cubicBezTo>
                <a:cubicBezTo>
                  <a:pt x="202" y="177"/>
                  <a:pt x="202" y="176"/>
                  <a:pt x="202" y="176"/>
                </a:cubicBezTo>
                <a:cubicBezTo>
                  <a:pt x="202" y="176"/>
                  <a:pt x="202" y="177"/>
                  <a:pt x="202" y="177"/>
                </a:cubicBezTo>
                <a:cubicBezTo>
                  <a:pt x="202" y="177"/>
                  <a:pt x="181" y="176"/>
                  <a:pt x="170" y="191"/>
                </a:cubicBezTo>
                <a:cubicBezTo>
                  <a:pt x="160" y="202"/>
                  <a:pt x="159" y="221"/>
                  <a:pt x="165" y="246"/>
                </a:cubicBezTo>
                <a:cubicBezTo>
                  <a:pt x="168" y="261"/>
                  <a:pt x="176" y="280"/>
                  <a:pt x="184" y="290"/>
                </a:cubicBezTo>
                <a:cubicBezTo>
                  <a:pt x="189" y="297"/>
                  <a:pt x="187" y="308"/>
                  <a:pt x="185" y="317"/>
                </a:cubicBezTo>
                <a:cubicBezTo>
                  <a:pt x="184" y="323"/>
                  <a:pt x="179" y="343"/>
                  <a:pt x="165" y="350"/>
                </a:cubicBezTo>
                <a:cubicBezTo>
                  <a:pt x="157" y="355"/>
                  <a:pt x="149" y="355"/>
                  <a:pt x="140" y="355"/>
                </a:cubicBezTo>
                <a:cubicBezTo>
                  <a:pt x="131" y="356"/>
                  <a:pt x="122" y="356"/>
                  <a:pt x="111" y="361"/>
                </a:cubicBezTo>
                <a:cubicBezTo>
                  <a:pt x="109" y="362"/>
                  <a:pt x="108" y="362"/>
                  <a:pt x="106" y="362"/>
                </a:cubicBezTo>
                <a:cubicBezTo>
                  <a:pt x="102" y="362"/>
                  <a:pt x="98" y="360"/>
                  <a:pt x="97" y="356"/>
                </a:cubicBezTo>
                <a:cubicBezTo>
                  <a:pt x="94" y="351"/>
                  <a:pt x="96" y="344"/>
                  <a:pt x="102" y="342"/>
                </a:cubicBezTo>
                <a:cubicBezTo>
                  <a:pt x="116" y="335"/>
                  <a:pt x="129" y="335"/>
                  <a:pt x="139" y="334"/>
                </a:cubicBezTo>
                <a:cubicBezTo>
                  <a:pt x="146" y="334"/>
                  <a:pt x="151" y="334"/>
                  <a:pt x="155" y="332"/>
                </a:cubicBezTo>
                <a:cubicBezTo>
                  <a:pt x="161" y="328"/>
                  <a:pt x="167" y="308"/>
                  <a:pt x="166" y="302"/>
                </a:cubicBezTo>
                <a:cubicBezTo>
                  <a:pt x="157" y="289"/>
                  <a:pt x="148" y="269"/>
                  <a:pt x="144" y="251"/>
                </a:cubicBezTo>
                <a:cubicBezTo>
                  <a:pt x="136" y="219"/>
                  <a:pt x="139" y="194"/>
                  <a:pt x="153" y="177"/>
                </a:cubicBezTo>
                <a:cubicBezTo>
                  <a:pt x="171" y="155"/>
                  <a:pt x="200" y="155"/>
                  <a:pt x="202" y="155"/>
                </a:cubicBezTo>
                <a:cubicBezTo>
                  <a:pt x="205" y="155"/>
                  <a:pt x="233" y="155"/>
                  <a:pt x="251" y="177"/>
                </a:cubicBezTo>
                <a:cubicBezTo>
                  <a:pt x="265" y="194"/>
                  <a:pt x="268" y="219"/>
                  <a:pt x="261" y="251"/>
                </a:cubicBezTo>
                <a:cubicBezTo>
                  <a:pt x="256" y="269"/>
                  <a:pt x="247" y="289"/>
                  <a:pt x="239" y="302"/>
                </a:cubicBezTo>
                <a:cubicBezTo>
                  <a:pt x="237" y="308"/>
                  <a:pt x="243" y="328"/>
                  <a:pt x="250" y="332"/>
                </a:cubicBezTo>
                <a:cubicBezTo>
                  <a:pt x="253" y="334"/>
                  <a:pt x="259" y="334"/>
                  <a:pt x="265" y="334"/>
                </a:cubicBezTo>
                <a:cubicBezTo>
                  <a:pt x="276" y="335"/>
                  <a:pt x="288" y="335"/>
                  <a:pt x="303" y="342"/>
                </a:cubicBezTo>
                <a:cubicBezTo>
                  <a:pt x="308" y="344"/>
                  <a:pt x="310" y="351"/>
                  <a:pt x="308" y="356"/>
                </a:cubicBezTo>
                <a:close/>
                <a:moveTo>
                  <a:pt x="414" y="337"/>
                </a:moveTo>
                <a:cubicBezTo>
                  <a:pt x="412" y="340"/>
                  <a:pt x="408" y="342"/>
                  <a:pt x="405" y="342"/>
                </a:cubicBezTo>
                <a:cubicBezTo>
                  <a:pt x="403" y="342"/>
                  <a:pt x="401" y="341"/>
                  <a:pt x="399" y="340"/>
                </a:cubicBezTo>
                <a:cubicBezTo>
                  <a:pt x="395" y="337"/>
                  <a:pt x="387" y="336"/>
                  <a:pt x="380" y="335"/>
                </a:cubicBezTo>
                <a:cubicBezTo>
                  <a:pt x="372" y="334"/>
                  <a:pt x="364" y="333"/>
                  <a:pt x="357" y="329"/>
                </a:cubicBezTo>
                <a:cubicBezTo>
                  <a:pt x="357" y="329"/>
                  <a:pt x="356" y="328"/>
                  <a:pt x="356" y="328"/>
                </a:cubicBezTo>
                <a:cubicBezTo>
                  <a:pt x="341" y="317"/>
                  <a:pt x="337" y="293"/>
                  <a:pt x="345" y="282"/>
                </a:cubicBezTo>
                <a:cubicBezTo>
                  <a:pt x="351" y="274"/>
                  <a:pt x="357" y="260"/>
                  <a:pt x="360" y="248"/>
                </a:cubicBezTo>
                <a:cubicBezTo>
                  <a:pt x="364" y="230"/>
                  <a:pt x="363" y="217"/>
                  <a:pt x="356" y="208"/>
                </a:cubicBezTo>
                <a:cubicBezTo>
                  <a:pt x="347" y="197"/>
                  <a:pt x="332" y="197"/>
                  <a:pt x="330" y="197"/>
                </a:cubicBezTo>
                <a:cubicBezTo>
                  <a:pt x="329" y="197"/>
                  <a:pt x="313" y="197"/>
                  <a:pt x="305" y="208"/>
                </a:cubicBezTo>
                <a:cubicBezTo>
                  <a:pt x="298" y="217"/>
                  <a:pt x="297" y="230"/>
                  <a:pt x="301" y="248"/>
                </a:cubicBezTo>
                <a:cubicBezTo>
                  <a:pt x="304" y="260"/>
                  <a:pt x="310" y="274"/>
                  <a:pt x="315" y="282"/>
                </a:cubicBezTo>
                <a:cubicBezTo>
                  <a:pt x="323" y="293"/>
                  <a:pt x="319" y="317"/>
                  <a:pt x="305" y="328"/>
                </a:cubicBezTo>
                <a:cubicBezTo>
                  <a:pt x="303" y="330"/>
                  <a:pt x="300" y="330"/>
                  <a:pt x="298" y="330"/>
                </a:cubicBezTo>
                <a:cubicBezTo>
                  <a:pt x="295" y="330"/>
                  <a:pt x="292" y="329"/>
                  <a:pt x="290" y="326"/>
                </a:cubicBezTo>
                <a:cubicBezTo>
                  <a:pt x="286" y="321"/>
                  <a:pt x="287" y="315"/>
                  <a:pt x="292" y="311"/>
                </a:cubicBezTo>
                <a:cubicBezTo>
                  <a:pt x="298" y="307"/>
                  <a:pt x="299" y="296"/>
                  <a:pt x="298" y="293"/>
                </a:cubicBezTo>
                <a:cubicBezTo>
                  <a:pt x="291" y="284"/>
                  <a:pt x="284" y="268"/>
                  <a:pt x="280" y="253"/>
                </a:cubicBezTo>
                <a:cubicBezTo>
                  <a:pt x="274" y="228"/>
                  <a:pt x="277" y="209"/>
                  <a:pt x="288" y="195"/>
                </a:cubicBezTo>
                <a:cubicBezTo>
                  <a:pt x="304" y="175"/>
                  <a:pt x="328" y="176"/>
                  <a:pt x="330" y="176"/>
                </a:cubicBezTo>
                <a:cubicBezTo>
                  <a:pt x="332" y="176"/>
                  <a:pt x="357" y="175"/>
                  <a:pt x="373" y="195"/>
                </a:cubicBezTo>
                <a:cubicBezTo>
                  <a:pt x="384" y="209"/>
                  <a:pt x="386" y="228"/>
                  <a:pt x="380" y="253"/>
                </a:cubicBezTo>
                <a:cubicBezTo>
                  <a:pt x="377" y="268"/>
                  <a:pt x="370" y="284"/>
                  <a:pt x="363" y="293"/>
                </a:cubicBezTo>
                <a:cubicBezTo>
                  <a:pt x="362" y="296"/>
                  <a:pt x="363" y="306"/>
                  <a:pt x="369" y="311"/>
                </a:cubicBezTo>
                <a:cubicBezTo>
                  <a:pt x="372" y="312"/>
                  <a:pt x="378" y="313"/>
                  <a:pt x="383" y="314"/>
                </a:cubicBezTo>
                <a:cubicBezTo>
                  <a:pt x="392" y="315"/>
                  <a:pt x="402" y="317"/>
                  <a:pt x="410" y="322"/>
                </a:cubicBezTo>
                <a:cubicBezTo>
                  <a:pt x="415" y="325"/>
                  <a:pt x="417" y="332"/>
                  <a:pt x="414" y="337"/>
                </a:cubicBezTo>
                <a:close/>
              </a:path>
            </a:pathLst>
          </a:custGeom>
          <a:solidFill>
            <a:srgbClr val="6D9F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sp>
        <p:nvSpPr>
          <p:cNvPr id="35" name="Freeform 469"/>
          <p:cNvSpPr>
            <a:spLocks noChangeAspect="1" noEditPoints="1"/>
          </p:cNvSpPr>
          <p:nvPr/>
        </p:nvSpPr>
        <p:spPr bwMode="auto">
          <a:xfrm>
            <a:off x="2898221" y="2549669"/>
            <a:ext cx="1165345" cy="1165345"/>
          </a:xfrm>
          <a:custGeom>
            <a:avLst/>
            <a:gdLst>
              <a:gd name="T0" fmla="*/ 309 w 512"/>
              <a:gd name="T1" fmla="*/ 320 h 512"/>
              <a:gd name="T2" fmla="*/ 288 w 512"/>
              <a:gd name="T3" fmla="*/ 341 h 512"/>
              <a:gd name="T4" fmla="*/ 266 w 512"/>
              <a:gd name="T5" fmla="*/ 320 h 512"/>
              <a:gd name="T6" fmla="*/ 288 w 512"/>
              <a:gd name="T7" fmla="*/ 298 h 512"/>
              <a:gd name="T8" fmla="*/ 309 w 512"/>
              <a:gd name="T9" fmla="*/ 320 h 512"/>
              <a:gd name="T10" fmla="*/ 213 w 512"/>
              <a:gd name="T11" fmla="*/ 160 h 512"/>
              <a:gd name="T12" fmla="*/ 192 w 512"/>
              <a:gd name="T13" fmla="*/ 181 h 512"/>
              <a:gd name="T14" fmla="*/ 213 w 512"/>
              <a:gd name="T15" fmla="*/ 202 h 512"/>
              <a:gd name="T16" fmla="*/ 234 w 512"/>
              <a:gd name="T17" fmla="*/ 181 h 512"/>
              <a:gd name="T18" fmla="*/ 213 w 512"/>
              <a:gd name="T19" fmla="*/ 160 h 512"/>
              <a:gd name="T20" fmla="*/ 138 w 512"/>
              <a:gd name="T21" fmla="*/ 298 h 512"/>
              <a:gd name="T22" fmla="*/ 117 w 512"/>
              <a:gd name="T23" fmla="*/ 320 h 512"/>
              <a:gd name="T24" fmla="*/ 138 w 512"/>
              <a:gd name="T25" fmla="*/ 341 h 512"/>
              <a:gd name="T26" fmla="*/ 160 w 512"/>
              <a:gd name="T27" fmla="*/ 320 h 512"/>
              <a:gd name="T28" fmla="*/ 138 w 512"/>
              <a:gd name="T29" fmla="*/ 298 h 512"/>
              <a:gd name="T30" fmla="*/ 512 w 512"/>
              <a:gd name="T31" fmla="*/ 256 h 512"/>
              <a:gd name="T32" fmla="*/ 256 w 512"/>
              <a:gd name="T33" fmla="*/ 512 h 512"/>
              <a:gd name="T34" fmla="*/ 0 w 512"/>
              <a:gd name="T35" fmla="*/ 256 h 512"/>
              <a:gd name="T36" fmla="*/ 256 w 512"/>
              <a:gd name="T37" fmla="*/ 0 h 512"/>
              <a:gd name="T38" fmla="*/ 512 w 512"/>
              <a:gd name="T39" fmla="*/ 256 h 512"/>
              <a:gd name="T40" fmla="*/ 416 w 512"/>
              <a:gd name="T41" fmla="*/ 181 h 512"/>
              <a:gd name="T42" fmla="*/ 373 w 512"/>
              <a:gd name="T43" fmla="*/ 138 h 512"/>
              <a:gd name="T44" fmla="*/ 330 w 512"/>
              <a:gd name="T45" fmla="*/ 181 h 512"/>
              <a:gd name="T46" fmla="*/ 342 w 512"/>
              <a:gd name="T47" fmla="*/ 211 h 512"/>
              <a:gd name="T48" fmla="*/ 300 w 512"/>
              <a:gd name="T49" fmla="*/ 279 h 512"/>
              <a:gd name="T50" fmla="*/ 288 w 512"/>
              <a:gd name="T51" fmla="*/ 277 h 512"/>
              <a:gd name="T52" fmla="*/ 278 w 512"/>
              <a:gd name="T53" fmla="*/ 278 h 512"/>
              <a:gd name="T54" fmla="*/ 242 w 512"/>
              <a:gd name="T55" fmla="*/ 212 h 512"/>
              <a:gd name="T56" fmla="*/ 256 w 512"/>
              <a:gd name="T57" fmla="*/ 181 h 512"/>
              <a:gd name="T58" fmla="*/ 213 w 512"/>
              <a:gd name="T59" fmla="*/ 138 h 512"/>
              <a:gd name="T60" fmla="*/ 170 w 512"/>
              <a:gd name="T61" fmla="*/ 181 h 512"/>
              <a:gd name="T62" fmla="*/ 184 w 512"/>
              <a:gd name="T63" fmla="*/ 212 h 512"/>
              <a:gd name="T64" fmla="*/ 148 w 512"/>
              <a:gd name="T65" fmla="*/ 278 h 512"/>
              <a:gd name="T66" fmla="*/ 138 w 512"/>
              <a:gd name="T67" fmla="*/ 277 h 512"/>
              <a:gd name="T68" fmla="*/ 96 w 512"/>
              <a:gd name="T69" fmla="*/ 320 h 512"/>
              <a:gd name="T70" fmla="*/ 138 w 512"/>
              <a:gd name="T71" fmla="*/ 362 h 512"/>
              <a:gd name="T72" fmla="*/ 181 w 512"/>
              <a:gd name="T73" fmla="*/ 320 h 512"/>
              <a:gd name="T74" fmla="*/ 167 w 512"/>
              <a:gd name="T75" fmla="*/ 288 h 512"/>
              <a:gd name="T76" fmla="*/ 203 w 512"/>
              <a:gd name="T77" fmla="*/ 222 h 512"/>
              <a:gd name="T78" fmla="*/ 213 w 512"/>
              <a:gd name="T79" fmla="*/ 224 h 512"/>
              <a:gd name="T80" fmla="*/ 223 w 512"/>
              <a:gd name="T81" fmla="*/ 222 h 512"/>
              <a:gd name="T82" fmla="*/ 259 w 512"/>
              <a:gd name="T83" fmla="*/ 288 h 512"/>
              <a:gd name="T84" fmla="*/ 245 w 512"/>
              <a:gd name="T85" fmla="*/ 320 h 512"/>
              <a:gd name="T86" fmla="*/ 288 w 512"/>
              <a:gd name="T87" fmla="*/ 362 h 512"/>
              <a:gd name="T88" fmla="*/ 330 w 512"/>
              <a:gd name="T89" fmla="*/ 320 h 512"/>
              <a:gd name="T90" fmla="*/ 318 w 512"/>
              <a:gd name="T91" fmla="*/ 290 h 512"/>
              <a:gd name="T92" fmla="*/ 361 w 512"/>
              <a:gd name="T93" fmla="*/ 222 h 512"/>
              <a:gd name="T94" fmla="*/ 373 w 512"/>
              <a:gd name="T95" fmla="*/ 224 h 512"/>
              <a:gd name="T96" fmla="*/ 416 w 512"/>
              <a:gd name="T97" fmla="*/ 181 h 512"/>
              <a:gd name="T98" fmla="*/ 373 w 512"/>
              <a:gd name="T99" fmla="*/ 160 h 512"/>
              <a:gd name="T100" fmla="*/ 352 w 512"/>
              <a:gd name="T101" fmla="*/ 181 h 512"/>
              <a:gd name="T102" fmla="*/ 373 w 512"/>
              <a:gd name="T103" fmla="*/ 202 h 512"/>
              <a:gd name="T104" fmla="*/ 394 w 512"/>
              <a:gd name="T105" fmla="*/ 181 h 512"/>
              <a:gd name="T106" fmla="*/ 373 w 512"/>
              <a:gd name="T107" fmla="*/ 16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2" h="512">
                <a:moveTo>
                  <a:pt x="309" y="320"/>
                </a:moveTo>
                <a:cubicBezTo>
                  <a:pt x="309" y="331"/>
                  <a:pt x="299" y="341"/>
                  <a:pt x="288" y="341"/>
                </a:cubicBezTo>
                <a:cubicBezTo>
                  <a:pt x="276" y="341"/>
                  <a:pt x="266" y="331"/>
                  <a:pt x="266" y="320"/>
                </a:cubicBezTo>
                <a:cubicBezTo>
                  <a:pt x="266" y="308"/>
                  <a:pt x="276" y="298"/>
                  <a:pt x="288" y="298"/>
                </a:cubicBezTo>
                <a:cubicBezTo>
                  <a:pt x="299" y="298"/>
                  <a:pt x="309" y="308"/>
                  <a:pt x="309" y="320"/>
                </a:cubicBezTo>
                <a:close/>
                <a:moveTo>
                  <a:pt x="213" y="160"/>
                </a:moveTo>
                <a:cubicBezTo>
                  <a:pt x="201" y="160"/>
                  <a:pt x="192" y="169"/>
                  <a:pt x="192" y="181"/>
                </a:cubicBezTo>
                <a:cubicBezTo>
                  <a:pt x="192" y="193"/>
                  <a:pt x="201" y="202"/>
                  <a:pt x="213" y="202"/>
                </a:cubicBezTo>
                <a:cubicBezTo>
                  <a:pt x="225" y="202"/>
                  <a:pt x="234" y="193"/>
                  <a:pt x="234" y="181"/>
                </a:cubicBezTo>
                <a:cubicBezTo>
                  <a:pt x="234" y="169"/>
                  <a:pt x="225" y="160"/>
                  <a:pt x="213" y="160"/>
                </a:cubicBezTo>
                <a:close/>
                <a:moveTo>
                  <a:pt x="138" y="298"/>
                </a:moveTo>
                <a:cubicBezTo>
                  <a:pt x="127" y="298"/>
                  <a:pt x="117" y="308"/>
                  <a:pt x="117" y="320"/>
                </a:cubicBezTo>
                <a:cubicBezTo>
                  <a:pt x="117" y="331"/>
                  <a:pt x="127" y="341"/>
                  <a:pt x="138" y="341"/>
                </a:cubicBezTo>
                <a:cubicBezTo>
                  <a:pt x="150" y="341"/>
                  <a:pt x="160" y="331"/>
                  <a:pt x="160" y="320"/>
                </a:cubicBezTo>
                <a:cubicBezTo>
                  <a:pt x="160" y="308"/>
                  <a:pt x="150" y="298"/>
                  <a:pt x="138" y="298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416" y="181"/>
                </a:moveTo>
                <a:cubicBezTo>
                  <a:pt x="416" y="157"/>
                  <a:pt x="397" y="138"/>
                  <a:pt x="373" y="138"/>
                </a:cubicBezTo>
                <a:cubicBezTo>
                  <a:pt x="349" y="138"/>
                  <a:pt x="330" y="157"/>
                  <a:pt x="330" y="181"/>
                </a:cubicBezTo>
                <a:cubicBezTo>
                  <a:pt x="330" y="192"/>
                  <a:pt x="335" y="203"/>
                  <a:pt x="342" y="211"/>
                </a:cubicBezTo>
                <a:cubicBezTo>
                  <a:pt x="300" y="279"/>
                  <a:pt x="300" y="279"/>
                  <a:pt x="300" y="279"/>
                </a:cubicBezTo>
                <a:cubicBezTo>
                  <a:pt x="296" y="278"/>
                  <a:pt x="292" y="277"/>
                  <a:pt x="288" y="277"/>
                </a:cubicBezTo>
                <a:cubicBezTo>
                  <a:pt x="284" y="277"/>
                  <a:pt x="281" y="278"/>
                  <a:pt x="278" y="278"/>
                </a:cubicBezTo>
                <a:cubicBezTo>
                  <a:pt x="242" y="212"/>
                  <a:pt x="242" y="212"/>
                  <a:pt x="242" y="212"/>
                </a:cubicBezTo>
                <a:cubicBezTo>
                  <a:pt x="250" y="204"/>
                  <a:pt x="256" y="193"/>
                  <a:pt x="256" y="181"/>
                </a:cubicBezTo>
                <a:cubicBezTo>
                  <a:pt x="256" y="157"/>
                  <a:pt x="237" y="138"/>
                  <a:pt x="213" y="138"/>
                </a:cubicBezTo>
                <a:cubicBezTo>
                  <a:pt x="189" y="138"/>
                  <a:pt x="170" y="157"/>
                  <a:pt x="170" y="181"/>
                </a:cubicBezTo>
                <a:cubicBezTo>
                  <a:pt x="170" y="193"/>
                  <a:pt x="176" y="204"/>
                  <a:pt x="184" y="212"/>
                </a:cubicBezTo>
                <a:cubicBezTo>
                  <a:pt x="148" y="278"/>
                  <a:pt x="148" y="278"/>
                  <a:pt x="148" y="278"/>
                </a:cubicBezTo>
                <a:cubicBezTo>
                  <a:pt x="145" y="278"/>
                  <a:pt x="142" y="277"/>
                  <a:pt x="138" y="277"/>
                </a:cubicBezTo>
                <a:cubicBezTo>
                  <a:pt x="115" y="277"/>
                  <a:pt x="96" y="296"/>
                  <a:pt x="96" y="320"/>
                </a:cubicBezTo>
                <a:cubicBezTo>
                  <a:pt x="96" y="343"/>
                  <a:pt x="115" y="362"/>
                  <a:pt x="138" y="362"/>
                </a:cubicBezTo>
                <a:cubicBezTo>
                  <a:pt x="162" y="362"/>
                  <a:pt x="181" y="343"/>
                  <a:pt x="181" y="320"/>
                </a:cubicBezTo>
                <a:cubicBezTo>
                  <a:pt x="181" y="307"/>
                  <a:pt x="176" y="296"/>
                  <a:pt x="167" y="288"/>
                </a:cubicBezTo>
                <a:cubicBezTo>
                  <a:pt x="203" y="222"/>
                  <a:pt x="203" y="222"/>
                  <a:pt x="203" y="222"/>
                </a:cubicBezTo>
                <a:cubicBezTo>
                  <a:pt x="206" y="223"/>
                  <a:pt x="209" y="224"/>
                  <a:pt x="213" y="224"/>
                </a:cubicBezTo>
                <a:cubicBezTo>
                  <a:pt x="217" y="224"/>
                  <a:pt x="220" y="223"/>
                  <a:pt x="223" y="222"/>
                </a:cubicBezTo>
                <a:cubicBezTo>
                  <a:pt x="259" y="288"/>
                  <a:pt x="259" y="288"/>
                  <a:pt x="259" y="288"/>
                </a:cubicBezTo>
                <a:cubicBezTo>
                  <a:pt x="250" y="296"/>
                  <a:pt x="245" y="307"/>
                  <a:pt x="245" y="320"/>
                </a:cubicBezTo>
                <a:cubicBezTo>
                  <a:pt x="245" y="343"/>
                  <a:pt x="264" y="362"/>
                  <a:pt x="288" y="362"/>
                </a:cubicBezTo>
                <a:cubicBezTo>
                  <a:pt x="311" y="362"/>
                  <a:pt x="330" y="343"/>
                  <a:pt x="330" y="320"/>
                </a:cubicBezTo>
                <a:cubicBezTo>
                  <a:pt x="330" y="308"/>
                  <a:pt x="326" y="298"/>
                  <a:pt x="318" y="290"/>
                </a:cubicBezTo>
                <a:cubicBezTo>
                  <a:pt x="361" y="222"/>
                  <a:pt x="361" y="222"/>
                  <a:pt x="361" y="222"/>
                </a:cubicBezTo>
                <a:cubicBezTo>
                  <a:pt x="365" y="223"/>
                  <a:pt x="369" y="224"/>
                  <a:pt x="373" y="224"/>
                </a:cubicBezTo>
                <a:cubicBezTo>
                  <a:pt x="397" y="224"/>
                  <a:pt x="416" y="205"/>
                  <a:pt x="416" y="181"/>
                </a:cubicBezTo>
                <a:close/>
                <a:moveTo>
                  <a:pt x="373" y="160"/>
                </a:moveTo>
                <a:cubicBezTo>
                  <a:pt x="361" y="160"/>
                  <a:pt x="352" y="169"/>
                  <a:pt x="352" y="181"/>
                </a:cubicBezTo>
                <a:cubicBezTo>
                  <a:pt x="352" y="193"/>
                  <a:pt x="361" y="202"/>
                  <a:pt x="373" y="202"/>
                </a:cubicBezTo>
                <a:cubicBezTo>
                  <a:pt x="385" y="202"/>
                  <a:pt x="394" y="193"/>
                  <a:pt x="394" y="181"/>
                </a:cubicBezTo>
                <a:cubicBezTo>
                  <a:pt x="394" y="169"/>
                  <a:pt x="385" y="160"/>
                  <a:pt x="373" y="160"/>
                </a:cubicBezTo>
                <a:close/>
              </a:path>
            </a:pathLst>
          </a:custGeom>
          <a:solidFill>
            <a:srgbClr val="6D9F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sp>
        <p:nvSpPr>
          <p:cNvPr id="36" name="Freeform 611"/>
          <p:cNvSpPr>
            <a:spLocks noChangeAspect="1" noEditPoints="1"/>
          </p:cNvSpPr>
          <p:nvPr/>
        </p:nvSpPr>
        <p:spPr bwMode="auto">
          <a:xfrm>
            <a:off x="5090742" y="2532389"/>
            <a:ext cx="1199903" cy="1199903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149 w 512"/>
              <a:gd name="T11" fmla="*/ 362 h 512"/>
              <a:gd name="T12" fmla="*/ 128 w 512"/>
              <a:gd name="T13" fmla="*/ 362 h 512"/>
              <a:gd name="T14" fmla="*/ 117 w 512"/>
              <a:gd name="T15" fmla="*/ 352 h 512"/>
              <a:gd name="T16" fmla="*/ 128 w 512"/>
              <a:gd name="T17" fmla="*/ 341 h 512"/>
              <a:gd name="T18" fmla="*/ 149 w 512"/>
              <a:gd name="T19" fmla="*/ 341 h 512"/>
              <a:gd name="T20" fmla="*/ 160 w 512"/>
              <a:gd name="T21" fmla="*/ 352 h 512"/>
              <a:gd name="T22" fmla="*/ 149 w 512"/>
              <a:gd name="T23" fmla="*/ 362 h 512"/>
              <a:gd name="T24" fmla="*/ 149 w 512"/>
              <a:gd name="T25" fmla="*/ 298 h 512"/>
              <a:gd name="T26" fmla="*/ 128 w 512"/>
              <a:gd name="T27" fmla="*/ 298 h 512"/>
              <a:gd name="T28" fmla="*/ 117 w 512"/>
              <a:gd name="T29" fmla="*/ 288 h 512"/>
              <a:gd name="T30" fmla="*/ 128 w 512"/>
              <a:gd name="T31" fmla="*/ 277 h 512"/>
              <a:gd name="T32" fmla="*/ 149 w 512"/>
              <a:gd name="T33" fmla="*/ 277 h 512"/>
              <a:gd name="T34" fmla="*/ 160 w 512"/>
              <a:gd name="T35" fmla="*/ 288 h 512"/>
              <a:gd name="T36" fmla="*/ 149 w 512"/>
              <a:gd name="T37" fmla="*/ 298 h 512"/>
              <a:gd name="T38" fmla="*/ 149 w 512"/>
              <a:gd name="T39" fmla="*/ 234 h 512"/>
              <a:gd name="T40" fmla="*/ 128 w 512"/>
              <a:gd name="T41" fmla="*/ 234 h 512"/>
              <a:gd name="T42" fmla="*/ 117 w 512"/>
              <a:gd name="T43" fmla="*/ 224 h 512"/>
              <a:gd name="T44" fmla="*/ 128 w 512"/>
              <a:gd name="T45" fmla="*/ 213 h 512"/>
              <a:gd name="T46" fmla="*/ 149 w 512"/>
              <a:gd name="T47" fmla="*/ 213 h 512"/>
              <a:gd name="T48" fmla="*/ 160 w 512"/>
              <a:gd name="T49" fmla="*/ 224 h 512"/>
              <a:gd name="T50" fmla="*/ 149 w 512"/>
              <a:gd name="T51" fmla="*/ 234 h 512"/>
              <a:gd name="T52" fmla="*/ 149 w 512"/>
              <a:gd name="T53" fmla="*/ 170 h 512"/>
              <a:gd name="T54" fmla="*/ 128 w 512"/>
              <a:gd name="T55" fmla="*/ 170 h 512"/>
              <a:gd name="T56" fmla="*/ 117 w 512"/>
              <a:gd name="T57" fmla="*/ 160 h 512"/>
              <a:gd name="T58" fmla="*/ 128 w 512"/>
              <a:gd name="T59" fmla="*/ 149 h 512"/>
              <a:gd name="T60" fmla="*/ 149 w 512"/>
              <a:gd name="T61" fmla="*/ 149 h 512"/>
              <a:gd name="T62" fmla="*/ 160 w 512"/>
              <a:gd name="T63" fmla="*/ 160 h 512"/>
              <a:gd name="T64" fmla="*/ 149 w 512"/>
              <a:gd name="T65" fmla="*/ 170 h 512"/>
              <a:gd name="T66" fmla="*/ 384 w 512"/>
              <a:gd name="T67" fmla="*/ 362 h 512"/>
              <a:gd name="T68" fmla="*/ 202 w 512"/>
              <a:gd name="T69" fmla="*/ 362 h 512"/>
              <a:gd name="T70" fmla="*/ 192 w 512"/>
              <a:gd name="T71" fmla="*/ 352 h 512"/>
              <a:gd name="T72" fmla="*/ 202 w 512"/>
              <a:gd name="T73" fmla="*/ 341 h 512"/>
              <a:gd name="T74" fmla="*/ 384 w 512"/>
              <a:gd name="T75" fmla="*/ 341 h 512"/>
              <a:gd name="T76" fmla="*/ 394 w 512"/>
              <a:gd name="T77" fmla="*/ 352 h 512"/>
              <a:gd name="T78" fmla="*/ 384 w 512"/>
              <a:gd name="T79" fmla="*/ 362 h 512"/>
              <a:gd name="T80" fmla="*/ 384 w 512"/>
              <a:gd name="T81" fmla="*/ 298 h 512"/>
              <a:gd name="T82" fmla="*/ 202 w 512"/>
              <a:gd name="T83" fmla="*/ 298 h 512"/>
              <a:gd name="T84" fmla="*/ 192 w 512"/>
              <a:gd name="T85" fmla="*/ 288 h 512"/>
              <a:gd name="T86" fmla="*/ 202 w 512"/>
              <a:gd name="T87" fmla="*/ 277 h 512"/>
              <a:gd name="T88" fmla="*/ 384 w 512"/>
              <a:gd name="T89" fmla="*/ 277 h 512"/>
              <a:gd name="T90" fmla="*/ 394 w 512"/>
              <a:gd name="T91" fmla="*/ 288 h 512"/>
              <a:gd name="T92" fmla="*/ 384 w 512"/>
              <a:gd name="T93" fmla="*/ 298 h 512"/>
              <a:gd name="T94" fmla="*/ 384 w 512"/>
              <a:gd name="T95" fmla="*/ 234 h 512"/>
              <a:gd name="T96" fmla="*/ 202 w 512"/>
              <a:gd name="T97" fmla="*/ 234 h 512"/>
              <a:gd name="T98" fmla="*/ 192 w 512"/>
              <a:gd name="T99" fmla="*/ 224 h 512"/>
              <a:gd name="T100" fmla="*/ 202 w 512"/>
              <a:gd name="T101" fmla="*/ 213 h 512"/>
              <a:gd name="T102" fmla="*/ 384 w 512"/>
              <a:gd name="T103" fmla="*/ 213 h 512"/>
              <a:gd name="T104" fmla="*/ 394 w 512"/>
              <a:gd name="T105" fmla="*/ 224 h 512"/>
              <a:gd name="T106" fmla="*/ 384 w 512"/>
              <a:gd name="T107" fmla="*/ 234 h 512"/>
              <a:gd name="T108" fmla="*/ 384 w 512"/>
              <a:gd name="T109" fmla="*/ 170 h 512"/>
              <a:gd name="T110" fmla="*/ 202 w 512"/>
              <a:gd name="T111" fmla="*/ 170 h 512"/>
              <a:gd name="T112" fmla="*/ 192 w 512"/>
              <a:gd name="T113" fmla="*/ 160 h 512"/>
              <a:gd name="T114" fmla="*/ 202 w 512"/>
              <a:gd name="T115" fmla="*/ 149 h 512"/>
              <a:gd name="T116" fmla="*/ 384 w 512"/>
              <a:gd name="T117" fmla="*/ 149 h 512"/>
              <a:gd name="T118" fmla="*/ 394 w 512"/>
              <a:gd name="T119" fmla="*/ 160 h 512"/>
              <a:gd name="T120" fmla="*/ 384 w 512"/>
              <a:gd name="T121" fmla="*/ 17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149" y="362"/>
                </a:moveTo>
                <a:cubicBezTo>
                  <a:pt x="128" y="362"/>
                  <a:pt x="128" y="362"/>
                  <a:pt x="128" y="362"/>
                </a:cubicBezTo>
                <a:cubicBezTo>
                  <a:pt x="122" y="362"/>
                  <a:pt x="117" y="358"/>
                  <a:pt x="117" y="352"/>
                </a:cubicBezTo>
                <a:cubicBezTo>
                  <a:pt x="117" y="346"/>
                  <a:pt x="122" y="341"/>
                  <a:pt x="128" y="341"/>
                </a:cubicBezTo>
                <a:cubicBezTo>
                  <a:pt x="149" y="341"/>
                  <a:pt x="149" y="341"/>
                  <a:pt x="149" y="341"/>
                </a:cubicBezTo>
                <a:cubicBezTo>
                  <a:pt x="155" y="341"/>
                  <a:pt x="160" y="346"/>
                  <a:pt x="160" y="352"/>
                </a:cubicBezTo>
                <a:cubicBezTo>
                  <a:pt x="160" y="358"/>
                  <a:pt x="155" y="362"/>
                  <a:pt x="149" y="362"/>
                </a:cubicBezTo>
                <a:close/>
                <a:moveTo>
                  <a:pt x="149" y="298"/>
                </a:moveTo>
                <a:cubicBezTo>
                  <a:pt x="128" y="298"/>
                  <a:pt x="128" y="298"/>
                  <a:pt x="128" y="298"/>
                </a:cubicBezTo>
                <a:cubicBezTo>
                  <a:pt x="122" y="298"/>
                  <a:pt x="117" y="294"/>
                  <a:pt x="117" y="288"/>
                </a:cubicBezTo>
                <a:cubicBezTo>
                  <a:pt x="117" y="282"/>
                  <a:pt x="122" y="277"/>
                  <a:pt x="128" y="277"/>
                </a:cubicBezTo>
                <a:cubicBezTo>
                  <a:pt x="149" y="277"/>
                  <a:pt x="149" y="277"/>
                  <a:pt x="149" y="277"/>
                </a:cubicBezTo>
                <a:cubicBezTo>
                  <a:pt x="155" y="277"/>
                  <a:pt x="160" y="282"/>
                  <a:pt x="160" y="288"/>
                </a:cubicBezTo>
                <a:cubicBezTo>
                  <a:pt x="160" y="294"/>
                  <a:pt x="155" y="298"/>
                  <a:pt x="149" y="298"/>
                </a:cubicBezTo>
                <a:close/>
                <a:moveTo>
                  <a:pt x="149" y="234"/>
                </a:moveTo>
                <a:cubicBezTo>
                  <a:pt x="128" y="234"/>
                  <a:pt x="128" y="234"/>
                  <a:pt x="128" y="234"/>
                </a:cubicBezTo>
                <a:cubicBezTo>
                  <a:pt x="122" y="234"/>
                  <a:pt x="117" y="230"/>
                  <a:pt x="117" y="224"/>
                </a:cubicBezTo>
                <a:cubicBezTo>
                  <a:pt x="117" y="218"/>
                  <a:pt x="122" y="213"/>
                  <a:pt x="128" y="213"/>
                </a:cubicBezTo>
                <a:cubicBezTo>
                  <a:pt x="149" y="213"/>
                  <a:pt x="149" y="213"/>
                  <a:pt x="149" y="213"/>
                </a:cubicBezTo>
                <a:cubicBezTo>
                  <a:pt x="155" y="213"/>
                  <a:pt x="160" y="218"/>
                  <a:pt x="160" y="224"/>
                </a:cubicBezTo>
                <a:cubicBezTo>
                  <a:pt x="160" y="230"/>
                  <a:pt x="155" y="234"/>
                  <a:pt x="149" y="234"/>
                </a:cubicBezTo>
                <a:close/>
                <a:moveTo>
                  <a:pt x="149" y="170"/>
                </a:moveTo>
                <a:cubicBezTo>
                  <a:pt x="128" y="170"/>
                  <a:pt x="128" y="170"/>
                  <a:pt x="128" y="170"/>
                </a:cubicBezTo>
                <a:cubicBezTo>
                  <a:pt x="122" y="170"/>
                  <a:pt x="117" y="166"/>
                  <a:pt x="117" y="160"/>
                </a:cubicBezTo>
                <a:cubicBezTo>
                  <a:pt x="117" y="154"/>
                  <a:pt x="122" y="149"/>
                  <a:pt x="128" y="149"/>
                </a:cubicBezTo>
                <a:cubicBezTo>
                  <a:pt x="149" y="149"/>
                  <a:pt x="149" y="149"/>
                  <a:pt x="149" y="149"/>
                </a:cubicBezTo>
                <a:cubicBezTo>
                  <a:pt x="155" y="149"/>
                  <a:pt x="160" y="154"/>
                  <a:pt x="160" y="160"/>
                </a:cubicBezTo>
                <a:cubicBezTo>
                  <a:pt x="160" y="166"/>
                  <a:pt x="155" y="170"/>
                  <a:pt x="149" y="170"/>
                </a:cubicBezTo>
                <a:close/>
                <a:moveTo>
                  <a:pt x="384" y="362"/>
                </a:moveTo>
                <a:cubicBezTo>
                  <a:pt x="202" y="362"/>
                  <a:pt x="202" y="362"/>
                  <a:pt x="202" y="362"/>
                </a:cubicBezTo>
                <a:cubicBezTo>
                  <a:pt x="196" y="362"/>
                  <a:pt x="192" y="358"/>
                  <a:pt x="192" y="352"/>
                </a:cubicBezTo>
                <a:cubicBezTo>
                  <a:pt x="192" y="346"/>
                  <a:pt x="196" y="341"/>
                  <a:pt x="202" y="341"/>
                </a:cubicBezTo>
                <a:cubicBezTo>
                  <a:pt x="384" y="341"/>
                  <a:pt x="384" y="341"/>
                  <a:pt x="384" y="341"/>
                </a:cubicBezTo>
                <a:cubicBezTo>
                  <a:pt x="390" y="341"/>
                  <a:pt x="394" y="346"/>
                  <a:pt x="394" y="352"/>
                </a:cubicBezTo>
                <a:cubicBezTo>
                  <a:pt x="394" y="358"/>
                  <a:pt x="390" y="362"/>
                  <a:pt x="384" y="362"/>
                </a:cubicBezTo>
                <a:close/>
                <a:moveTo>
                  <a:pt x="384" y="298"/>
                </a:moveTo>
                <a:cubicBezTo>
                  <a:pt x="202" y="298"/>
                  <a:pt x="202" y="298"/>
                  <a:pt x="202" y="298"/>
                </a:cubicBezTo>
                <a:cubicBezTo>
                  <a:pt x="196" y="298"/>
                  <a:pt x="192" y="294"/>
                  <a:pt x="192" y="288"/>
                </a:cubicBezTo>
                <a:cubicBezTo>
                  <a:pt x="192" y="282"/>
                  <a:pt x="196" y="277"/>
                  <a:pt x="202" y="277"/>
                </a:cubicBezTo>
                <a:cubicBezTo>
                  <a:pt x="384" y="277"/>
                  <a:pt x="384" y="277"/>
                  <a:pt x="384" y="277"/>
                </a:cubicBezTo>
                <a:cubicBezTo>
                  <a:pt x="390" y="277"/>
                  <a:pt x="394" y="282"/>
                  <a:pt x="394" y="288"/>
                </a:cubicBezTo>
                <a:cubicBezTo>
                  <a:pt x="394" y="294"/>
                  <a:pt x="390" y="298"/>
                  <a:pt x="384" y="298"/>
                </a:cubicBezTo>
                <a:close/>
                <a:moveTo>
                  <a:pt x="384" y="234"/>
                </a:moveTo>
                <a:cubicBezTo>
                  <a:pt x="202" y="234"/>
                  <a:pt x="202" y="234"/>
                  <a:pt x="202" y="234"/>
                </a:cubicBezTo>
                <a:cubicBezTo>
                  <a:pt x="196" y="234"/>
                  <a:pt x="192" y="230"/>
                  <a:pt x="192" y="224"/>
                </a:cubicBezTo>
                <a:cubicBezTo>
                  <a:pt x="192" y="218"/>
                  <a:pt x="196" y="213"/>
                  <a:pt x="202" y="213"/>
                </a:cubicBezTo>
                <a:cubicBezTo>
                  <a:pt x="384" y="213"/>
                  <a:pt x="384" y="213"/>
                  <a:pt x="384" y="213"/>
                </a:cubicBezTo>
                <a:cubicBezTo>
                  <a:pt x="390" y="213"/>
                  <a:pt x="394" y="218"/>
                  <a:pt x="394" y="224"/>
                </a:cubicBezTo>
                <a:cubicBezTo>
                  <a:pt x="394" y="230"/>
                  <a:pt x="390" y="234"/>
                  <a:pt x="384" y="234"/>
                </a:cubicBezTo>
                <a:close/>
                <a:moveTo>
                  <a:pt x="384" y="170"/>
                </a:moveTo>
                <a:cubicBezTo>
                  <a:pt x="202" y="170"/>
                  <a:pt x="202" y="170"/>
                  <a:pt x="202" y="170"/>
                </a:cubicBezTo>
                <a:cubicBezTo>
                  <a:pt x="196" y="170"/>
                  <a:pt x="192" y="166"/>
                  <a:pt x="192" y="160"/>
                </a:cubicBezTo>
                <a:cubicBezTo>
                  <a:pt x="192" y="154"/>
                  <a:pt x="196" y="149"/>
                  <a:pt x="202" y="149"/>
                </a:cubicBezTo>
                <a:cubicBezTo>
                  <a:pt x="384" y="149"/>
                  <a:pt x="384" y="149"/>
                  <a:pt x="384" y="149"/>
                </a:cubicBezTo>
                <a:cubicBezTo>
                  <a:pt x="390" y="149"/>
                  <a:pt x="394" y="154"/>
                  <a:pt x="394" y="160"/>
                </a:cubicBezTo>
                <a:cubicBezTo>
                  <a:pt x="394" y="166"/>
                  <a:pt x="390" y="170"/>
                  <a:pt x="384" y="170"/>
                </a:cubicBezTo>
                <a:close/>
              </a:path>
            </a:pathLst>
          </a:custGeom>
          <a:solidFill>
            <a:srgbClr val="6D9F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sp>
        <p:nvSpPr>
          <p:cNvPr id="37" name="Freeform 214"/>
          <p:cNvSpPr>
            <a:spLocks noChangeAspect="1" noEditPoints="1"/>
          </p:cNvSpPr>
          <p:nvPr/>
        </p:nvSpPr>
        <p:spPr bwMode="auto">
          <a:xfrm>
            <a:off x="7300572" y="2549670"/>
            <a:ext cx="1192272" cy="1192272"/>
          </a:xfrm>
          <a:custGeom>
            <a:avLst/>
            <a:gdLst>
              <a:gd name="T0" fmla="*/ 320 w 512"/>
              <a:gd name="T1" fmla="*/ 245 h 512"/>
              <a:gd name="T2" fmla="*/ 373 w 512"/>
              <a:gd name="T3" fmla="*/ 245 h 512"/>
              <a:gd name="T4" fmla="*/ 373 w 512"/>
              <a:gd name="T5" fmla="*/ 373 h 512"/>
              <a:gd name="T6" fmla="*/ 320 w 512"/>
              <a:gd name="T7" fmla="*/ 373 h 512"/>
              <a:gd name="T8" fmla="*/ 320 w 512"/>
              <a:gd name="T9" fmla="*/ 245 h 512"/>
              <a:gd name="T10" fmla="*/ 330 w 512"/>
              <a:gd name="T11" fmla="*/ 224 h 512"/>
              <a:gd name="T12" fmla="*/ 309 w 512"/>
              <a:gd name="T13" fmla="*/ 224 h 512"/>
              <a:gd name="T14" fmla="*/ 298 w 512"/>
              <a:gd name="T15" fmla="*/ 234 h 512"/>
              <a:gd name="T16" fmla="*/ 298 w 512"/>
              <a:gd name="T17" fmla="*/ 352 h 512"/>
              <a:gd name="T18" fmla="*/ 160 w 512"/>
              <a:gd name="T19" fmla="*/ 352 h 512"/>
              <a:gd name="T20" fmla="*/ 160 w 512"/>
              <a:gd name="T21" fmla="*/ 128 h 512"/>
              <a:gd name="T22" fmla="*/ 330 w 512"/>
              <a:gd name="T23" fmla="*/ 128 h 512"/>
              <a:gd name="T24" fmla="*/ 330 w 512"/>
              <a:gd name="T25" fmla="*/ 224 h 512"/>
              <a:gd name="T26" fmla="*/ 256 w 512"/>
              <a:gd name="T27" fmla="*/ 320 h 512"/>
              <a:gd name="T28" fmla="*/ 245 w 512"/>
              <a:gd name="T29" fmla="*/ 309 h 512"/>
              <a:gd name="T30" fmla="*/ 234 w 512"/>
              <a:gd name="T31" fmla="*/ 320 h 512"/>
              <a:gd name="T32" fmla="*/ 245 w 512"/>
              <a:gd name="T33" fmla="*/ 330 h 512"/>
              <a:gd name="T34" fmla="*/ 256 w 512"/>
              <a:gd name="T35" fmla="*/ 320 h 512"/>
              <a:gd name="T36" fmla="*/ 512 w 512"/>
              <a:gd name="T37" fmla="*/ 256 h 512"/>
              <a:gd name="T38" fmla="*/ 256 w 512"/>
              <a:gd name="T39" fmla="*/ 512 h 512"/>
              <a:gd name="T40" fmla="*/ 0 w 512"/>
              <a:gd name="T41" fmla="*/ 256 h 512"/>
              <a:gd name="T42" fmla="*/ 256 w 512"/>
              <a:gd name="T43" fmla="*/ 0 h 512"/>
              <a:gd name="T44" fmla="*/ 512 w 512"/>
              <a:gd name="T45" fmla="*/ 256 h 512"/>
              <a:gd name="T46" fmla="*/ 394 w 512"/>
              <a:gd name="T47" fmla="*/ 234 h 512"/>
              <a:gd name="T48" fmla="*/ 384 w 512"/>
              <a:gd name="T49" fmla="*/ 224 h 512"/>
              <a:gd name="T50" fmla="*/ 352 w 512"/>
              <a:gd name="T51" fmla="*/ 224 h 512"/>
              <a:gd name="T52" fmla="*/ 352 w 512"/>
              <a:gd name="T53" fmla="*/ 117 h 512"/>
              <a:gd name="T54" fmla="*/ 341 w 512"/>
              <a:gd name="T55" fmla="*/ 106 h 512"/>
              <a:gd name="T56" fmla="*/ 149 w 512"/>
              <a:gd name="T57" fmla="*/ 106 h 512"/>
              <a:gd name="T58" fmla="*/ 138 w 512"/>
              <a:gd name="T59" fmla="*/ 117 h 512"/>
              <a:gd name="T60" fmla="*/ 138 w 512"/>
              <a:gd name="T61" fmla="*/ 362 h 512"/>
              <a:gd name="T62" fmla="*/ 149 w 512"/>
              <a:gd name="T63" fmla="*/ 373 h 512"/>
              <a:gd name="T64" fmla="*/ 298 w 512"/>
              <a:gd name="T65" fmla="*/ 373 h 512"/>
              <a:gd name="T66" fmla="*/ 298 w 512"/>
              <a:gd name="T67" fmla="*/ 384 h 512"/>
              <a:gd name="T68" fmla="*/ 309 w 512"/>
              <a:gd name="T69" fmla="*/ 394 h 512"/>
              <a:gd name="T70" fmla="*/ 384 w 512"/>
              <a:gd name="T71" fmla="*/ 394 h 512"/>
              <a:gd name="T72" fmla="*/ 394 w 512"/>
              <a:gd name="T73" fmla="*/ 384 h 512"/>
              <a:gd name="T74" fmla="*/ 394 w 512"/>
              <a:gd name="T75" fmla="*/ 234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12" h="512">
                <a:moveTo>
                  <a:pt x="320" y="245"/>
                </a:moveTo>
                <a:cubicBezTo>
                  <a:pt x="373" y="245"/>
                  <a:pt x="373" y="245"/>
                  <a:pt x="373" y="245"/>
                </a:cubicBezTo>
                <a:cubicBezTo>
                  <a:pt x="373" y="373"/>
                  <a:pt x="373" y="373"/>
                  <a:pt x="373" y="373"/>
                </a:cubicBezTo>
                <a:cubicBezTo>
                  <a:pt x="320" y="373"/>
                  <a:pt x="320" y="373"/>
                  <a:pt x="320" y="373"/>
                </a:cubicBezTo>
                <a:lnTo>
                  <a:pt x="320" y="245"/>
                </a:lnTo>
                <a:close/>
                <a:moveTo>
                  <a:pt x="330" y="224"/>
                </a:moveTo>
                <a:cubicBezTo>
                  <a:pt x="309" y="224"/>
                  <a:pt x="309" y="224"/>
                  <a:pt x="309" y="224"/>
                </a:cubicBezTo>
                <a:cubicBezTo>
                  <a:pt x="303" y="224"/>
                  <a:pt x="298" y="228"/>
                  <a:pt x="298" y="234"/>
                </a:cubicBezTo>
                <a:cubicBezTo>
                  <a:pt x="298" y="352"/>
                  <a:pt x="298" y="352"/>
                  <a:pt x="298" y="352"/>
                </a:cubicBezTo>
                <a:cubicBezTo>
                  <a:pt x="160" y="352"/>
                  <a:pt x="160" y="352"/>
                  <a:pt x="160" y="352"/>
                </a:cubicBezTo>
                <a:cubicBezTo>
                  <a:pt x="160" y="128"/>
                  <a:pt x="160" y="128"/>
                  <a:pt x="160" y="128"/>
                </a:cubicBezTo>
                <a:cubicBezTo>
                  <a:pt x="330" y="128"/>
                  <a:pt x="330" y="128"/>
                  <a:pt x="330" y="128"/>
                </a:cubicBezTo>
                <a:lnTo>
                  <a:pt x="330" y="224"/>
                </a:lnTo>
                <a:close/>
                <a:moveTo>
                  <a:pt x="256" y="320"/>
                </a:moveTo>
                <a:cubicBezTo>
                  <a:pt x="256" y="314"/>
                  <a:pt x="251" y="309"/>
                  <a:pt x="245" y="309"/>
                </a:cubicBezTo>
                <a:cubicBezTo>
                  <a:pt x="239" y="309"/>
                  <a:pt x="234" y="314"/>
                  <a:pt x="234" y="320"/>
                </a:cubicBezTo>
                <a:cubicBezTo>
                  <a:pt x="234" y="326"/>
                  <a:pt x="239" y="330"/>
                  <a:pt x="245" y="330"/>
                </a:cubicBezTo>
                <a:cubicBezTo>
                  <a:pt x="251" y="330"/>
                  <a:pt x="256" y="326"/>
                  <a:pt x="256" y="320"/>
                </a:cubicBez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394" y="234"/>
                </a:moveTo>
                <a:cubicBezTo>
                  <a:pt x="394" y="228"/>
                  <a:pt x="390" y="224"/>
                  <a:pt x="384" y="224"/>
                </a:cubicBezTo>
                <a:cubicBezTo>
                  <a:pt x="352" y="224"/>
                  <a:pt x="352" y="224"/>
                  <a:pt x="352" y="224"/>
                </a:cubicBezTo>
                <a:cubicBezTo>
                  <a:pt x="352" y="117"/>
                  <a:pt x="352" y="117"/>
                  <a:pt x="352" y="117"/>
                </a:cubicBezTo>
                <a:cubicBezTo>
                  <a:pt x="352" y="111"/>
                  <a:pt x="347" y="106"/>
                  <a:pt x="341" y="106"/>
                </a:cubicBezTo>
                <a:cubicBezTo>
                  <a:pt x="149" y="106"/>
                  <a:pt x="149" y="106"/>
                  <a:pt x="149" y="106"/>
                </a:cubicBezTo>
                <a:cubicBezTo>
                  <a:pt x="143" y="106"/>
                  <a:pt x="138" y="111"/>
                  <a:pt x="138" y="117"/>
                </a:cubicBezTo>
                <a:cubicBezTo>
                  <a:pt x="138" y="362"/>
                  <a:pt x="138" y="362"/>
                  <a:pt x="138" y="362"/>
                </a:cubicBezTo>
                <a:cubicBezTo>
                  <a:pt x="138" y="368"/>
                  <a:pt x="143" y="373"/>
                  <a:pt x="149" y="373"/>
                </a:cubicBezTo>
                <a:cubicBezTo>
                  <a:pt x="298" y="373"/>
                  <a:pt x="298" y="373"/>
                  <a:pt x="298" y="373"/>
                </a:cubicBezTo>
                <a:cubicBezTo>
                  <a:pt x="298" y="384"/>
                  <a:pt x="298" y="384"/>
                  <a:pt x="298" y="384"/>
                </a:cubicBezTo>
                <a:cubicBezTo>
                  <a:pt x="298" y="390"/>
                  <a:pt x="303" y="394"/>
                  <a:pt x="309" y="394"/>
                </a:cubicBezTo>
                <a:cubicBezTo>
                  <a:pt x="384" y="394"/>
                  <a:pt x="384" y="394"/>
                  <a:pt x="384" y="394"/>
                </a:cubicBezTo>
                <a:cubicBezTo>
                  <a:pt x="390" y="394"/>
                  <a:pt x="394" y="390"/>
                  <a:pt x="394" y="384"/>
                </a:cubicBezTo>
                <a:lnTo>
                  <a:pt x="394" y="234"/>
                </a:lnTo>
                <a:close/>
              </a:path>
            </a:pathLst>
          </a:custGeom>
          <a:solidFill>
            <a:srgbClr val="6D9F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279284"/>
            <a:ext cx="1445853" cy="45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533400" y="2089285"/>
            <a:ext cx="8153400" cy="426141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 Light" panose="020F0302020204030204" pitchFamily="34" charset="0"/>
              </a:rPr>
              <a:t>Project 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 Light" panose="020F0302020204030204" pitchFamily="34" charset="0"/>
              </a:rPr>
              <a:t>The Vision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 Light" panose="020F0302020204030204" pitchFamily="34" charset="0"/>
              </a:rPr>
              <a:t>The 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 Light" panose="020F0302020204030204" pitchFamily="34" charset="0"/>
              </a:rPr>
              <a:t>Project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 Light" panose="020F0302020204030204" pitchFamily="34" charset="0"/>
              </a:rPr>
              <a:t>Governance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 Light" panose="020F0302020204030204" pitchFamily="34" charset="0"/>
              </a:rPr>
              <a:t>The 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 Light" panose="020F0302020204030204" pitchFamily="34" charset="0"/>
              </a:rPr>
              <a:t>Risk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 Light" panose="020F0302020204030204" pitchFamily="34" charset="0"/>
              </a:rPr>
              <a:t>Change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279284"/>
            <a:ext cx="1445853" cy="4500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48"/>
          <a:stretch/>
        </p:blipFill>
        <p:spPr>
          <a:xfrm>
            <a:off x="0" y="-1"/>
            <a:ext cx="9144000" cy="176743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617538"/>
            <a:ext cx="8229600" cy="373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Agenda</a:t>
            </a:r>
            <a:endParaRPr lang="en-CA" sz="2800" dirty="0">
              <a:solidFill>
                <a:schemeClr val="bg1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6600" y="1329186"/>
            <a:ext cx="2533625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CC1D26-A9BD-4BDE-BDD9-08EDBAE96860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670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CC1D26-A9BD-4BDE-BDD9-08EDBAE96860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685800" y="1798988"/>
            <a:ext cx="8229600" cy="5540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Next Steps</a:t>
            </a:r>
          </a:p>
        </p:txBody>
      </p:sp>
      <p:sp>
        <p:nvSpPr>
          <p:cNvPr id="11" name="Subtitle 1"/>
          <p:cNvSpPr txBox="1">
            <a:spLocks/>
          </p:cNvSpPr>
          <p:nvPr/>
        </p:nvSpPr>
        <p:spPr>
          <a:xfrm>
            <a:off x="695178" y="2239613"/>
            <a:ext cx="8231187" cy="1828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Starting the journey together</a:t>
            </a:r>
          </a:p>
          <a:p>
            <a:pPr fontAlgn="auto">
              <a:spcAft>
                <a:spcPts val="0"/>
              </a:spcAft>
              <a:defRPr/>
            </a:pPr>
            <a:endParaRPr lang="en-CA" dirty="0">
              <a:solidFill>
                <a:srgbClr val="4F81BD"/>
              </a:solidFill>
              <a:latin typeface="Segoe UI Semibold" panose="020B0702040204020203" pitchFamily="34" charset="0"/>
              <a:ea typeface="Verdana" panose="020B060403050404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51060" y="6096000"/>
            <a:ext cx="1353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469B3"/>
                </a:solidFill>
                <a:latin typeface="+mn-lt"/>
                <a:cs typeface="Arial" panose="020B0604020202020204" pitchFamily="34" charset="0"/>
              </a:rPr>
              <a:t>UW</a:t>
            </a:r>
            <a:r>
              <a:rPr lang="en-US" sz="2400" b="1" i="1" dirty="0">
                <a:solidFill>
                  <a:srgbClr val="FAC00D"/>
                </a:solidFill>
                <a:latin typeface="+mn-lt"/>
                <a:cs typeface="Arial" panose="020B0604020202020204" pitchFamily="34" charset="0"/>
              </a:rPr>
              <a:t>insite</a:t>
            </a:r>
            <a:endParaRPr lang="en-US" sz="2400" i="1" dirty="0">
              <a:solidFill>
                <a:srgbClr val="FAC00D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6324600"/>
            <a:ext cx="2133600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89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64B4472-A98D-4867-A850-DC019789AC36}" type="slidenum">
              <a:rPr b="1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pPr>
                <a:defRPr/>
              </a:pPr>
              <a:t>30</a:t>
            </a:fld>
            <a:endParaRPr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5118" y="403412"/>
            <a:ext cx="7987553" cy="7159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5009"/>
          <a:stretch/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5836004" y="1"/>
            <a:ext cx="3307995" cy="68854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9010" fontAlgn="auto">
              <a:spcBef>
                <a:spcPts val="0"/>
              </a:spcBef>
              <a:spcAft>
                <a:spcPts val="0"/>
              </a:spcAft>
            </a:pPr>
            <a:endParaRPr lang="en-US" sz="1765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00620" y="3135149"/>
            <a:ext cx="2958611" cy="1208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z="353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Deloitte</a:t>
            </a:r>
            <a:r>
              <a:rPr lang="en-US" sz="3883" b="1" dirty="0">
                <a:solidFill>
                  <a:srgbClr val="92D400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3530" b="1" dirty="0">
              <a:solidFill>
                <a:srgbClr val="92D400">
                  <a:lumMod val="7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 Placeholder 18"/>
          <p:cNvSpPr txBox="1">
            <a:spLocks/>
          </p:cNvSpPr>
          <p:nvPr/>
        </p:nvSpPr>
        <p:spPr>
          <a:xfrm>
            <a:off x="5990676" y="2946665"/>
            <a:ext cx="3055841" cy="731464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1018824" rtl="0" eaLnBrk="1" latinLnBrk="0" hangingPunct="1">
              <a:spcBef>
                <a:spcPts val="0"/>
              </a:spcBef>
              <a:spcAft>
                <a:spcPts val="334"/>
              </a:spcAft>
              <a:buFont typeface="Arial" pitchFamily="34" charset="0"/>
              <a:buNone/>
              <a:defRPr sz="33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224141" indent="-224141" algn="l" defTabSz="1018824" rtl="0" eaLnBrk="1" latinLnBrk="0" hangingPunct="1">
              <a:spcBef>
                <a:spcPts val="0"/>
              </a:spcBef>
              <a:spcAft>
                <a:spcPts val="334"/>
              </a:spcAft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09412" indent="-254706" algn="l" defTabSz="1018824" rtl="0" eaLnBrk="1" latinLnBrk="0" hangingPunct="1">
              <a:spcBef>
                <a:spcPts val="0"/>
              </a:spcBef>
              <a:spcAft>
                <a:spcPts val="334"/>
              </a:spcAft>
              <a:buFont typeface="Arial" pitchFamily="34" charset="0"/>
              <a:buChar char="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64118" indent="-254706" algn="l" defTabSz="1018824" rtl="0" eaLnBrk="1" latinLnBrk="0" hangingPunct="1">
              <a:spcBef>
                <a:spcPts val="0"/>
              </a:spcBef>
              <a:spcAft>
                <a:spcPts val="334"/>
              </a:spcAft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18824" indent="-254706" algn="l" defTabSz="1018824" rtl="0" eaLnBrk="1" latinLnBrk="0" hangingPunct="1">
              <a:spcBef>
                <a:spcPts val="0"/>
              </a:spcBef>
              <a:spcAft>
                <a:spcPts val="334"/>
              </a:spcAft>
              <a:buFont typeface="Arial" pitchFamily="34" charset="0"/>
              <a:buChar char="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/>
            <a:r>
              <a:rPr lang="en-US" sz="1765" b="1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</a:t>
            </a:r>
            <a:r>
              <a:rPr lang="en-US" sz="4236" b="1" dirty="0">
                <a:solidFill>
                  <a:srgbClr val="92D400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r>
              <a:rPr lang="en-US" sz="1765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765" b="1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Renew</a:t>
            </a:r>
            <a:r>
              <a:rPr lang="en-US" sz="4236" b="1" dirty="0">
                <a:solidFill>
                  <a:srgbClr val="92D400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r>
              <a:rPr lang="en-US" sz="1765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</a:t>
            </a:r>
            <a:r>
              <a:rPr lang="en-US" sz="1765" b="1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Advance</a:t>
            </a:r>
            <a:r>
              <a:rPr lang="en-US" sz="4236" b="1" dirty="0">
                <a:solidFill>
                  <a:srgbClr val="92D400">
                    <a:lumMod val="7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sz="1765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15" y="3610240"/>
            <a:ext cx="613522" cy="6135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223" y="3610240"/>
            <a:ext cx="613522" cy="6135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032" y="3610240"/>
            <a:ext cx="613522" cy="6135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00"/>
          <a:stretch/>
        </p:blipFill>
        <p:spPr>
          <a:xfrm>
            <a:off x="2269294" y="2658743"/>
            <a:ext cx="621261" cy="72480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726263" y="2724602"/>
            <a:ext cx="1353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469B3"/>
                </a:solidFill>
                <a:latin typeface="+mn-lt"/>
                <a:cs typeface="Arial" panose="020B0604020202020204" pitchFamily="34" charset="0"/>
              </a:rPr>
              <a:t>UW</a:t>
            </a:r>
            <a:r>
              <a:rPr lang="en-US" sz="2400" b="1" i="1" dirty="0">
                <a:solidFill>
                  <a:srgbClr val="FAC00D"/>
                </a:solidFill>
                <a:latin typeface="+mn-lt"/>
                <a:cs typeface="Arial" panose="020B0604020202020204" pitchFamily="34" charset="0"/>
              </a:rPr>
              <a:t>insite</a:t>
            </a:r>
            <a:endParaRPr lang="en-US" sz="2400" i="1" dirty="0">
              <a:solidFill>
                <a:srgbClr val="FAC00D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9165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"/>
            <a:ext cx="9145917" cy="68565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90765" y="6454588"/>
            <a:ext cx="2218765" cy="486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z="1412" dirty="0">
                <a:solidFill>
                  <a:srgbClr val="FFFFFF">
                    <a:lumMod val="8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</a:p>
        </p:txBody>
      </p:sp>
      <p:sp>
        <p:nvSpPr>
          <p:cNvPr id="7" name="Rectangle 6"/>
          <p:cNvSpPr/>
          <p:nvPr/>
        </p:nvSpPr>
        <p:spPr>
          <a:xfrm>
            <a:off x="7162800" y="6172200"/>
            <a:ext cx="1353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469B3"/>
                </a:solidFill>
                <a:latin typeface="+mn-lt"/>
                <a:cs typeface="Arial" panose="020B0604020202020204" pitchFamily="34" charset="0"/>
              </a:rPr>
              <a:t>UW</a:t>
            </a:r>
            <a:r>
              <a:rPr lang="en-US" sz="2400" b="1" i="1" dirty="0">
                <a:solidFill>
                  <a:srgbClr val="FAC00D"/>
                </a:solidFill>
                <a:latin typeface="+mn-lt"/>
                <a:cs typeface="Arial" panose="020B0604020202020204" pitchFamily="34" charset="0"/>
              </a:rPr>
              <a:t>insite</a:t>
            </a:r>
            <a:endParaRPr lang="en-US" sz="2400" i="1" dirty="0">
              <a:solidFill>
                <a:srgbClr val="FAC00D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5613" y="2487989"/>
            <a:ext cx="8229600" cy="5540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Background</a:t>
            </a:r>
          </a:p>
        </p:txBody>
      </p:sp>
      <p:sp>
        <p:nvSpPr>
          <p:cNvPr id="12" name="Subtitle 1"/>
          <p:cNvSpPr txBox="1">
            <a:spLocks/>
          </p:cNvSpPr>
          <p:nvPr/>
        </p:nvSpPr>
        <p:spPr>
          <a:xfrm>
            <a:off x="455613" y="2971800"/>
            <a:ext cx="8231187" cy="1828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4BACC6">
                    <a:lumMod val="60000"/>
                    <a:lumOff val="40000"/>
                  </a:srgb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Where are we now? Why this project?</a:t>
            </a:r>
          </a:p>
          <a:p>
            <a:pPr fontAlgn="auto">
              <a:spcAft>
                <a:spcPts val="0"/>
              </a:spcAft>
              <a:defRPr/>
            </a:pPr>
            <a:endParaRPr lang="en-CA" dirty="0">
              <a:solidFill>
                <a:srgbClr val="4F81BD"/>
              </a:solidFill>
              <a:latin typeface="Segoe UI Semibold" panose="020B0702040204020203" pitchFamily="34" charset="0"/>
              <a:ea typeface="Verdana" panose="020B0604030504040204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01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556"/>
            <a:ext cx="9144001" cy="19648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279284"/>
            <a:ext cx="1445853" cy="450034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57200" y="457200"/>
            <a:ext cx="8229600" cy="373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Where are we now?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rgbClr val="92D050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Why an enterprise technology project?</a:t>
            </a:r>
            <a:endParaRPr lang="en-CA" sz="2800" dirty="0">
              <a:solidFill>
                <a:srgbClr val="92D050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86600" y="1329186"/>
            <a:ext cx="2533625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59238" y="4496634"/>
            <a:ext cx="300251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2256"/>
              </a:spcBef>
            </a:pPr>
            <a:r>
              <a:rPr lang="en-US" sz="18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Higher risk due to unsupported system (</a:t>
            </a:r>
            <a:r>
              <a:rPr lang="en-US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e.g</a:t>
            </a:r>
            <a:r>
              <a:rPr lang="en-US" sz="18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Finance)</a:t>
            </a:r>
            <a:endParaRPr lang="en-US" sz="1800" dirty="0">
              <a:solidFill>
                <a:srgbClr val="4D4D4D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498"/>
          <p:cNvGrpSpPr>
            <a:grpSpLocks noChangeAspect="1"/>
          </p:cNvGrpSpPr>
          <p:nvPr/>
        </p:nvGrpSpPr>
        <p:grpSpPr bwMode="auto">
          <a:xfrm>
            <a:off x="762000" y="4469497"/>
            <a:ext cx="529855" cy="529855"/>
            <a:chOff x="1543" y="2005"/>
            <a:chExt cx="340" cy="340"/>
          </a:xfrm>
          <a:solidFill>
            <a:srgbClr val="6D9F00"/>
          </a:solidFill>
        </p:grpSpPr>
        <p:sp>
          <p:nvSpPr>
            <p:cNvPr id="11" name="Freeform 499"/>
            <p:cNvSpPr>
              <a:spLocks noEditPoints="1"/>
            </p:cNvSpPr>
            <p:nvPr/>
          </p:nvSpPr>
          <p:spPr bwMode="auto">
            <a:xfrm>
              <a:off x="1543" y="2005"/>
              <a:ext cx="340" cy="340"/>
            </a:xfrm>
            <a:custGeom>
              <a:avLst/>
              <a:gdLst>
                <a:gd name="T0" fmla="*/ 256 w 512"/>
                <a:gd name="T1" fmla="*/ 0 h 512"/>
                <a:gd name="T2" fmla="*/ 0 w 512"/>
                <a:gd name="T3" fmla="*/ 256 h 512"/>
                <a:gd name="T4" fmla="*/ 256 w 512"/>
                <a:gd name="T5" fmla="*/ 512 h 512"/>
                <a:gd name="T6" fmla="*/ 512 w 512"/>
                <a:gd name="T7" fmla="*/ 256 h 512"/>
                <a:gd name="T8" fmla="*/ 256 w 512"/>
                <a:gd name="T9" fmla="*/ 0 h 512"/>
                <a:gd name="T10" fmla="*/ 414 w 512"/>
                <a:gd name="T11" fmla="*/ 368 h 512"/>
                <a:gd name="T12" fmla="*/ 405 w 512"/>
                <a:gd name="T13" fmla="*/ 373 h 512"/>
                <a:gd name="T14" fmla="*/ 106 w 512"/>
                <a:gd name="T15" fmla="*/ 373 h 512"/>
                <a:gd name="T16" fmla="*/ 97 w 512"/>
                <a:gd name="T17" fmla="*/ 368 h 512"/>
                <a:gd name="T18" fmla="*/ 97 w 512"/>
                <a:gd name="T19" fmla="*/ 357 h 512"/>
                <a:gd name="T20" fmla="*/ 247 w 512"/>
                <a:gd name="T21" fmla="*/ 111 h 512"/>
                <a:gd name="T22" fmla="*/ 265 w 512"/>
                <a:gd name="T23" fmla="*/ 111 h 512"/>
                <a:gd name="T24" fmla="*/ 414 w 512"/>
                <a:gd name="T25" fmla="*/ 357 h 512"/>
                <a:gd name="T26" fmla="*/ 414 w 512"/>
                <a:gd name="T27" fmla="*/ 368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2" h="512"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  <a:moveTo>
                    <a:pt x="414" y="368"/>
                  </a:moveTo>
                  <a:cubicBezTo>
                    <a:pt x="412" y="371"/>
                    <a:pt x="409" y="373"/>
                    <a:pt x="405" y="373"/>
                  </a:cubicBezTo>
                  <a:cubicBezTo>
                    <a:pt x="106" y="373"/>
                    <a:pt x="106" y="373"/>
                    <a:pt x="106" y="373"/>
                  </a:cubicBezTo>
                  <a:cubicBezTo>
                    <a:pt x="102" y="373"/>
                    <a:pt x="99" y="371"/>
                    <a:pt x="97" y="368"/>
                  </a:cubicBezTo>
                  <a:cubicBezTo>
                    <a:pt x="95" y="364"/>
                    <a:pt x="95" y="360"/>
                    <a:pt x="97" y="357"/>
                  </a:cubicBezTo>
                  <a:cubicBezTo>
                    <a:pt x="247" y="111"/>
                    <a:pt x="247" y="111"/>
                    <a:pt x="247" y="111"/>
                  </a:cubicBezTo>
                  <a:cubicBezTo>
                    <a:pt x="250" y="105"/>
                    <a:pt x="261" y="105"/>
                    <a:pt x="265" y="111"/>
                  </a:cubicBezTo>
                  <a:cubicBezTo>
                    <a:pt x="414" y="357"/>
                    <a:pt x="414" y="357"/>
                    <a:pt x="414" y="357"/>
                  </a:cubicBezTo>
                  <a:cubicBezTo>
                    <a:pt x="416" y="360"/>
                    <a:pt x="416" y="364"/>
                    <a:pt x="414" y="3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Calibri Light" panose="020F0302020204030204" pitchFamily="34" charset="0"/>
              </a:endParaRPr>
            </a:p>
          </p:txBody>
        </p:sp>
        <p:sp>
          <p:nvSpPr>
            <p:cNvPr id="12" name="Freeform 500"/>
            <p:cNvSpPr>
              <a:spLocks noEditPoints="1"/>
            </p:cNvSpPr>
            <p:nvPr/>
          </p:nvSpPr>
          <p:spPr bwMode="auto">
            <a:xfrm>
              <a:off x="1626" y="2097"/>
              <a:ext cx="173" cy="142"/>
            </a:xfrm>
            <a:custGeom>
              <a:avLst/>
              <a:gdLst>
                <a:gd name="T0" fmla="*/ 0 w 261"/>
                <a:gd name="T1" fmla="*/ 214 h 214"/>
                <a:gd name="T2" fmla="*/ 261 w 261"/>
                <a:gd name="T3" fmla="*/ 214 h 214"/>
                <a:gd name="T4" fmla="*/ 131 w 261"/>
                <a:gd name="T5" fmla="*/ 0 h 214"/>
                <a:gd name="T6" fmla="*/ 0 w 261"/>
                <a:gd name="T7" fmla="*/ 214 h 214"/>
                <a:gd name="T8" fmla="*/ 131 w 261"/>
                <a:gd name="T9" fmla="*/ 192 h 214"/>
                <a:gd name="T10" fmla="*/ 120 w 261"/>
                <a:gd name="T11" fmla="*/ 182 h 214"/>
                <a:gd name="T12" fmla="*/ 131 w 261"/>
                <a:gd name="T13" fmla="*/ 171 h 214"/>
                <a:gd name="T14" fmla="*/ 141 w 261"/>
                <a:gd name="T15" fmla="*/ 182 h 214"/>
                <a:gd name="T16" fmla="*/ 131 w 261"/>
                <a:gd name="T17" fmla="*/ 192 h 214"/>
                <a:gd name="T18" fmla="*/ 141 w 261"/>
                <a:gd name="T19" fmla="*/ 64 h 214"/>
                <a:gd name="T20" fmla="*/ 141 w 261"/>
                <a:gd name="T21" fmla="*/ 139 h 214"/>
                <a:gd name="T22" fmla="*/ 131 w 261"/>
                <a:gd name="T23" fmla="*/ 150 h 214"/>
                <a:gd name="T24" fmla="*/ 120 w 261"/>
                <a:gd name="T25" fmla="*/ 139 h 214"/>
                <a:gd name="T26" fmla="*/ 120 w 261"/>
                <a:gd name="T27" fmla="*/ 64 h 214"/>
                <a:gd name="T28" fmla="*/ 131 w 261"/>
                <a:gd name="T29" fmla="*/ 54 h 214"/>
                <a:gd name="T30" fmla="*/ 141 w 261"/>
                <a:gd name="T31" fmla="*/ 6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1" h="214">
                  <a:moveTo>
                    <a:pt x="0" y="214"/>
                  </a:moveTo>
                  <a:cubicBezTo>
                    <a:pt x="261" y="214"/>
                    <a:pt x="261" y="214"/>
                    <a:pt x="261" y="214"/>
                  </a:cubicBezTo>
                  <a:cubicBezTo>
                    <a:pt x="131" y="0"/>
                    <a:pt x="131" y="0"/>
                    <a:pt x="131" y="0"/>
                  </a:cubicBezTo>
                  <a:lnTo>
                    <a:pt x="0" y="214"/>
                  </a:lnTo>
                  <a:close/>
                  <a:moveTo>
                    <a:pt x="131" y="192"/>
                  </a:moveTo>
                  <a:cubicBezTo>
                    <a:pt x="125" y="192"/>
                    <a:pt x="120" y="188"/>
                    <a:pt x="120" y="182"/>
                  </a:cubicBezTo>
                  <a:cubicBezTo>
                    <a:pt x="120" y="176"/>
                    <a:pt x="125" y="171"/>
                    <a:pt x="131" y="171"/>
                  </a:cubicBezTo>
                  <a:cubicBezTo>
                    <a:pt x="137" y="171"/>
                    <a:pt x="141" y="176"/>
                    <a:pt x="141" y="182"/>
                  </a:cubicBezTo>
                  <a:cubicBezTo>
                    <a:pt x="141" y="188"/>
                    <a:pt x="137" y="192"/>
                    <a:pt x="131" y="192"/>
                  </a:cubicBezTo>
                  <a:close/>
                  <a:moveTo>
                    <a:pt x="141" y="64"/>
                  </a:moveTo>
                  <a:cubicBezTo>
                    <a:pt x="141" y="139"/>
                    <a:pt x="141" y="139"/>
                    <a:pt x="141" y="139"/>
                  </a:cubicBezTo>
                  <a:cubicBezTo>
                    <a:pt x="141" y="145"/>
                    <a:pt x="137" y="150"/>
                    <a:pt x="131" y="150"/>
                  </a:cubicBezTo>
                  <a:cubicBezTo>
                    <a:pt x="125" y="150"/>
                    <a:pt x="120" y="145"/>
                    <a:pt x="120" y="139"/>
                  </a:cubicBezTo>
                  <a:cubicBezTo>
                    <a:pt x="120" y="64"/>
                    <a:pt x="120" y="64"/>
                    <a:pt x="120" y="64"/>
                  </a:cubicBezTo>
                  <a:cubicBezTo>
                    <a:pt x="120" y="58"/>
                    <a:pt x="125" y="54"/>
                    <a:pt x="131" y="54"/>
                  </a:cubicBezTo>
                  <a:cubicBezTo>
                    <a:pt x="137" y="54"/>
                    <a:pt x="141" y="58"/>
                    <a:pt x="141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559238" y="2422071"/>
            <a:ext cx="3002511" cy="535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2256"/>
              </a:spcBef>
            </a:pPr>
            <a:r>
              <a:rPr lang="en-US" sz="18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Aging systems lack features and functionality</a:t>
            </a:r>
            <a:endParaRPr lang="en-US" sz="1800" dirty="0">
              <a:solidFill>
                <a:srgbClr val="4D4D4D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32"/>
          <p:cNvSpPr>
            <a:spLocks noChangeAspect="1" noEditPoints="1"/>
          </p:cNvSpPr>
          <p:nvPr/>
        </p:nvSpPr>
        <p:spPr bwMode="auto">
          <a:xfrm>
            <a:off x="762000" y="2394935"/>
            <a:ext cx="529855" cy="529855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381 w 512"/>
              <a:gd name="T11" fmla="*/ 365 h 512"/>
              <a:gd name="T12" fmla="*/ 381 w 512"/>
              <a:gd name="T13" fmla="*/ 381 h 512"/>
              <a:gd name="T14" fmla="*/ 373 w 512"/>
              <a:gd name="T15" fmla="*/ 384 h 512"/>
              <a:gd name="T16" fmla="*/ 365 w 512"/>
              <a:gd name="T17" fmla="*/ 381 h 512"/>
              <a:gd name="T18" fmla="*/ 256 w 512"/>
              <a:gd name="T19" fmla="*/ 271 h 512"/>
              <a:gd name="T20" fmla="*/ 146 w 512"/>
              <a:gd name="T21" fmla="*/ 381 h 512"/>
              <a:gd name="T22" fmla="*/ 138 w 512"/>
              <a:gd name="T23" fmla="*/ 384 h 512"/>
              <a:gd name="T24" fmla="*/ 131 w 512"/>
              <a:gd name="T25" fmla="*/ 381 h 512"/>
              <a:gd name="T26" fmla="*/ 131 w 512"/>
              <a:gd name="T27" fmla="*/ 365 h 512"/>
              <a:gd name="T28" fmla="*/ 241 w 512"/>
              <a:gd name="T29" fmla="*/ 256 h 512"/>
              <a:gd name="T30" fmla="*/ 131 w 512"/>
              <a:gd name="T31" fmla="*/ 146 h 512"/>
              <a:gd name="T32" fmla="*/ 131 w 512"/>
              <a:gd name="T33" fmla="*/ 131 h 512"/>
              <a:gd name="T34" fmla="*/ 146 w 512"/>
              <a:gd name="T35" fmla="*/ 131 h 512"/>
              <a:gd name="T36" fmla="*/ 256 w 512"/>
              <a:gd name="T37" fmla="*/ 241 h 512"/>
              <a:gd name="T38" fmla="*/ 365 w 512"/>
              <a:gd name="T39" fmla="*/ 131 h 512"/>
              <a:gd name="T40" fmla="*/ 381 w 512"/>
              <a:gd name="T41" fmla="*/ 131 h 512"/>
              <a:gd name="T42" fmla="*/ 381 w 512"/>
              <a:gd name="T43" fmla="*/ 146 h 512"/>
              <a:gd name="T44" fmla="*/ 271 w 512"/>
              <a:gd name="T45" fmla="*/ 256 h 512"/>
              <a:gd name="T46" fmla="*/ 381 w 512"/>
              <a:gd name="T47" fmla="*/ 365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381" y="365"/>
                </a:moveTo>
                <a:cubicBezTo>
                  <a:pt x="385" y="370"/>
                  <a:pt x="385" y="376"/>
                  <a:pt x="381" y="381"/>
                </a:cubicBezTo>
                <a:cubicBezTo>
                  <a:pt x="378" y="383"/>
                  <a:pt x="376" y="384"/>
                  <a:pt x="373" y="384"/>
                </a:cubicBezTo>
                <a:cubicBezTo>
                  <a:pt x="370" y="384"/>
                  <a:pt x="368" y="383"/>
                  <a:pt x="365" y="381"/>
                </a:cubicBezTo>
                <a:cubicBezTo>
                  <a:pt x="256" y="271"/>
                  <a:pt x="256" y="271"/>
                  <a:pt x="256" y="271"/>
                </a:cubicBezTo>
                <a:cubicBezTo>
                  <a:pt x="146" y="381"/>
                  <a:pt x="146" y="381"/>
                  <a:pt x="146" y="381"/>
                </a:cubicBezTo>
                <a:cubicBezTo>
                  <a:pt x="144" y="383"/>
                  <a:pt x="141" y="384"/>
                  <a:pt x="138" y="384"/>
                </a:cubicBezTo>
                <a:cubicBezTo>
                  <a:pt x="136" y="384"/>
                  <a:pt x="133" y="383"/>
                  <a:pt x="131" y="381"/>
                </a:cubicBezTo>
                <a:cubicBezTo>
                  <a:pt x="127" y="376"/>
                  <a:pt x="127" y="370"/>
                  <a:pt x="131" y="365"/>
                </a:cubicBezTo>
                <a:cubicBezTo>
                  <a:pt x="241" y="256"/>
                  <a:pt x="241" y="256"/>
                  <a:pt x="241" y="256"/>
                </a:cubicBezTo>
                <a:cubicBezTo>
                  <a:pt x="131" y="146"/>
                  <a:pt x="131" y="146"/>
                  <a:pt x="131" y="146"/>
                </a:cubicBezTo>
                <a:cubicBezTo>
                  <a:pt x="127" y="142"/>
                  <a:pt x="127" y="135"/>
                  <a:pt x="131" y="131"/>
                </a:cubicBezTo>
                <a:cubicBezTo>
                  <a:pt x="135" y="127"/>
                  <a:pt x="142" y="127"/>
                  <a:pt x="146" y="131"/>
                </a:cubicBezTo>
                <a:cubicBezTo>
                  <a:pt x="256" y="241"/>
                  <a:pt x="256" y="241"/>
                  <a:pt x="256" y="241"/>
                </a:cubicBezTo>
                <a:cubicBezTo>
                  <a:pt x="365" y="131"/>
                  <a:pt x="365" y="131"/>
                  <a:pt x="365" y="131"/>
                </a:cubicBezTo>
                <a:cubicBezTo>
                  <a:pt x="370" y="127"/>
                  <a:pt x="376" y="127"/>
                  <a:pt x="381" y="131"/>
                </a:cubicBezTo>
                <a:cubicBezTo>
                  <a:pt x="385" y="135"/>
                  <a:pt x="385" y="142"/>
                  <a:pt x="381" y="146"/>
                </a:cubicBezTo>
                <a:cubicBezTo>
                  <a:pt x="271" y="256"/>
                  <a:pt x="271" y="256"/>
                  <a:pt x="271" y="256"/>
                </a:cubicBezTo>
                <a:lnTo>
                  <a:pt x="381" y="365"/>
                </a:lnTo>
                <a:close/>
              </a:path>
            </a:pathLst>
          </a:custGeom>
          <a:solidFill>
            <a:srgbClr val="6D9F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9238" y="5515065"/>
            <a:ext cx="300251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2256"/>
              </a:spcBef>
            </a:pPr>
            <a:r>
              <a:rPr lang="en-US" sz="18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Decreased student engagement and enrollment</a:t>
            </a:r>
            <a:endParaRPr lang="en-US" sz="1800" dirty="0">
              <a:solidFill>
                <a:srgbClr val="4D4D4D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59238" y="3340457"/>
            <a:ext cx="3088962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2256"/>
              </a:spcBef>
            </a:pPr>
            <a:r>
              <a:rPr lang="en-US" sz="18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Manual workarounds in place are not sustainable; </a:t>
            </a:r>
            <a:r>
              <a:rPr lang="en-US" sz="1800" dirty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uptime, security, performance and </a:t>
            </a:r>
            <a:r>
              <a:rPr lang="en-US" sz="1800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privacy</a:t>
            </a:r>
            <a:endParaRPr lang="en-US" sz="1800" dirty="0">
              <a:solidFill>
                <a:srgbClr val="4D4D4D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18"/>
          <p:cNvSpPr>
            <a:spLocks noChangeAspect="1" noEditPoints="1"/>
          </p:cNvSpPr>
          <p:nvPr/>
        </p:nvSpPr>
        <p:spPr bwMode="auto">
          <a:xfrm>
            <a:off x="764665" y="5489740"/>
            <a:ext cx="522966" cy="521433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402 w 512"/>
              <a:gd name="T11" fmla="*/ 327 h 512"/>
              <a:gd name="T12" fmla="*/ 317 w 512"/>
              <a:gd name="T13" fmla="*/ 413 h 512"/>
              <a:gd name="T14" fmla="*/ 313 w 512"/>
              <a:gd name="T15" fmla="*/ 415 h 512"/>
              <a:gd name="T16" fmla="*/ 309 w 512"/>
              <a:gd name="T17" fmla="*/ 416 h 512"/>
              <a:gd name="T18" fmla="*/ 305 w 512"/>
              <a:gd name="T19" fmla="*/ 415 h 512"/>
              <a:gd name="T20" fmla="*/ 301 w 512"/>
              <a:gd name="T21" fmla="*/ 413 h 512"/>
              <a:gd name="T22" fmla="*/ 216 w 512"/>
              <a:gd name="T23" fmla="*/ 327 h 512"/>
              <a:gd name="T24" fmla="*/ 216 w 512"/>
              <a:gd name="T25" fmla="*/ 312 h 512"/>
              <a:gd name="T26" fmla="*/ 231 w 512"/>
              <a:gd name="T27" fmla="*/ 312 h 512"/>
              <a:gd name="T28" fmla="*/ 298 w 512"/>
              <a:gd name="T29" fmla="*/ 379 h 512"/>
              <a:gd name="T30" fmla="*/ 298 w 512"/>
              <a:gd name="T31" fmla="*/ 117 h 512"/>
              <a:gd name="T32" fmla="*/ 181 w 512"/>
              <a:gd name="T33" fmla="*/ 117 h 512"/>
              <a:gd name="T34" fmla="*/ 170 w 512"/>
              <a:gd name="T35" fmla="*/ 106 h 512"/>
              <a:gd name="T36" fmla="*/ 181 w 512"/>
              <a:gd name="T37" fmla="*/ 96 h 512"/>
              <a:gd name="T38" fmla="*/ 309 w 512"/>
              <a:gd name="T39" fmla="*/ 96 h 512"/>
              <a:gd name="T40" fmla="*/ 320 w 512"/>
              <a:gd name="T41" fmla="*/ 106 h 512"/>
              <a:gd name="T42" fmla="*/ 320 w 512"/>
              <a:gd name="T43" fmla="*/ 379 h 512"/>
              <a:gd name="T44" fmla="*/ 387 w 512"/>
              <a:gd name="T45" fmla="*/ 312 h 512"/>
              <a:gd name="T46" fmla="*/ 402 w 512"/>
              <a:gd name="T47" fmla="*/ 312 h 512"/>
              <a:gd name="T48" fmla="*/ 402 w 512"/>
              <a:gd name="T49" fmla="*/ 32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402" y="327"/>
                </a:moveTo>
                <a:cubicBezTo>
                  <a:pt x="317" y="413"/>
                  <a:pt x="317" y="413"/>
                  <a:pt x="317" y="413"/>
                </a:cubicBezTo>
                <a:cubicBezTo>
                  <a:pt x="316" y="414"/>
                  <a:pt x="314" y="414"/>
                  <a:pt x="313" y="415"/>
                </a:cubicBezTo>
                <a:cubicBezTo>
                  <a:pt x="312" y="415"/>
                  <a:pt x="310" y="416"/>
                  <a:pt x="309" y="416"/>
                </a:cubicBezTo>
                <a:cubicBezTo>
                  <a:pt x="308" y="416"/>
                  <a:pt x="306" y="415"/>
                  <a:pt x="305" y="415"/>
                </a:cubicBezTo>
                <a:cubicBezTo>
                  <a:pt x="304" y="414"/>
                  <a:pt x="302" y="414"/>
                  <a:pt x="301" y="413"/>
                </a:cubicBezTo>
                <a:cubicBezTo>
                  <a:pt x="216" y="327"/>
                  <a:pt x="216" y="327"/>
                  <a:pt x="216" y="327"/>
                </a:cubicBezTo>
                <a:cubicBezTo>
                  <a:pt x="212" y="323"/>
                  <a:pt x="212" y="316"/>
                  <a:pt x="216" y="312"/>
                </a:cubicBezTo>
                <a:cubicBezTo>
                  <a:pt x="220" y="308"/>
                  <a:pt x="227" y="308"/>
                  <a:pt x="231" y="312"/>
                </a:cubicBezTo>
                <a:cubicBezTo>
                  <a:pt x="298" y="379"/>
                  <a:pt x="298" y="379"/>
                  <a:pt x="298" y="379"/>
                </a:cubicBezTo>
                <a:cubicBezTo>
                  <a:pt x="298" y="117"/>
                  <a:pt x="298" y="117"/>
                  <a:pt x="298" y="117"/>
                </a:cubicBezTo>
                <a:cubicBezTo>
                  <a:pt x="181" y="117"/>
                  <a:pt x="181" y="117"/>
                  <a:pt x="181" y="117"/>
                </a:cubicBezTo>
                <a:cubicBezTo>
                  <a:pt x="175" y="117"/>
                  <a:pt x="170" y="112"/>
                  <a:pt x="170" y="106"/>
                </a:cubicBezTo>
                <a:cubicBezTo>
                  <a:pt x="170" y="100"/>
                  <a:pt x="175" y="96"/>
                  <a:pt x="181" y="96"/>
                </a:cubicBezTo>
                <a:cubicBezTo>
                  <a:pt x="309" y="96"/>
                  <a:pt x="309" y="96"/>
                  <a:pt x="309" y="96"/>
                </a:cubicBezTo>
                <a:cubicBezTo>
                  <a:pt x="315" y="96"/>
                  <a:pt x="320" y="100"/>
                  <a:pt x="320" y="106"/>
                </a:cubicBezTo>
                <a:cubicBezTo>
                  <a:pt x="320" y="379"/>
                  <a:pt x="320" y="379"/>
                  <a:pt x="320" y="379"/>
                </a:cubicBezTo>
                <a:cubicBezTo>
                  <a:pt x="387" y="312"/>
                  <a:pt x="387" y="312"/>
                  <a:pt x="387" y="312"/>
                </a:cubicBezTo>
                <a:cubicBezTo>
                  <a:pt x="391" y="308"/>
                  <a:pt x="398" y="308"/>
                  <a:pt x="402" y="312"/>
                </a:cubicBezTo>
                <a:cubicBezTo>
                  <a:pt x="406" y="316"/>
                  <a:pt x="406" y="323"/>
                  <a:pt x="402" y="327"/>
                </a:cubicBezTo>
                <a:close/>
              </a:path>
            </a:pathLst>
          </a:custGeom>
          <a:solidFill>
            <a:srgbClr val="6D9F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sp>
        <p:nvSpPr>
          <p:cNvPr id="20" name="Freeform 240"/>
          <p:cNvSpPr>
            <a:spLocks noChangeAspect="1" noEditPoints="1"/>
          </p:cNvSpPr>
          <p:nvPr/>
        </p:nvSpPr>
        <p:spPr bwMode="auto">
          <a:xfrm>
            <a:off x="768050" y="3493309"/>
            <a:ext cx="519581" cy="519581"/>
          </a:xfrm>
          <a:custGeom>
            <a:avLst/>
            <a:gdLst>
              <a:gd name="T0" fmla="*/ 359 w 512"/>
              <a:gd name="T1" fmla="*/ 182 h 512"/>
              <a:gd name="T2" fmla="*/ 374 w 512"/>
              <a:gd name="T3" fmla="*/ 197 h 512"/>
              <a:gd name="T4" fmla="*/ 329 w 512"/>
              <a:gd name="T5" fmla="*/ 242 h 512"/>
              <a:gd name="T6" fmla="*/ 313 w 512"/>
              <a:gd name="T7" fmla="*/ 227 h 512"/>
              <a:gd name="T8" fmla="*/ 359 w 512"/>
              <a:gd name="T9" fmla="*/ 182 h 512"/>
              <a:gd name="T10" fmla="*/ 512 w 512"/>
              <a:gd name="T11" fmla="*/ 256 h 512"/>
              <a:gd name="T12" fmla="*/ 256 w 512"/>
              <a:gd name="T13" fmla="*/ 512 h 512"/>
              <a:gd name="T14" fmla="*/ 0 w 512"/>
              <a:gd name="T15" fmla="*/ 256 h 512"/>
              <a:gd name="T16" fmla="*/ 256 w 512"/>
              <a:gd name="T17" fmla="*/ 0 h 512"/>
              <a:gd name="T18" fmla="*/ 512 w 512"/>
              <a:gd name="T19" fmla="*/ 256 h 512"/>
              <a:gd name="T20" fmla="*/ 143 w 512"/>
              <a:gd name="T21" fmla="*/ 327 h 512"/>
              <a:gd name="T22" fmla="*/ 153 w 512"/>
              <a:gd name="T23" fmla="*/ 319 h 512"/>
              <a:gd name="T24" fmla="*/ 194 w 512"/>
              <a:gd name="T25" fmla="*/ 263 h 512"/>
              <a:gd name="T26" fmla="*/ 105 w 512"/>
              <a:gd name="T27" fmla="*/ 234 h 512"/>
              <a:gd name="T28" fmla="*/ 96 w 512"/>
              <a:gd name="T29" fmla="*/ 246 h 512"/>
              <a:gd name="T30" fmla="*/ 107 w 512"/>
              <a:gd name="T31" fmla="*/ 256 h 512"/>
              <a:gd name="T32" fmla="*/ 174 w 512"/>
              <a:gd name="T33" fmla="*/ 269 h 512"/>
              <a:gd name="T34" fmla="*/ 145 w 512"/>
              <a:gd name="T35" fmla="*/ 299 h 512"/>
              <a:gd name="T36" fmla="*/ 122 w 512"/>
              <a:gd name="T37" fmla="*/ 326 h 512"/>
              <a:gd name="T38" fmla="*/ 143 w 512"/>
              <a:gd name="T39" fmla="*/ 360 h 512"/>
              <a:gd name="T40" fmla="*/ 149 w 512"/>
              <a:gd name="T41" fmla="*/ 362 h 512"/>
              <a:gd name="T42" fmla="*/ 158 w 512"/>
              <a:gd name="T43" fmla="*/ 358 h 512"/>
              <a:gd name="T44" fmla="*/ 155 w 512"/>
              <a:gd name="T45" fmla="*/ 343 h 512"/>
              <a:gd name="T46" fmla="*/ 143 w 512"/>
              <a:gd name="T47" fmla="*/ 327 h 512"/>
              <a:gd name="T48" fmla="*/ 396 w 512"/>
              <a:gd name="T49" fmla="*/ 205 h 512"/>
              <a:gd name="T50" fmla="*/ 400 w 512"/>
              <a:gd name="T51" fmla="*/ 197 h 512"/>
              <a:gd name="T52" fmla="*/ 396 w 512"/>
              <a:gd name="T53" fmla="*/ 190 h 512"/>
              <a:gd name="T54" fmla="*/ 366 w 512"/>
              <a:gd name="T55" fmla="*/ 159 h 512"/>
              <a:gd name="T56" fmla="*/ 351 w 512"/>
              <a:gd name="T57" fmla="*/ 159 h 512"/>
              <a:gd name="T58" fmla="*/ 200 w 512"/>
              <a:gd name="T59" fmla="*/ 310 h 512"/>
              <a:gd name="T60" fmla="*/ 198 w 512"/>
              <a:gd name="T61" fmla="*/ 314 h 512"/>
              <a:gd name="T62" fmla="*/ 183 w 512"/>
              <a:gd name="T63" fmla="*/ 360 h 512"/>
              <a:gd name="T64" fmla="*/ 185 w 512"/>
              <a:gd name="T65" fmla="*/ 371 h 512"/>
              <a:gd name="T66" fmla="*/ 193 w 512"/>
              <a:gd name="T67" fmla="*/ 374 h 512"/>
              <a:gd name="T68" fmla="*/ 196 w 512"/>
              <a:gd name="T69" fmla="*/ 373 h 512"/>
              <a:gd name="T70" fmla="*/ 241 w 512"/>
              <a:gd name="T71" fmla="*/ 358 h 512"/>
              <a:gd name="T72" fmla="*/ 246 w 512"/>
              <a:gd name="T73" fmla="*/ 356 h 512"/>
              <a:gd name="T74" fmla="*/ 396 w 512"/>
              <a:gd name="T75" fmla="*/ 205 h 512"/>
              <a:gd name="T76" fmla="*/ 413 w 512"/>
              <a:gd name="T77" fmla="*/ 237 h 512"/>
              <a:gd name="T78" fmla="*/ 397 w 512"/>
              <a:gd name="T79" fmla="*/ 237 h 512"/>
              <a:gd name="T80" fmla="*/ 355 w 512"/>
              <a:gd name="T81" fmla="*/ 280 h 512"/>
              <a:gd name="T82" fmla="*/ 355 w 512"/>
              <a:gd name="T83" fmla="*/ 295 h 512"/>
              <a:gd name="T84" fmla="*/ 362 w 512"/>
              <a:gd name="T85" fmla="*/ 298 h 512"/>
              <a:gd name="T86" fmla="*/ 370 w 512"/>
              <a:gd name="T87" fmla="*/ 295 h 512"/>
              <a:gd name="T88" fmla="*/ 413 w 512"/>
              <a:gd name="T89" fmla="*/ 253 h 512"/>
              <a:gd name="T90" fmla="*/ 413 w 512"/>
              <a:gd name="T91" fmla="*/ 237 h 512"/>
              <a:gd name="T92" fmla="*/ 217 w 512"/>
              <a:gd name="T93" fmla="*/ 324 h 512"/>
              <a:gd name="T94" fmla="*/ 210 w 512"/>
              <a:gd name="T95" fmla="*/ 346 h 512"/>
              <a:gd name="T96" fmla="*/ 232 w 512"/>
              <a:gd name="T97" fmla="*/ 339 h 512"/>
              <a:gd name="T98" fmla="*/ 313 w 512"/>
              <a:gd name="T99" fmla="*/ 257 h 512"/>
              <a:gd name="T100" fmla="*/ 298 w 512"/>
              <a:gd name="T101" fmla="*/ 242 h 512"/>
              <a:gd name="T102" fmla="*/ 217 w 512"/>
              <a:gd name="T103" fmla="*/ 324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12" h="512">
                <a:moveTo>
                  <a:pt x="359" y="182"/>
                </a:moveTo>
                <a:cubicBezTo>
                  <a:pt x="374" y="197"/>
                  <a:pt x="374" y="197"/>
                  <a:pt x="374" y="197"/>
                </a:cubicBezTo>
                <a:cubicBezTo>
                  <a:pt x="329" y="242"/>
                  <a:pt x="329" y="242"/>
                  <a:pt x="329" y="242"/>
                </a:cubicBezTo>
                <a:cubicBezTo>
                  <a:pt x="313" y="227"/>
                  <a:pt x="313" y="227"/>
                  <a:pt x="313" y="227"/>
                </a:cubicBezTo>
                <a:lnTo>
                  <a:pt x="359" y="182"/>
                </a:lnTo>
                <a:close/>
                <a:moveTo>
                  <a:pt x="512" y="256"/>
                </a:moveTo>
                <a:cubicBezTo>
                  <a:pt x="512" y="397"/>
                  <a:pt x="397" y="512"/>
                  <a:pt x="256" y="512"/>
                </a:cubicBezTo>
                <a:cubicBezTo>
                  <a:pt x="114" y="512"/>
                  <a:pt x="0" y="397"/>
                  <a:pt x="0" y="256"/>
                </a:cubicBezTo>
                <a:cubicBezTo>
                  <a:pt x="0" y="114"/>
                  <a:pt x="114" y="0"/>
                  <a:pt x="256" y="0"/>
                </a:cubicBezTo>
                <a:cubicBezTo>
                  <a:pt x="397" y="0"/>
                  <a:pt x="512" y="114"/>
                  <a:pt x="512" y="256"/>
                </a:cubicBezTo>
                <a:close/>
                <a:moveTo>
                  <a:pt x="143" y="327"/>
                </a:moveTo>
                <a:cubicBezTo>
                  <a:pt x="143" y="325"/>
                  <a:pt x="147" y="322"/>
                  <a:pt x="153" y="319"/>
                </a:cubicBezTo>
                <a:cubicBezTo>
                  <a:pt x="183" y="305"/>
                  <a:pt x="200" y="283"/>
                  <a:pt x="194" y="263"/>
                </a:cubicBezTo>
                <a:cubicBezTo>
                  <a:pt x="191" y="250"/>
                  <a:pt x="175" y="228"/>
                  <a:pt x="105" y="234"/>
                </a:cubicBezTo>
                <a:cubicBezTo>
                  <a:pt x="100" y="235"/>
                  <a:pt x="95" y="240"/>
                  <a:pt x="96" y="246"/>
                </a:cubicBezTo>
                <a:cubicBezTo>
                  <a:pt x="96" y="252"/>
                  <a:pt x="101" y="256"/>
                  <a:pt x="107" y="256"/>
                </a:cubicBezTo>
                <a:cubicBezTo>
                  <a:pt x="156" y="251"/>
                  <a:pt x="172" y="262"/>
                  <a:pt x="174" y="269"/>
                </a:cubicBezTo>
                <a:cubicBezTo>
                  <a:pt x="176" y="276"/>
                  <a:pt x="165" y="290"/>
                  <a:pt x="145" y="299"/>
                </a:cubicBezTo>
                <a:cubicBezTo>
                  <a:pt x="130" y="306"/>
                  <a:pt x="123" y="315"/>
                  <a:pt x="122" y="326"/>
                </a:cubicBezTo>
                <a:cubicBezTo>
                  <a:pt x="120" y="344"/>
                  <a:pt x="141" y="359"/>
                  <a:pt x="143" y="360"/>
                </a:cubicBezTo>
                <a:cubicBezTo>
                  <a:pt x="145" y="362"/>
                  <a:pt x="147" y="362"/>
                  <a:pt x="149" y="362"/>
                </a:cubicBezTo>
                <a:cubicBezTo>
                  <a:pt x="152" y="362"/>
                  <a:pt x="156" y="361"/>
                  <a:pt x="158" y="358"/>
                </a:cubicBezTo>
                <a:cubicBezTo>
                  <a:pt x="161" y="353"/>
                  <a:pt x="160" y="346"/>
                  <a:pt x="155" y="343"/>
                </a:cubicBezTo>
                <a:cubicBezTo>
                  <a:pt x="151" y="340"/>
                  <a:pt x="143" y="332"/>
                  <a:pt x="143" y="327"/>
                </a:cubicBezTo>
                <a:close/>
                <a:moveTo>
                  <a:pt x="396" y="205"/>
                </a:moveTo>
                <a:cubicBezTo>
                  <a:pt x="398" y="203"/>
                  <a:pt x="400" y="200"/>
                  <a:pt x="400" y="197"/>
                </a:cubicBezTo>
                <a:cubicBezTo>
                  <a:pt x="400" y="194"/>
                  <a:pt x="398" y="192"/>
                  <a:pt x="396" y="190"/>
                </a:cubicBezTo>
                <a:cubicBezTo>
                  <a:pt x="366" y="159"/>
                  <a:pt x="366" y="159"/>
                  <a:pt x="366" y="159"/>
                </a:cubicBezTo>
                <a:cubicBezTo>
                  <a:pt x="362" y="155"/>
                  <a:pt x="355" y="155"/>
                  <a:pt x="351" y="159"/>
                </a:cubicBezTo>
                <a:cubicBezTo>
                  <a:pt x="200" y="310"/>
                  <a:pt x="200" y="310"/>
                  <a:pt x="200" y="310"/>
                </a:cubicBezTo>
                <a:cubicBezTo>
                  <a:pt x="199" y="311"/>
                  <a:pt x="198" y="313"/>
                  <a:pt x="198" y="314"/>
                </a:cubicBezTo>
                <a:cubicBezTo>
                  <a:pt x="183" y="360"/>
                  <a:pt x="183" y="360"/>
                  <a:pt x="183" y="360"/>
                </a:cubicBezTo>
                <a:cubicBezTo>
                  <a:pt x="181" y="364"/>
                  <a:pt x="182" y="368"/>
                  <a:pt x="185" y="371"/>
                </a:cubicBezTo>
                <a:cubicBezTo>
                  <a:pt x="187" y="373"/>
                  <a:pt x="190" y="374"/>
                  <a:pt x="193" y="374"/>
                </a:cubicBezTo>
                <a:cubicBezTo>
                  <a:pt x="194" y="374"/>
                  <a:pt x="195" y="374"/>
                  <a:pt x="196" y="373"/>
                </a:cubicBezTo>
                <a:cubicBezTo>
                  <a:pt x="241" y="358"/>
                  <a:pt x="241" y="358"/>
                  <a:pt x="241" y="358"/>
                </a:cubicBezTo>
                <a:cubicBezTo>
                  <a:pt x="243" y="358"/>
                  <a:pt x="244" y="357"/>
                  <a:pt x="246" y="356"/>
                </a:cubicBezTo>
                <a:lnTo>
                  <a:pt x="396" y="205"/>
                </a:lnTo>
                <a:close/>
                <a:moveTo>
                  <a:pt x="413" y="237"/>
                </a:moveTo>
                <a:cubicBezTo>
                  <a:pt x="408" y="233"/>
                  <a:pt x="402" y="233"/>
                  <a:pt x="397" y="237"/>
                </a:cubicBezTo>
                <a:cubicBezTo>
                  <a:pt x="355" y="280"/>
                  <a:pt x="355" y="280"/>
                  <a:pt x="355" y="280"/>
                </a:cubicBezTo>
                <a:cubicBezTo>
                  <a:pt x="351" y="284"/>
                  <a:pt x="351" y="291"/>
                  <a:pt x="355" y="295"/>
                </a:cubicBezTo>
                <a:cubicBezTo>
                  <a:pt x="357" y="297"/>
                  <a:pt x="360" y="298"/>
                  <a:pt x="362" y="298"/>
                </a:cubicBezTo>
                <a:cubicBezTo>
                  <a:pt x="365" y="298"/>
                  <a:pt x="368" y="297"/>
                  <a:pt x="370" y="295"/>
                </a:cubicBezTo>
                <a:cubicBezTo>
                  <a:pt x="413" y="253"/>
                  <a:pt x="413" y="253"/>
                  <a:pt x="413" y="253"/>
                </a:cubicBezTo>
                <a:cubicBezTo>
                  <a:pt x="417" y="248"/>
                  <a:pt x="417" y="242"/>
                  <a:pt x="413" y="237"/>
                </a:cubicBezTo>
                <a:close/>
                <a:moveTo>
                  <a:pt x="217" y="324"/>
                </a:moveTo>
                <a:cubicBezTo>
                  <a:pt x="210" y="346"/>
                  <a:pt x="210" y="346"/>
                  <a:pt x="210" y="346"/>
                </a:cubicBezTo>
                <a:cubicBezTo>
                  <a:pt x="232" y="339"/>
                  <a:pt x="232" y="339"/>
                  <a:pt x="232" y="339"/>
                </a:cubicBezTo>
                <a:cubicBezTo>
                  <a:pt x="313" y="257"/>
                  <a:pt x="313" y="257"/>
                  <a:pt x="313" y="257"/>
                </a:cubicBezTo>
                <a:cubicBezTo>
                  <a:pt x="298" y="242"/>
                  <a:pt x="298" y="242"/>
                  <a:pt x="298" y="242"/>
                </a:cubicBezTo>
                <a:lnTo>
                  <a:pt x="217" y="324"/>
                </a:lnTo>
                <a:close/>
              </a:path>
            </a:pathLst>
          </a:custGeom>
          <a:solidFill>
            <a:srgbClr val="6D9F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pic>
        <p:nvPicPr>
          <p:cNvPr id="1026" name="Picture 2" descr="https://brandspace.deloitte.com/downloads/57116386e2d3f/lg_bzi_sup_glb_ho_2240.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49239"/>
            <a:ext cx="3810000" cy="352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3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556"/>
            <a:ext cx="9144001" cy="196487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279284"/>
            <a:ext cx="1445853" cy="45003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4160702" y="2362567"/>
            <a:ext cx="4548545" cy="609827"/>
          </a:xfrm>
          <a:custGeom>
            <a:avLst/>
            <a:gdLst/>
            <a:ahLst/>
            <a:cxnLst/>
            <a:rect l="l" t="t" r="r" b="b"/>
            <a:pathLst>
              <a:path w="4707890" h="631189">
                <a:moveTo>
                  <a:pt x="4602480" y="0"/>
                </a:moveTo>
                <a:lnTo>
                  <a:pt x="0" y="0"/>
                </a:lnTo>
                <a:lnTo>
                  <a:pt x="0" y="630935"/>
                </a:lnTo>
                <a:lnTo>
                  <a:pt x="4612920" y="630424"/>
                </a:lnTo>
                <a:lnTo>
                  <a:pt x="4653224" y="617901"/>
                </a:lnTo>
                <a:lnTo>
                  <a:pt x="4684696" y="591340"/>
                </a:lnTo>
                <a:lnTo>
                  <a:pt x="4703696" y="554382"/>
                </a:lnTo>
                <a:lnTo>
                  <a:pt x="4707636" y="525767"/>
                </a:lnTo>
                <a:lnTo>
                  <a:pt x="4707636" y="105155"/>
                </a:lnTo>
                <a:lnTo>
                  <a:pt x="4700520" y="67051"/>
                </a:lnTo>
                <a:lnTo>
                  <a:pt x="4678238" y="32227"/>
                </a:lnTo>
                <a:lnTo>
                  <a:pt x="4644345" y="8663"/>
                </a:lnTo>
                <a:lnTo>
                  <a:pt x="460248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60702" y="2362567"/>
            <a:ext cx="4548545" cy="609827"/>
          </a:xfrm>
          <a:custGeom>
            <a:avLst/>
            <a:gdLst/>
            <a:ahLst/>
            <a:cxnLst/>
            <a:rect l="l" t="t" r="r" b="b"/>
            <a:pathLst>
              <a:path w="4707890" h="631189">
                <a:moveTo>
                  <a:pt x="4707636" y="105155"/>
                </a:moveTo>
                <a:lnTo>
                  <a:pt x="4707636" y="525767"/>
                </a:lnTo>
                <a:lnTo>
                  <a:pt x="4706628" y="540382"/>
                </a:lnTo>
                <a:lnTo>
                  <a:pt x="4692595" y="579996"/>
                </a:lnTo>
                <a:lnTo>
                  <a:pt x="4664876" y="610427"/>
                </a:lnTo>
                <a:lnTo>
                  <a:pt x="4627111" y="628034"/>
                </a:lnTo>
                <a:lnTo>
                  <a:pt x="0" y="630935"/>
                </a:lnTo>
                <a:lnTo>
                  <a:pt x="0" y="0"/>
                </a:lnTo>
                <a:lnTo>
                  <a:pt x="4602480" y="0"/>
                </a:lnTo>
                <a:lnTo>
                  <a:pt x="4617096" y="1007"/>
                </a:lnTo>
                <a:lnTo>
                  <a:pt x="4656708" y="15042"/>
                </a:lnTo>
                <a:lnTo>
                  <a:pt x="4687135" y="42764"/>
                </a:lnTo>
                <a:lnTo>
                  <a:pt x="4704737" y="80532"/>
                </a:lnTo>
                <a:lnTo>
                  <a:pt x="4707636" y="105155"/>
                </a:lnTo>
                <a:close/>
              </a:path>
            </a:pathLst>
          </a:custGeom>
          <a:ln w="25908">
            <a:solidFill>
              <a:srgbClr val="E7F3F4"/>
            </a:solidFill>
          </a:ln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87284" y="2417237"/>
            <a:ext cx="3828287" cy="4931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Mo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050" spc="-1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c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nsis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5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an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im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p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ov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use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r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050" spc="5" dirty="0">
                <a:latin typeface="Calibri Light" panose="020F0302020204030204" pitchFamily="34" charset="0"/>
                <a:cs typeface="Arial" panose="020B0604020202020204" pitchFamily="34" charset="0"/>
              </a:rPr>
              <a:t>x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p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erienc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 f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or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u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ts</a:t>
            </a:r>
          </a:p>
          <a:p>
            <a:pPr marL="184150" indent="-171450">
              <a:lnSpc>
                <a:spcPct val="100000"/>
              </a:lnSpc>
              <a:spcBef>
                <a:spcPts val="70"/>
              </a:spcBef>
              <a:buFont typeface="Wingdings" panose="05000000000000000000" pitchFamily="2" charset="2"/>
              <a:buChar char="§"/>
            </a:pP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n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g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spc="-1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u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 ne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w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k</a:t>
            </a:r>
            <a:r>
              <a:rPr sz="1050" spc="5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to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su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ppo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2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learnin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g</a:t>
            </a:r>
            <a:r>
              <a:rPr sz="1050" spc="5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an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5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ransi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nin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g</a:t>
            </a:r>
          </a:p>
          <a:p>
            <a:pPr marL="184150" indent="-171450">
              <a:lnSpc>
                <a:spcPct val="100000"/>
              </a:lnSpc>
              <a:spcBef>
                <a:spcPts val="70"/>
              </a:spcBef>
              <a:buFont typeface="Wingdings" panose="05000000000000000000" pitchFamily="2" charset="2"/>
              <a:buChar char="§"/>
            </a:pP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C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m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p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lemen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to ot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he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ini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ia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v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to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enhanc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050" spc="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u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 ser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v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ice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8" name="object 8"/>
          <p:cNvSpPr/>
          <p:nvPr/>
        </p:nvSpPr>
        <p:spPr>
          <a:xfrm>
            <a:off x="1603112" y="2286000"/>
            <a:ext cx="2557713" cy="763203"/>
          </a:xfrm>
          <a:custGeom>
            <a:avLst/>
            <a:gdLst/>
            <a:ahLst/>
            <a:cxnLst/>
            <a:rect l="l" t="t" r="r" b="b"/>
            <a:pathLst>
              <a:path w="2647315" h="789939">
                <a:moveTo>
                  <a:pt x="2515616" y="0"/>
                </a:moveTo>
                <a:lnTo>
                  <a:pt x="121967" y="345"/>
                </a:lnTo>
                <a:lnTo>
                  <a:pt x="80505" y="10276"/>
                </a:lnTo>
                <a:lnTo>
                  <a:pt x="45336" y="32194"/>
                </a:lnTo>
                <a:lnTo>
                  <a:pt x="18786" y="63776"/>
                </a:lnTo>
                <a:lnTo>
                  <a:pt x="3177" y="102696"/>
                </a:lnTo>
                <a:lnTo>
                  <a:pt x="0" y="131572"/>
                </a:lnTo>
                <a:lnTo>
                  <a:pt x="345" y="667463"/>
                </a:lnTo>
                <a:lnTo>
                  <a:pt x="10276" y="708921"/>
                </a:lnTo>
                <a:lnTo>
                  <a:pt x="32194" y="744089"/>
                </a:lnTo>
                <a:lnTo>
                  <a:pt x="63776" y="770642"/>
                </a:lnTo>
                <a:lnTo>
                  <a:pt x="102696" y="786253"/>
                </a:lnTo>
                <a:lnTo>
                  <a:pt x="131572" y="789432"/>
                </a:lnTo>
                <a:lnTo>
                  <a:pt x="2525220" y="789086"/>
                </a:lnTo>
                <a:lnTo>
                  <a:pt x="2566682" y="779154"/>
                </a:lnTo>
                <a:lnTo>
                  <a:pt x="2601851" y="757232"/>
                </a:lnTo>
                <a:lnTo>
                  <a:pt x="2628401" y="725649"/>
                </a:lnTo>
                <a:lnTo>
                  <a:pt x="2644010" y="686731"/>
                </a:lnTo>
                <a:lnTo>
                  <a:pt x="2647188" y="657860"/>
                </a:lnTo>
                <a:lnTo>
                  <a:pt x="2646842" y="121967"/>
                </a:lnTo>
                <a:lnTo>
                  <a:pt x="2636911" y="80505"/>
                </a:lnTo>
                <a:lnTo>
                  <a:pt x="2614993" y="45336"/>
                </a:lnTo>
                <a:lnTo>
                  <a:pt x="2583411" y="18786"/>
                </a:lnTo>
                <a:lnTo>
                  <a:pt x="2544491" y="3177"/>
                </a:lnTo>
                <a:lnTo>
                  <a:pt x="2515616" y="0"/>
                </a:lnTo>
                <a:close/>
              </a:path>
            </a:pathLst>
          </a:custGeom>
          <a:solidFill>
            <a:srgbClr val="6D9F00"/>
          </a:solidFill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03112" y="2286000"/>
            <a:ext cx="2557713" cy="763203"/>
          </a:xfrm>
          <a:custGeom>
            <a:avLst/>
            <a:gdLst/>
            <a:ahLst/>
            <a:cxnLst/>
            <a:rect l="l" t="t" r="r" b="b"/>
            <a:pathLst>
              <a:path w="2647315" h="789939">
                <a:moveTo>
                  <a:pt x="0" y="131572"/>
                </a:moveTo>
                <a:lnTo>
                  <a:pt x="7021" y="89051"/>
                </a:lnTo>
                <a:lnTo>
                  <a:pt x="26535" y="52319"/>
                </a:lnTo>
                <a:lnTo>
                  <a:pt x="56217" y="23700"/>
                </a:lnTo>
                <a:lnTo>
                  <a:pt x="93741" y="5518"/>
                </a:lnTo>
                <a:lnTo>
                  <a:pt x="2515616" y="0"/>
                </a:lnTo>
                <a:lnTo>
                  <a:pt x="2530289" y="808"/>
                </a:lnTo>
                <a:lnTo>
                  <a:pt x="2571138" y="12252"/>
                </a:lnTo>
                <a:lnTo>
                  <a:pt x="2605424" y="35414"/>
                </a:lnTo>
                <a:lnTo>
                  <a:pt x="2630822" y="67968"/>
                </a:lnTo>
                <a:lnTo>
                  <a:pt x="2645008" y="107590"/>
                </a:lnTo>
                <a:lnTo>
                  <a:pt x="2647188" y="657860"/>
                </a:lnTo>
                <a:lnTo>
                  <a:pt x="2646379" y="672530"/>
                </a:lnTo>
                <a:lnTo>
                  <a:pt x="2634935" y="713376"/>
                </a:lnTo>
                <a:lnTo>
                  <a:pt x="2611773" y="747663"/>
                </a:lnTo>
                <a:lnTo>
                  <a:pt x="2579219" y="773064"/>
                </a:lnTo>
                <a:lnTo>
                  <a:pt x="2539597" y="787251"/>
                </a:lnTo>
                <a:lnTo>
                  <a:pt x="131572" y="789432"/>
                </a:lnTo>
                <a:lnTo>
                  <a:pt x="116898" y="788622"/>
                </a:lnTo>
                <a:lnTo>
                  <a:pt x="76049" y="777177"/>
                </a:lnTo>
                <a:lnTo>
                  <a:pt x="41763" y="754013"/>
                </a:lnTo>
                <a:lnTo>
                  <a:pt x="16365" y="721457"/>
                </a:lnTo>
                <a:lnTo>
                  <a:pt x="2179" y="681837"/>
                </a:lnTo>
                <a:lnTo>
                  <a:pt x="0" y="13157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24212" y="2451247"/>
            <a:ext cx="2435752" cy="421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73355">
              <a:lnSpc>
                <a:spcPts val="1739"/>
              </a:lnSpc>
            </a:pP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</a:t>
            </a:r>
            <a:r>
              <a:rPr sz="1600" spc="-2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ro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vi</a:t>
            </a:r>
            <a:r>
              <a:rPr sz="1600" spc="-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600" spc="2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an</a:t>
            </a:r>
            <a:r>
              <a:rPr sz="160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600" spc="-2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x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tion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al</a:t>
            </a:r>
            <a:r>
              <a:rPr sz="1600" spc="-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Un</a:t>
            </a:r>
            <a:r>
              <a:rPr sz="1600" spc="-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600" spc="-2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600" spc="-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g</a:t>
            </a:r>
            <a:r>
              <a:rPr sz="1600" spc="-3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</a:t>
            </a:r>
            <a:r>
              <a:rPr sz="1600" spc="-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u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</a:t>
            </a:r>
            <a:r>
              <a:rPr sz="1600" spc="-2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600" spc="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lang="en-US" sz="1600" spc="15" dirty="0" smtClean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600" spc="-10" dirty="0" smtClean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x</a:t>
            </a:r>
            <a:r>
              <a:rPr sz="1600" spc="-5" dirty="0" smtClean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</a:t>
            </a:r>
            <a:r>
              <a:rPr sz="1600" spc="-10" dirty="0" smtClean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er</a:t>
            </a:r>
            <a:r>
              <a:rPr sz="1600" spc="-15" dirty="0" smtClean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i</a:t>
            </a:r>
            <a:r>
              <a:rPr sz="1600" spc="-10" dirty="0" smtClean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600" spc="-15" dirty="0" smtClean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nc</a:t>
            </a:r>
            <a:r>
              <a:rPr sz="1600" spc="-10" dirty="0" smtClean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endParaRPr sz="1600" dirty="0"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160702" y="3163562"/>
            <a:ext cx="4548545" cy="609827"/>
          </a:xfrm>
          <a:custGeom>
            <a:avLst/>
            <a:gdLst/>
            <a:ahLst/>
            <a:cxnLst/>
            <a:rect l="l" t="t" r="r" b="b"/>
            <a:pathLst>
              <a:path w="4707890" h="631189">
                <a:moveTo>
                  <a:pt x="4602480" y="0"/>
                </a:moveTo>
                <a:lnTo>
                  <a:pt x="0" y="0"/>
                </a:lnTo>
                <a:lnTo>
                  <a:pt x="0" y="630935"/>
                </a:lnTo>
                <a:lnTo>
                  <a:pt x="4612920" y="630424"/>
                </a:lnTo>
                <a:lnTo>
                  <a:pt x="4653224" y="617901"/>
                </a:lnTo>
                <a:lnTo>
                  <a:pt x="4684696" y="591340"/>
                </a:lnTo>
                <a:lnTo>
                  <a:pt x="4703696" y="554382"/>
                </a:lnTo>
                <a:lnTo>
                  <a:pt x="4707636" y="525767"/>
                </a:lnTo>
                <a:lnTo>
                  <a:pt x="4707636" y="105155"/>
                </a:lnTo>
                <a:lnTo>
                  <a:pt x="4700520" y="67051"/>
                </a:lnTo>
                <a:lnTo>
                  <a:pt x="4678238" y="32227"/>
                </a:lnTo>
                <a:lnTo>
                  <a:pt x="4644345" y="8663"/>
                </a:lnTo>
                <a:lnTo>
                  <a:pt x="460248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60702" y="3163562"/>
            <a:ext cx="4548545" cy="609827"/>
          </a:xfrm>
          <a:custGeom>
            <a:avLst/>
            <a:gdLst/>
            <a:ahLst/>
            <a:cxnLst/>
            <a:rect l="l" t="t" r="r" b="b"/>
            <a:pathLst>
              <a:path w="4707890" h="631189">
                <a:moveTo>
                  <a:pt x="4707636" y="105155"/>
                </a:moveTo>
                <a:lnTo>
                  <a:pt x="4707636" y="525767"/>
                </a:lnTo>
                <a:lnTo>
                  <a:pt x="4706628" y="540382"/>
                </a:lnTo>
                <a:lnTo>
                  <a:pt x="4692595" y="579996"/>
                </a:lnTo>
                <a:lnTo>
                  <a:pt x="4664876" y="610427"/>
                </a:lnTo>
                <a:lnTo>
                  <a:pt x="4627111" y="628034"/>
                </a:lnTo>
                <a:lnTo>
                  <a:pt x="0" y="630935"/>
                </a:lnTo>
                <a:lnTo>
                  <a:pt x="0" y="0"/>
                </a:lnTo>
                <a:lnTo>
                  <a:pt x="4602480" y="0"/>
                </a:lnTo>
                <a:lnTo>
                  <a:pt x="4617096" y="1007"/>
                </a:lnTo>
                <a:lnTo>
                  <a:pt x="4656708" y="15042"/>
                </a:lnTo>
                <a:lnTo>
                  <a:pt x="4687135" y="42764"/>
                </a:lnTo>
                <a:lnTo>
                  <a:pt x="4704737" y="80532"/>
                </a:lnTo>
                <a:lnTo>
                  <a:pt x="4707636" y="105155"/>
                </a:lnTo>
                <a:close/>
              </a:path>
            </a:pathLst>
          </a:custGeom>
          <a:ln w="25908">
            <a:solidFill>
              <a:srgbClr val="E7F3F4"/>
            </a:solidFill>
          </a:ln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87284" y="3228922"/>
            <a:ext cx="3598222" cy="4931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Mo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050" spc="-1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ob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us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rac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k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g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of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u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p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og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res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</a:p>
          <a:p>
            <a:pPr marL="184150" indent="-171450">
              <a:lnSpc>
                <a:spcPct val="100000"/>
              </a:lnSpc>
              <a:spcBef>
                <a:spcPts val="70"/>
              </a:spcBef>
              <a:buFont typeface="Wingdings" panose="05000000000000000000" pitchFamily="2" charset="2"/>
              <a:buChar char="§"/>
            </a:pP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nhance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too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l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to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mana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ge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 researc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h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g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ran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ts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m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050" spc="-15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efficien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l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y</a:t>
            </a:r>
          </a:p>
          <a:p>
            <a:pPr marL="184150" indent="-171450">
              <a:lnSpc>
                <a:spcPct val="100000"/>
              </a:lnSpc>
              <a:spcBef>
                <a:spcPts val="70"/>
              </a:spcBef>
              <a:buFont typeface="Wingdings" panose="05000000000000000000" pitchFamily="2" charset="2"/>
              <a:buChar char="§"/>
            </a:pP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F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le</a:t>
            </a:r>
            <a:r>
              <a:rPr sz="1050" spc="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x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i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b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ili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ty</a:t>
            </a:r>
            <a:r>
              <a:rPr sz="1050" spc="-2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an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v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b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ili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ty</a:t>
            </a:r>
            <a:r>
              <a:rPr sz="1050" spc="-2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all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w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s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f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or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m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050" spc="-15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f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cu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s on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 re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earc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4" name="object 14"/>
          <p:cNvSpPr/>
          <p:nvPr/>
        </p:nvSpPr>
        <p:spPr>
          <a:xfrm>
            <a:off x="1603112" y="3086995"/>
            <a:ext cx="2557713" cy="761363"/>
          </a:xfrm>
          <a:custGeom>
            <a:avLst/>
            <a:gdLst/>
            <a:ahLst/>
            <a:cxnLst/>
            <a:rect l="l" t="t" r="r" b="b"/>
            <a:pathLst>
              <a:path w="2647315" h="788035">
                <a:moveTo>
                  <a:pt x="2515870" y="0"/>
                </a:moveTo>
                <a:lnTo>
                  <a:pt x="122126" y="316"/>
                </a:lnTo>
                <a:lnTo>
                  <a:pt x="80624" y="10140"/>
                </a:lnTo>
                <a:lnTo>
                  <a:pt x="45410" y="31992"/>
                </a:lnTo>
                <a:lnTo>
                  <a:pt x="18818" y="63538"/>
                </a:lnTo>
                <a:lnTo>
                  <a:pt x="3183" y="102444"/>
                </a:lnTo>
                <a:lnTo>
                  <a:pt x="0" y="131317"/>
                </a:lnTo>
                <a:lnTo>
                  <a:pt x="316" y="665779"/>
                </a:lnTo>
                <a:lnTo>
                  <a:pt x="10140" y="707278"/>
                </a:lnTo>
                <a:lnTo>
                  <a:pt x="31992" y="742492"/>
                </a:lnTo>
                <a:lnTo>
                  <a:pt x="63538" y="769086"/>
                </a:lnTo>
                <a:lnTo>
                  <a:pt x="102444" y="784723"/>
                </a:lnTo>
                <a:lnTo>
                  <a:pt x="131318" y="787907"/>
                </a:lnTo>
                <a:lnTo>
                  <a:pt x="2525061" y="787591"/>
                </a:lnTo>
                <a:lnTo>
                  <a:pt x="2566563" y="777765"/>
                </a:lnTo>
                <a:lnTo>
                  <a:pt x="2601777" y="755910"/>
                </a:lnTo>
                <a:lnTo>
                  <a:pt x="2628369" y="724363"/>
                </a:lnTo>
                <a:lnTo>
                  <a:pt x="2644004" y="685459"/>
                </a:lnTo>
                <a:lnTo>
                  <a:pt x="2647188" y="656589"/>
                </a:lnTo>
                <a:lnTo>
                  <a:pt x="2646871" y="122126"/>
                </a:lnTo>
                <a:lnTo>
                  <a:pt x="2637047" y="80624"/>
                </a:lnTo>
                <a:lnTo>
                  <a:pt x="2615195" y="45410"/>
                </a:lnTo>
                <a:lnTo>
                  <a:pt x="2583649" y="18818"/>
                </a:lnTo>
                <a:lnTo>
                  <a:pt x="2544743" y="3183"/>
                </a:lnTo>
                <a:lnTo>
                  <a:pt x="2515870" y="0"/>
                </a:lnTo>
                <a:close/>
              </a:path>
            </a:pathLst>
          </a:custGeom>
          <a:solidFill>
            <a:srgbClr val="6D9F00"/>
          </a:solidFill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03112" y="3086995"/>
            <a:ext cx="2557713" cy="761363"/>
          </a:xfrm>
          <a:custGeom>
            <a:avLst/>
            <a:gdLst/>
            <a:ahLst/>
            <a:cxnLst/>
            <a:rect l="l" t="t" r="r" b="b"/>
            <a:pathLst>
              <a:path w="2647315" h="788035">
                <a:moveTo>
                  <a:pt x="0" y="131317"/>
                </a:moveTo>
                <a:lnTo>
                  <a:pt x="7034" y="88802"/>
                </a:lnTo>
                <a:lnTo>
                  <a:pt x="26580" y="52090"/>
                </a:lnTo>
                <a:lnTo>
                  <a:pt x="56305" y="23516"/>
                </a:lnTo>
                <a:lnTo>
                  <a:pt x="93874" y="5414"/>
                </a:lnTo>
                <a:lnTo>
                  <a:pt x="2515870" y="0"/>
                </a:lnTo>
                <a:lnTo>
                  <a:pt x="2530542" y="810"/>
                </a:lnTo>
                <a:lnTo>
                  <a:pt x="2571383" y="12274"/>
                </a:lnTo>
                <a:lnTo>
                  <a:pt x="2605641" y="35473"/>
                </a:lnTo>
                <a:lnTo>
                  <a:pt x="2630984" y="68072"/>
                </a:lnTo>
                <a:lnTo>
                  <a:pt x="2645077" y="107737"/>
                </a:lnTo>
                <a:lnTo>
                  <a:pt x="2647188" y="656589"/>
                </a:lnTo>
                <a:lnTo>
                  <a:pt x="2646377" y="671260"/>
                </a:lnTo>
                <a:lnTo>
                  <a:pt x="2634913" y="712097"/>
                </a:lnTo>
                <a:lnTo>
                  <a:pt x="2611714" y="746356"/>
                </a:lnTo>
                <a:lnTo>
                  <a:pt x="2579115" y="771701"/>
                </a:lnTo>
                <a:lnTo>
                  <a:pt x="2539450" y="785796"/>
                </a:lnTo>
                <a:lnTo>
                  <a:pt x="131318" y="787907"/>
                </a:lnTo>
                <a:lnTo>
                  <a:pt x="116645" y="787097"/>
                </a:lnTo>
                <a:lnTo>
                  <a:pt x="75804" y="775631"/>
                </a:lnTo>
                <a:lnTo>
                  <a:pt x="41546" y="752430"/>
                </a:lnTo>
                <a:lnTo>
                  <a:pt x="16203" y="719830"/>
                </a:lnTo>
                <a:lnTo>
                  <a:pt x="2110" y="680166"/>
                </a:lnTo>
                <a:lnTo>
                  <a:pt x="0" y="131317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58063" y="3144619"/>
            <a:ext cx="2044821" cy="647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35" algn="ctr">
              <a:lnSpc>
                <a:spcPts val="1739"/>
              </a:lnSpc>
            </a:pP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Pu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su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600" spc="2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600" spc="-2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600" spc="-2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n</a:t>
            </a:r>
            <a:r>
              <a:rPr sz="1600" spc="-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g</a:t>
            </a:r>
            <a:r>
              <a:rPr sz="1600" spc="-2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h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600" spc="2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n</a:t>
            </a:r>
            <a:r>
              <a:rPr sz="1600" spc="-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ea</a:t>
            </a:r>
            <a:r>
              <a:rPr sz="1600" spc="-2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h</a:t>
            </a:r>
            <a:r>
              <a:rPr sz="1600" spc="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600" spc="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G</a:t>
            </a:r>
            <a:r>
              <a:rPr sz="1600" spc="-3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</a:t>
            </a:r>
            <a:r>
              <a:rPr sz="1600" spc="-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u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</a:t>
            </a:r>
            <a:r>
              <a:rPr sz="1600" spc="-2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 E</a:t>
            </a:r>
            <a:r>
              <a:rPr sz="1600" spc="-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uc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tio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n</a:t>
            </a:r>
            <a:endParaRPr sz="1600" dirty="0"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160702" y="3963085"/>
            <a:ext cx="4548545" cy="609827"/>
          </a:xfrm>
          <a:custGeom>
            <a:avLst/>
            <a:gdLst/>
            <a:ahLst/>
            <a:cxnLst/>
            <a:rect l="l" t="t" r="r" b="b"/>
            <a:pathLst>
              <a:path w="4707890" h="631189">
                <a:moveTo>
                  <a:pt x="4602480" y="0"/>
                </a:moveTo>
                <a:lnTo>
                  <a:pt x="0" y="0"/>
                </a:lnTo>
                <a:lnTo>
                  <a:pt x="0" y="630936"/>
                </a:lnTo>
                <a:lnTo>
                  <a:pt x="4612920" y="630424"/>
                </a:lnTo>
                <a:lnTo>
                  <a:pt x="4653224" y="617901"/>
                </a:lnTo>
                <a:lnTo>
                  <a:pt x="4684696" y="591340"/>
                </a:lnTo>
                <a:lnTo>
                  <a:pt x="4703696" y="554382"/>
                </a:lnTo>
                <a:lnTo>
                  <a:pt x="4707636" y="525767"/>
                </a:lnTo>
                <a:lnTo>
                  <a:pt x="4707636" y="105156"/>
                </a:lnTo>
                <a:lnTo>
                  <a:pt x="4700520" y="67051"/>
                </a:lnTo>
                <a:lnTo>
                  <a:pt x="4678238" y="32227"/>
                </a:lnTo>
                <a:lnTo>
                  <a:pt x="4644345" y="8663"/>
                </a:lnTo>
                <a:lnTo>
                  <a:pt x="460248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160702" y="3963087"/>
            <a:ext cx="4548545" cy="609827"/>
          </a:xfrm>
          <a:custGeom>
            <a:avLst/>
            <a:gdLst/>
            <a:ahLst/>
            <a:cxnLst/>
            <a:rect l="l" t="t" r="r" b="b"/>
            <a:pathLst>
              <a:path w="4707890" h="631189">
                <a:moveTo>
                  <a:pt x="4707636" y="105155"/>
                </a:moveTo>
                <a:lnTo>
                  <a:pt x="4707636" y="525767"/>
                </a:lnTo>
                <a:lnTo>
                  <a:pt x="4706628" y="540382"/>
                </a:lnTo>
                <a:lnTo>
                  <a:pt x="4692595" y="579996"/>
                </a:lnTo>
                <a:lnTo>
                  <a:pt x="4664876" y="610427"/>
                </a:lnTo>
                <a:lnTo>
                  <a:pt x="4627111" y="628034"/>
                </a:lnTo>
                <a:lnTo>
                  <a:pt x="0" y="630935"/>
                </a:lnTo>
                <a:lnTo>
                  <a:pt x="0" y="0"/>
                </a:lnTo>
                <a:lnTo>
                  <a:pt x="4602480" y="0"/>
                </a:lnTo>
                <a:lnTo>
                  <a:pt x="4617096" y="1007"/>
                </a:lnTo>
                <a:lnTo>
                  <a:pt x="4656708" y="15042"/>
                </a:lnTo>
                <a:lnTo>
                  <a:pt x="4687135" y="42764"/>
                </a:lnTo>
                <a:lnTo>
                  <a:pt x="4704737" y="80532"/>
                </a:lnTo>
                <a:lnTo>
                  <a:pt x="4707636" y="105155"/>
                </a:lnTo>
                <a:close/>
              </a:path>
            </a:pathLst>
          </a:custGeom>
          <a:ln w="25908">
            <a:solidFill>
              <a:srgbClr val="E7F3F4"/>
            </a:solidFill>
          </a:ln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60618" y="3963087"/>
            <a:ext cx="4447316" cy="4931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8465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Mo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050" spc="-1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c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hesi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ve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v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ie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w of</a:t>
            </a:r>
            <a:r>
              <a:rPr sz="1050" spc="-1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rele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v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an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t,</a:t>
            </a:r>
            <a:r>
              <a:rPr sz="1050" spc="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imel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y</a:t>
            </a:r>
            <a:r>
              <a:rPr sz="1050" spc="-1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an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accura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te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a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ta</a:t>
            </a:r>
          </a:p>
          <a:p>
            <a:pPr marL="418465" indent="-171450">
              <a:lnSpc>
                <a:spcPct val="100000"/>
              </a:lnSpc>
              <a:spcBef>
                <a:spcPts val="70"/>
              </a:spcBef>
              <a:buFont typeface="Wingdings" panose="05000000000000000000" pitchFamily="2" charset="2"/>
              <a:buChar char="§"/>
            </a:pP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L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es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050" spc="-1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a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minis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ra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i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ve</a:t>
            </a:r>
            <a:r>
              <a:rPr sz="1050" spc="-1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b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ur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n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hr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u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gh</a:t>
            </a:r>
            <a:r>
              <a:rPr sz="1050" spc="-1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w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k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fl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ow</a:t>
            </a:r>
            <a:r>
              <a:rPr sz="1050" spc="-1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an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self-ser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v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i</a:t>
            </a:r>
            <a:r>
              <a:rPr sz="1050" spc="-1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ce</a:t>
            </a:r>
            <a:endParaRPr sz="1050" dirty="0" smtClean="0"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marL="418465" indent="-171450">
              <a:lnSpc>
                <a:spcPct val="100000"/>
              </a:lnSpc>
              <a:spcBef>
                <a:spcPts val="70"/>
              </a:spcBef>
              <a:buFont typeface="Wingdings" panose="05000000000000000000" pitchFamily="2" charset="2"/>
              <a:buChar char="§"/>
            </a:pP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Su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ppo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ts</a:t>
            </a:r>
            <a:r>
              <a:rPr sz="1050" spc="-1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go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a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l</a:t>
            </a:r>
            <a:r>
              <a:rPr sz="1050" spc="-1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of</a:t>
            </a:r>
            <a:r>
              <a:rPr sz="1050" spc="-1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p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ov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i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in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g</a:t>
            </a:r>
            <a:r>
              <a:rPr sz="1050" spc="-1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increase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v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alue-a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dd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-1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ser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v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i</a:t>
            </a:r>
            <a:r>
              <a:rPr sz="1050" spc="-1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c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endParaRPr sz="1050" dirty="0"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603112" y="3886519"/>
            <a:ext cx="2557713" cy="763203"/>
          </a:xfrm>
          <a:custGeom>
            <a:avLst/>
            <a:gdLst/>
            <a:ahLst/>
            <a:cxnLst/>
            <a:rect l="l" t="t" r="r" b="b"/>
            <a:pathLst>
              <a:path w="2647315" h="789939">
                <a:moveTo>
                  <a:pt x="2515616" y="0"/>
                </a:moveTo>
                <a:lnTo>
                  <a:pt x="121967" y="345"/>
                </a:lnTo>
                <a:lnTo>
                  <a:pt x="80505" y="10276"/>
                </a:lnTo>
                <a:lnTo>
                  <a:pt x="45336" y="32194"/>
                </a:lnTo>
                <a:lnTo>
                  <a:pt x="18786" y="63776"/>
                </a:lnTo>
                <a:lnTo>
                  <a:pt x="3177" y="102696"/>
                </a:lnTo>
                <a:lnTo>
                  <a:pt x="0" y="131571"/>
                </a:lnTo>
                <a:lnTo>
                  <a:pt x="345" y="667463"/>
                </a:lnTo>
                <a:lnTo>
                  <a:pt x="10276" y="708921"/>
                </a:lnTo>
                <a:lnTo>
                  <a:pt x="32194" y="744089"/>
                </a:lnTo>
                <a:lnTo>
                  <a:pt x="63776" y="770642"/>
                </a:lnTo>
                <a:lnTo>
                  <a:pt x="102696" y="786253"/>
                </a:lnTo>
                <a:lnTo>
                  <a:pt x="131572" y="789431"/>
                </a:lnTo>
                <a:lnTo>
                  <a:pt x="2525220" y="789086"/>
                </a:lnTo>
                <a:lnTo>
                  <a:pt x="2566682" y="779154"/>
                </a:lnTo>
                <a:lnTo>
                  <a:pt x="2601851" y="757232"/>
                </a:lnTo>
                <a:lnTo>
                  <a:pt x="2628401" y="725649"/>
                </a:lnTo>
                <a:lnTo>
                  <a:pt x="2644010" y="686731"/>
                </a:lnTo>
                <a:lnTo>
                  <a:pt x="2647188" y="657859"/>
                </a:lnTo>
                <a:lnTo>
                  <a:pt x="2646842" y="121967"/>
                </a:lnTo>
                <a:lnTo>
                  <a:pt x="2636911" y="80505"/>
                </a:lnTo>
                <a:lnTo>
                  <a:pt x="2614993" y="45336"/>
                </a:lnTo>
                <a:lnTo>
                  <a:pt x="2583411" y="18786"/>
                </a:lnTo>
                <a:lnTo>
                  <a:pt x="2544491" y="3177"/>
                </a:lnTo>
                <a:lnTo>
                  <a:pt x="2515616" y="0"/>
                </a:lnTo>
                <a:close/>
              </a:path>
            </a:pathLst>
          </a:custGeom>
          <a:solidFill>
            <a:srgbClr val="6D9F00"/>
          </a:solidFill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603112" y="3886519"/>
            <a:ext cx="2557713" cy="763203"/>
          </a:xfrm>
          <a:custGeom>
            <a:avLst/>
            <a:gdLst/>
            <a:ahLst/>
            <a:cxnLst/>
            <a:rect l="l" t="t" r="r" b="b"/>
            <a:pathLst>
              <a:path w="2647315" h="789939">
                <a:moveTo>
                  <a:pt x="0" y="131571"/>
                </a:moveTo>
                <a:lnTo>
                  <a:pt x="7021" y="89051"/>
                </a:lnTo>
                <a:lnTo>
                  <a:pt x="26535" y="52319"/>
                </a:lnTo>
                <a:lnTo>
                  <a:pt x="56217" y="23700"/>
                </a:lnTo>
                <a:lnTo>
                  <a:pt x="93741" y="5518"/>
                </a:lnTo>
                <a:lnTo>
                  <a:pt x="2515616" y="0"/>
                </a:lnTo>
                <a:lnTo>
                  <a:pt x="2530289" y="808"/>
                </a:lnTo>
                <a:lnTo>
                  <a:pt x="2571138" y="12252"/>
                </a:lnTo>
                <a:lnTo>
                  <a:pt x="2605424" y="35414"/>
                </a:lnTo>
                <a:lnTo>
                  <a:pt x="2630822" y="67968"/>
                </a:lnTo>
                <a:lnTo>
                  <a:pt x="2645008" y="107590"/>
                </a:lnTo>
                <a:lnTo>
                  <a:pt x="2647188" y="657859"/>
                </a:lnTo>
                <a:lnTo>
                  <a:pt x="2646379" y="672530"/>
                </a:lnTo>
                <a:lnTo>
                  <a:pt x="2634935" y="713376"/>
                </a:lnTo>
                <a:lnTo>
                  <a:pt x="2611773" y="747663"/>
                </a:lnTo>
                <a:lnTo>
                  <a:pt x="2579219" y="773064"/>
                </a:lnTo>
                <a:lnTo>
                  <a:pt x="2539597" y="787251"/>
                </a:lnTo>
                <a:lnTo>
                  <a:pt x="131572" y="789431"/>
                </a:lnTo>
                <a:lnTo>
                  <a:pt x="116898" y="788622"/>
                </a:lnTo>
                <a:lnTo>
                  <a:pt x="76049" y="777177"/>
                </a:lnTo>
                <a:lnTo>
                  <a:pt x="41763" y="754013"/>
                </a:lnTo>
                <a:lnTo>
                  <a:pt x="16365" y="721457"/>
                </a:lnTo>
                <a:lnTo>
                  <a:pt x="2179" y="681837"/>
                </a:lnTo>
                <a:lnTo>
                  <a:pt x="0" y="131571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87376" y="4051307"/>
            <a:ext cx="2388385" cy="4343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6409" marR="5080" indent="-474345">
              <a:lnSpc>
                <a:spcPts val="1739"/>
              </a:lnSpc>
            </a:pPr>
            <a:r>
              <a:rPr sz="1600" spc="-3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ui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600" spc="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600" spc="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600" spc="-2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n</a:t>
            </a:r>
            <a:r>
              <a:rPr sz="1600" spc="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h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B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600" spc="-9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F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cul</a:t>
            </a:r>
            <a:r>
              <a:rPr sz="1600" spc="-3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y</a:t>
            </a:r>
            <a:r>
              <a:rPr sz="1600" spc="2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600" spc="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600" spc="-2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</a:t>
            </a:r>
            <a:r>
              <a:rPr sz="1600" spc="-2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f</a:t>
            </a:r>
            <a:r>
              <a:rPr sz="1600" spc="-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f</a:t>
            </a:r>
            <a:endParaRPr sz="1600" dirty="0"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160702" y="4762608"/>
            <a:ext cx="4548545" cy="609827"/>
          </a:xfrm>
          <a:custGeom>
            <a:avLst/>
            <a:gdLst/>
            <a:ahLst/>
            <a:cxnLst/>
            <a:rect l="l" t="t" r="r" b="b"/>
            <a:pathLst>
              <a:path w="4707890" h="631189">
                <a:moveTo>
                  <a:pt x="4602480" y="0"/>
                </a:moveTo>
                <a:lnTo>
                  <a:pt x="0" y="0"/>
                </a:lnTo>
                <a:lnTo>
                  <a:pt x="0" y="630935"/>
                </a:lnTo>
                <a:lnTo>
                  <a:pt x="4612920" y="630424"/>
                </a:lnTo>
                <a:lnTo>
                  <a:pt x="4653224" y="617901"/>
                </a:lnTo>
                <a:lnTo>
                  <a:pt x="4684696" y="591340"/>
                </a:lnTo>
                <a:lnTo>
                  <a:pt x="4703696" y="554382"/>
                </a:lnTo>
                <a:lnTo>
                  <a:pt x="4707636" y="525767"/>
                </a:lnTo>
                <a:lnTo>
                  <a:pt x="4707636" y="105155"/>
                </a:lnTo>
                <a:lnTo>
                  <a:pt x="4700520" y="67051"/>
                </a:lnTo>
                <a:lnTo>
                  <a:pt x="4678238" y="32227"/>
                </a:lnTo>
                <a:lnTo>
                  <a:pt x="4644345" y="8663"/>
                </a:lnTo>
                <a:lnTo>
                  <a:pt x="460248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160702" y="4762608"/>
            <a:ext cx="4548545" cy="609827"/>
          </a:xfrm>
          <a:custGeom>
            <a:avLst/>
            <a:gdLst/>
            <a:ahLst/>
            <a:cxnLst/>
            <a:rect l="l" t="t" r="r" b="b"/>
            <a:pathLst>
              <a:path w="4707890" h="631189">
                <a:moveTo>
                  <a:pt x="4707636" y="105155"/>
                </a:moveTo>
                <a:lnTo>
                  <a:pt x="4707636" y="525767"/>
                </a:lnTo>
                <a:lnTo>
                  <a:pt x="4706628" y="540382"/>
                </a:lnTo>
                <a:lnTo>
                  <a:pt x="4692595" y="579996"/>
                </a:lnTo>
                <a:lnTo>
                  <a:pt x="4664876" y="610427"/>
                </a:lnTo>
                <a:lnTo>
                  <a:pt x="4627111" y="628034"/>
                </a:lnTo>
                <a:lnTo>
                  <a:pt x="0" y="630935"/>
                </a:lnTo>
                <a:lnTo>
                  <a:pt x="0" y="0"/>
                </a:lnTo>
                <a:lnTo>
                  <a:pt x="4602480" y="0"/>
                </a:lnTo>
                <a:lnTo>
                  <a:pt x="4617096" y="1007"/>
                </a:lnTo>
                <a:lnTo>
                  <a:pt x="4656708" y="15042"/>
                </a:lnTo>
                <a:lnTo>
                  <a:pt x="4687135" y="42764"/>
                </a:lnTo>
                <a:lnTo>
                  <a:pt x="4704737" y="80532"/>
                </a:lnTo>
                <a:lnTo>
                  <a:pt x="4707636" y="105155"/>
                </a:lnTo>
                <a:close/>
              </a:path>
            </a:pathLst>
          </a:custGeom>
          <a:ln w="25908">
            <a:solidFill>
              <a:srgbClr val="E7F3F4"/>
            </a:solidFill>
          </a:ln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87284" y="4817324"/>
            <a:ext cx="3875527" cy="4931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Im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p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ov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-1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a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b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ili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ty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to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rac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k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an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5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p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ov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de</a:t>
            </a:r>
            <a:r>
              <a:rPr sz="1050" spc="-15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insi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g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h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to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p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ar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ne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a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ta</a:t>
            </a:r>
          </a:p>
          <a:p>
            <a:pPr marL="184150" indent="-171450">
              <a:lnSpc>
                <a:spcPct val="100000"/>
              </a:lnSpc>
              <a:spcBef>
                <a:spcPts val="70"/>
              </a:spcBef>
              <a:buFont typeface="Wingdings" panose="05000000000000000000" pitchFamily="2" charset="2"/>
              <a:buChar char="§"/>
            </a:pP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ren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gt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hen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s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cam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p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u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rela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nshi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ps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wi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th</a:t>
            </a:r>
            <a:r>
              <a:rPr sz="1050" spc="-15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c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mmuni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ty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a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k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eh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l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er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</a:p>
          <a:p>
            <a:pPr marL="184150" indent="-171450">
              <a:lnSpc>
                <a:spcPct val="100000"/>
              </a:lnSpc>
              <a:spcBef>
                <a:spcPts val="70"/>
              </a:spcBef>
              <a:buFont typeface="Wingdings" panose="05000000000000000000" pitchFamily="2" charset="2"/>
              <a:buChar char="§"/>
            </a:pP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Su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ppo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ts</a:t>
            </a:r>
            <a:r>
              <a:rPr sz="1050" spc="-1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eff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ts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to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enhanc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050" spc="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re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g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na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l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cia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l /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ec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mi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c</a:t>
            </a:r>
            <a:r>
              <a:rPr sz="1050" spc="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heal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th</a:t>
            </a:r>
          </a:p>
        </p:txBody>
      </p:sp>
      <p:sp>
        <p:nvSpPr>
          <p:cNvPr id="26" name="object 26"/>
          <p:cNvSpPr/>
          <p:nvPr/>
        </p:nvSpPr>
        <p:spPr>
          <a:xfrm>
            <a:off x="1603112" y="4686042"/>
            <a:ext cx="2557713" cy="763203"/>
          </a:xfrm>
          <a:custGeom>
            <a:avLst/>
            <a:gdLst/>
            <a:ahLst/>
            <a:cxnLst/>
            <a:rect l="l" t="t" r="r" b="b"/>
            <a:pathLst>
              <a:path w="2647315" h="789939">
                <a:moveTo>
                  <a:pt x="2515616" y="0"/>
                </a:moveTo>
                <a:lnTo>
                  <a:pt x="121967" y="345"/>
                </a:lnTo>
                <a:lnTo>
                  <a:pt x="80505" y="10276"/>
                </a:lnTo>
                <a:lnTo>
                  <a:pt x="45336" y="32194"/>
                </a:lnTo>
                <a:lnTo>
                  <a:pt x="18786" y="63776"/>
                </a:lnTo>
                <a:lnTo>
                  <a:pt x="3177" y="102696"/>
                </a:lnTo>
                <a:lnTo>
                  <a:pt x="0" y="131572"/>
                </a:lnTo>
                <a:lnTo>
                  <a:pt x="345" y="667463"/>
                </a:lnTo>
                <a:lnTo>
                  <a:pt x="10276" y="708921"/>
                </a:lnTo>
                <a:lnTo>
                  <a:pt x="32194" y="744089"/>
                </a:lnTo>
                <a:lnTo>
                  <a:pt x="63776" y="770642"/>
                </a:lnTo>
                <a:lnTo>
                  <a:pt x="102696" y="786253"/>
                </a:lnTo>
                <a:lnTo>
                  <a:pt x="131572" y="789432"/>
                </a:lnTo>
                <a:lnTo>
                  <a:pt x="2525220" y="789086"/>
                </a:lnTo>
                <a:lnTo>
                  <a:pt x="2566682" y="779154"/>
                </a:lnTo>
                <a:lnTo>
                  <a:pt x="2601851" y="757232"/>
                </a:lnTo>
                <a:lnTo>
                  <a:pt x="2628401" y="725649"/>
                </a:lnTo>
                <a:lnTo>
                  <a:pt x="2644010" y="686731"/>
                </a:lnTo>
                <a:lnTo>
                  <a:pt x="2647188" y="657860"/>
                </a:lnTo>
                <a:lnTo>
                  <a:pt x="2646842" y="121967"/>
                </a:lnTo>
                <a:lnTo>
                  <a:pt x="2636911" y="80505"/>
                </a:lnTo>
                <a:lnTo>
                  <a:pt x="2614993" y="45336"/>
                </a:lnTo>
                <a:lnTo>
                  <a:pt x="2583411" y="18786"/>
                </a:lnTo>
                <a:lnTo>
                  <a:pt x="2544491" y="3177"/>
                </a:lnTo>
                <a:lnTo>
                  <a:pt x="2515616" y="0"/>
                </a:lnTo>
                <a:close/>
              </a:path>
            </a:pathLst>
          </a:custGeom>
          <a:solidFill>
            <a:srgbClr val="6D9F00"/>
          </a:solidFill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603112" y="4686042"/>
            <a:ext cx="2557713" cy="763203"/>
          </a:xfrm>
          <a:custGeom>
            <a:avLst/>
            <a:gdLst/>
            <a:ahLst/>
            <a:cxnLst/>
            <a:rect l="l" t="t" r="r" b="b"/>
            <a:pathLst>
              <a:path w="2647315" h="789939">
                <a:moveTo>
                  <a:pt x="0" y="131572"/>
                </a:moveTo>
                <a:lnTo>
                  <a:pt x="7021" y="89051"/>
                </a:lnTo>
                <a:lnTo>
                  <a:pt x="26535" y="52319"/>
                </a:lnTo>
                <a:lnTo>
                  <a:pt x="56217" y="23700"/>
                </a:lnTo>
                <a:lnTo>
                  <a:pt x="93741" y="5518"/>
                </a:lnTo>
                <a:lnTo>
                  <a:pt x="2515616" y="0"/>
                </a:lnTo>
                <a:lnTo>
                  <a:pt x="2530289" y="808"/>
                </a:lnTo>
                <a:lnTo>
                  <a:pt x="2571138" y="12252"/>
                </a:lnTo>
                <a:lnTo>
                  <a:pt x="2605424" y="35414"/>
                </a:lnTo>
                <a:lnTo>
                  <a:pt x="2630822" y="67968"/>
                </a:lnTo>
                <a:lnTo>
                  <a:pt x="2645008" y="107590"/>
                </a:lnTo>
                <a:lnTo>
                  <a:pt x="2647188" y="657860"/>
                </a:lnTo>
                <a:lnTo>
                  <a:pt x="2646379" y="672530"/>
                </a:lnTo>
                <a:lnTo>
                  <a:pt x="2634935" y="713376"/>
                </a:lnTo>
                <a:lnTo>
                  <a:pt x="2611773" y="747663"/>
                </a:lnTo>
                <a:lnTo>
                  <a:pt x="2579219" y="773064"/>
                </a:lnTo>
                <a:lnTo>
                  <a:pt x="2539597" y="787251"/>
                </a:lnTo>
                <a:lnTo>
                  <a:pt x="131572" y="789432"/>
                </a:lnTo>
                <a:lnTo>
                  <a:pt x="116898" y="788622"/>
                </a:lnTo>
                <a:lnTo>
                  <a:pt x="76049" y="777177"/>
                </a:lnTo>
                <a:lnTo>
                  <a:pt x="41763" y="754013"/>
                </a:lnTo>
                <a:lnTo>
                  <a:pt x="16365" y="721457"/>
                </a:lnTo>
                <a:lnTo>
                  <a:pt x="2179" y="681837"/>
                </a:lnTo>
                <a:lnTo>
                  <a:pt x="0" y="13157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919987" y="4851336"/>
            <a:ext cx="1921506" cy="4343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5134" marR="5080" indent="-433070">
              <a:lnSpc>
                <a:spcPts val="1739"/>
              </a:lnSpc>
            </a:pP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n</a:t>
            </a:r>
            <a:r>
              <a:rPr sz="1600" spc="-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g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</a:t>
            </a:r>
            <a:r>
              <a:rPr sz="1600" spc="-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g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 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n</a:t>
            </a:r>
            <a:r>
              <a:rPr sz="1600" spc="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ommuni</a:t>
            </a:r>
            <a:r>
              <a:rPr sz="1600" spc="-3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y</a:t>
            </a:r>
            <a:r>
              <a:rPr sz="1600" spc="-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ar</a:t>
            </a:r>
            <a:r>
              <a:rPr sz="1600" spc="-2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er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shi</a:t>
            </a:r>
            <a:r>
              <a:rPr sz="1600" spc="-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endParaRPr sz="1600" dirty="0"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160702" y="5563604"/>
            <a:ext cx="4548545" cy="609827"/>
          </a:xfrm>
          <a:custGeom>
            <a:avLst/>
            <a:gdLst/>
            <a:ahLst/>
            <a:cxnLst/>
            <a:rect l="l" t="t" r="r" b="b"/>
            <a:pathLst>
              <a:path w="4707890" h="631189">
                <a:moveTo>
                  <a:pt x="4602480" y="0"/>
                </a:moveTo>
                <a:lnTo>
                  <a:pt x="0" y="0"/>
                </a:lnTo>
                <a:lnTo>
                  <a:pt x="0" y="630936"/>
                </a:lnTo>
                <a:lnTo>
                  <a:pt x="4612920" y="630424"/>
                </a:lnTo>
                <a:lnTo>
                  <a:pt x="4653224" y="617901"/>
                </a:lnTo>
                <a:lnTo>
                  <a:pt x="4684696" y="591340"/>
                </a:lnTo>
                <a:lnTo>
                  <a:pt x="4703696" y="554382"/>
                </a:lnTo>
                <a:lnTo>
                  <a:pt x="4707636" y="525767"/>
                </a:lnTo>
                <a:lnTo>
                  <a:pt x="4707636" y="105156"/>
                </a:lnTo>
                <a:lnTo>
                  <a:pt x="4700520" y="67051"/>
                </a:lnTo>
                <a:lnTo>
                  <a:pt x="4678238" y="32227"/>
                </a:lnTo>
                <a:lnTo>
                  <a:pt x="4644345" y="8663"/>
                </a:lnTo>
                <a:lnTo>
                  <a:pt x="460248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160702" y="5563604"/>
            <a:ext cx="4548545" cy="609827"/>
          </a:xfrm>
          <a:custGeom>
            <a:avLst/>
            <a:gdLst/>
            <a:ahLst/>
            <a:cxnLst/>
            <a:rect l="l" t="t" r="r" b="b"/>
            <a:pathLst>
              <a:path w="4707890" h="631189">
                <a:moveTo>
                  <a:pt x="4707636" y="105156"/>
                </a:moveTo>
                <a:lnTo>
                  <a:pt x="4707636" y="525767"/>
                </a:lnTo>
                <a:lnTo>
                  <a:pt x="4706628" y="540382"/>
                </a:lnTo>
                <a:lnTo>
                  <a:pt x="4692595" y="579996"/>
                </a:lnTo>
                <a:lnTo>
                  <a:pt x="4664876" y="610427"/>
                </a:lnTo>
                <a:lnTo>
                  <a:pt x="4627111" y="628034"/>
                </a:lnTo>
                <a:lnTo>
                  <a:pt x="0" y="630936"/>
                </a:lnTo>
                <a:lnTo>
                  <a:pt x="0" y="0"/>
                </a:lnTo>
                <a:lnTo>
                  <a:pt x="4602480" y="0"/>
                </a:lnTo>
                <a:lnTo>
                  <a:pt x="4617096" y="1007"/>
                </a:lnTo>
                <a:lnTo>
                  <a:pt x="4656708" y="15042"/>
                </a:lnTo>
                <a:lnTo>
                  <a:pt x="4687135" y="42764"/>
                </a:lnTo>
                <a:lnTo>
                  <a:pt x="4704737" y="80532"/>
                </a:lnTo>
                <a:lnTo>
                  <a:pt x="4707636" y="105156"/>
                </a:lnTo>
                <a:close/>
              </a:path>
            </a:pathLst>
          </a:custGeom>
          <a:ln w="25908">
            <a:solidFill>
              <a:srgbClr val="E7F3F4"/>
            </a:solidFill>
          </a:ln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387284" y="5617354"/>
            <a:ext cx="3638713" cy="4931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F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le</a:t>
            </a:r>
            <a:r>
              <a:rPr sz="1050" spc="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x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i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b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ili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ty</a:t>
            </a:r>
            <a:r>
              <a:rPr sz="1050" spc="-2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to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mee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5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v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ar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y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g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u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p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file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an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5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p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og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rams</a:t>
            </a:r>
            <a:endParaRPr sz="1050" dirty="0"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marL="184150" indent="-171450">
              <a:lnSpc>
                <a:spcPct val="100000"/>
              </a:lnSpc>
              <a:spcBef>
                <a:spcPts val="70"/>
              </a:spcBef>
              <a:buFont typeface="Wingdings" panose="05000000000000000000" pitchFamily="2" charset="2"/>
              <a:buChar char="§"/>
            </a:pP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Im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p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ov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-1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050" spc="5" dirty="0">
                <a:latin typeface="Calibri Light" panose="020F0302020204030204" pitchFamily="34" charset="0"/>
                <a:cs typeface="Arial" panose="020B0604020202020204" pitchFamily="34" charset="0"/>
              </a:rPr>
              <a:t>x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p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erienc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 an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5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ser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v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ice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s to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erna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na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l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s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u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en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ts</a:t>
            </a:r>
          </a:p>
          <a:p>
            <a:pPr marL="184150" indent="-171450">
              <a:lnSpc>
                <a:spcPct val="100000"/>
              </a:lnSpc>
              <a:spcBef>
                <a:spcPts val="70"/>
              </a:spcBef>
              <a:buFont typeface="Wingdings" panose="05000000000000000000" pitchFamily="2" charset="2"/>
              <a:buChar char="§"/>
            </a:pP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050" spc="-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nhance</a:t>
            </a:r>
            <a:r>
              <a:rPr sz="105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5" dirty="0" smtClean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c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mmunica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on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too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ls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,</a:t>
            </a:r>
            <a:r>
              <a:rPr sz="1050" spc="-2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rac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k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g</a:t>
            </a:r>
            <a:r>
              <a:rPr sz="1050" spc="-10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an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d</a:t>
            </a:r>
            <a:r>
              <a:rPr sz="1050" spc="5" dirty="0"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re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po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050" spc="-5" dirty="0">
                <a:latin typeface="Calibri Light" panose="020F0302020204030204" pitchFamily="34" charset="0"/>
                <a:cs typeface="Arial" panose="020B0604020202020204" pitchFamily="34" charset="0"/>
              </a:rPr>
              <a:t>in</a:t>
            </a:r>
            <a:r>
              <a:rPr sz="1050" dirty="0">
                <a:latin typeface="Calibri Light" panose="020F030202020403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2" name="object 32"/>
          <p:cNvSpPr/>
          <p:nvPr/>
        </p:nvSpPr>
        <p:spPr>
          <a:xfrm>
            <a:off x="1603112" y="5487037"/>
            <a:ext cx="2557713" cy="761363"/>
          </a:xfrm>
          <a:custGeom>
            <a:avLst/>
            <a:gdLst/>
            <a:ahLst/>
            <a:cxnLst/>
            <a:rect l="l" t="t" r="r" b="b"/>
            <a:pathLst>
              <a:path w="2647315" h="788035">
                <a:moveTo>
                  <a:pt x="2515870" y="0"/>
                </a:moveTo>
                <a:lnTo>
                  <a:pt x="122126" y="316"/>
                </a:lnTo>
                <a:lnTo>
                  <a:pt x="80624" y="10140"/>
                </a:lnTo>
                <a:lnTo>
                  <a:pt x="45410" y="31992"/>
                </a:lnTo>
                <a:lnTo>
                  <a:pt x="18818" y="63538"/>
                </a:lnTo>
                <a:lnTo>
                  <a:pt x="3183" y="102444"/>
                </a:lnTo>
                <a:lnTo>
                  <a:pt x="0" y="131317"/>
                </a:lnTo>
                <a:lnTo>
                  <a:pt x="316" y="665779"/>
                </a:lnTo>
                <a:lnTo>
                  <a:pt x="10140" y="707278"/>
                </a:lnTo>
                <a:lnTo>
                  <a:pt x="31992" y="742492"/>
                </a:lnTo>
                <a:lnTo>
                  <a:pt x="63538" y="769086"/>
                </a:lnTo>
                <a:lnTo>
                  <a:pt x="102444" y="784723"/>
                </a:lnTo>
                <a:lnTo>
                  <a:pt x="131318" y="787907"/>
                </a:lnTo>
                <a:lnTo>
                  <a:pt x="2525061" y="787591"/>
                </a:lnTo>
                <a:lnTo>
                  <a:pt x="2566563" y="777765"/>
                </a:lnTo>
                <a:lnTo>
                  <a:pt x="2601777" y="755910"/>
                </a:lnTo>
                <a:lnTo>
                  <a:pt x="2628369" y="724363"/>
                </a:lnTo>
                <a:lnTo>
                  <a:pt x="2644004" y="685459"/>
                </a:lnTo>
                <a:lnTo>
                  <a:pt x="2647188" y="656589"/>
                </a:lnTo>
                <a:lnTo>
                  <a:pt x="2646871" y="122126"/>
                </a:lnTo>
                <a:lnTo>
                  <a:pt x="2637047" y="80624"/>
                </a:lnTo>
                <a:lnTo>
                  <a:pt x="2615195" y="45410"/>
                </a:lnTo>
                <a:lnTo>
                  <a:pt x="2583649" y="18818"/>
                </a:lnTo>
                <a:lnTo>
                  <a:pt x="2544743" y="3183"/>
                </a:lnTo>
                <a:lnTo>
                  <a:pt x="2515870" y="0"/>
                </a:lnTo>
                <a:close/>
              </a:path>
            </a:pathLst>
          </a:custGeom>
          <a:solidFill>
            <a:srgbClr val="6D9F00"/>
          </a:solidFill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603112" y="5487037"/>
            <a:ext cx="2557713" cy="761363"/>
          </a:xfrm>
          <a:custGeom>
            <a:avLst/>
            <a:gdLst/>
            <a:ahLst/>
            <a:cxnLst/>
            <a:rect l="l" t="t" r="r" b="b"/>
            <a:pathLst>
              <a:path w="2647315" h="788035">
                <a:moveTo>
                  <a:pt x="0" y="131317"/>
                </a:moveTo>
                <a:lnTo>
                  <a:pt x="7034" y="88802"/>
                </a:lnTo>
                <a:lnTo>
                  <a:pt x="26580" y="52090"/>
                </a:lnTo>
                <a:lnTo>
                  <a:pt x="56305" y="23516"/>
                </a:lnTo>
                <a:lnTo>
                  <a:pt x="93874" y="5414"/>
                </a:lnTo>
                <a:lnTo>
                  <a:pt x="2515870" y="0"/>
                </a:lnTo>
                <a:lnTo>
                  <a:pt x="2530542" y="810"/>
                </a:lnTo>
                <a:lnTo>
                  <a:pt x="2571383" y="12274"/>
                </a:lnTo>
                <a:lnTo>
                  <a:pt x="2605641" y="35473"/>
                </a:lnTo>
                <a:lnTo>
                  <a:pt x="2630984" y="68072"/>
                </a:lnTo>
                <a:lnTo>
                  <a:pt x="2645077" y="107737"/>
                </a:lnTo>
                <a:lnTo>
                  <a:pt x="2647188" y="656589"/>
                </a:lnTo>
                <a:lnTo>
                  <a:pt x="2646377" y="671260"/>
                </a:lnTo>
                <a:lnTo>
                  <a:pt x="2634913" y="712097"/>
                </a:lnTo>
                <a:lnTo>
                  <a:pt x="2611714" y="746356"/>
                </a:lnTo>
                <a:lnTo>
                  <a:pt x="2579115" y="771701"/>
                </a:lnTo>
                <a:lnTo>
                  <a:pt x="2539450" y="785796"/>
                </a:lnTo>
                <a:lnTo>
                  <a:pt x="131318" y="787907"/>
                </a:lnTo>
                <a:lnTo>
                  <a:pt x="116645" y="787097"/>
                </a:lnTo>
                <a:lnTo>
                  <a:pt x="75804" y="775631"/>
                </a:lnTo>
                <a:lnTo>
                  <a:pt x="41546" y="752430"/>
                </a:lnTo>
                <a:lnTo>
                  <a:pt x="16203" y="719830"/>
                </a:lnTo>
                <a:lnTo>
                  <a:pt x="2110" y="680166"/>
                </a:lnTo>
                <a:lnTo>
                  <a:pt x="0" y="131317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924404" y="5651365"/>
            <a:ext cx="1914144" cy="4343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8625" marR="5080" indent="-416559">
              <a:lnSpc>
                <a:spcPts val="1739"/>
              </a:lnSpc>
            </a:pP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</a:t>
            </a:r>
            <a:r>
              <a:rPr sz="1600" spc="-2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omo</a:t>
            </a:r>
            <a:r>
              <a:rPr sz="1600" spc="-2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</a:t>
            </a:r>
            <a:r>
              <a:rPr sz="1600" spc="2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nt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er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tion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al E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n</a:t>
            </a:r>
            <a:r>
              <a:rPr sz="1600" spc="-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g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</a:t>
            </a:r>
            <a:r>
              <a:rPr sz="1600" spc="-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g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eme</a:t>
            </a:r>
            <a:r>
              <a:rPr sz="1600" spc="-15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t</a:t>
            </a:r>
            <a:endParaRPr sz="1600" dirty="0"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70210" y="2329434"/>
            <a:ext cx="1032164" cy="6890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70210" y="3092146"/>
            <a:ext cx="1032164" cy="6890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49596" y="3922590"/>
            <a:ext cx="1032164" cy="6876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33400" y="4744200"/>
            <a:ext cx="1021857" cy="6817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49596" y="5515747"/>
            <a:ext cx="1021857" cy="6817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086600" y="1329186"/>
            <a:ext cx="2533625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457200" y="461192"/>
            <a:ext cx="8229600" cy="373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University of Windsor Strategy</a:t>
            </a:r>
            <a:endParaRPr lang="en-US" sz="2800" dirty="0" smtClean="0">
              <a:solidFill>
                <a:schemeClr val="bg1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rgbClr val="92D050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Alignment of </a:t>
            </a:r>
            <a:r>
              <a:rPr lang="en-US" sz="2800" dirty="0" err="1" smtClean="0">
                <a:solidFill>
                  <a:srgbClr val="92D050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Uwinsite</a:t>
            </a:r>
            <a:r>
              <a:rPr lang="en-US" sz="2800" dirty="0" smtClean="0">
                <a:solidFill>
                  <a:srgbClr val="92D050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 priorities</a:t>
            </a:r>
            <a:endParaRPr lang="en-CA" sz="2800" dirty="0">
              <a:solidFill>
                <a:srgbClr val="92D050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08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81394"/>
            <a:ext cx="9220200" cy="7033455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55613" y="2487989"/>
            <a:ext cx="8229600" cy="55403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Vision</a:t>
            </a:r>
          </a:p>
        </p:txBody>
      </p:sp>
      <p:sp>
        <p:nvSpPr>
          <p:cNvPr id="10" name="Subtitle 1"/>
          <p:cNvSpPr txBox="1">
            <a:spLocks/>
          </p:cNvSpPr>
          <p:nvPr/>
        </p:nvSpPr>
        <p:spPr>
          <a:xfrm>
            <a:off x="455613" y="2971800"/>
            <a:ext cx="8231187" cy="1828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What is the final destination?</a:t>
            </a:r>
          </a:p>
          <a:p>
            <a:pPr fontAlgn="auto">
              <a:spcAft>
                <a:spcPts val="0"/>
              </a:spcAft>
              <a:defRPr/>
            </a:pPr>
            <a:endParaRPr lang="en-CA" dirty="0">
              <a:solidFill>
                <a:schemeClr val="accent1"/>
              </a:solidFill>
              <a:latin typeface="Segoe UI Semibold" panose="020B0702040204020203" pitchFamily="34" charset="0"/>
              <a:ea typeface="Verdana" panose="020B060403050404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CC1D26-A9BD-4BDE-BDD9-08EDBAE96860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7351060" y="6096000"/>
            <a:ext cx="1353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469B3"/>
                </a:solidFill>
                <a:latin typeface="+mn-lt"/>
                <a:cs typeface="Arial" panose="020B0604020202020204" pitchFamily="34" charset="0"/>
              </a:rPr>
              <a:t>UW</a:t>
            </a:r>
            <a:r>
              <a:rPr lang="en-US" sz="2400" b="1" i="1" dirty="0">
                <a:solidFill>
                  <a:srgbClr val="FAC00D"/>
                </a:solidFill>
                <a:latin typeface="+mn-lt"/>
                <a:cs typeface="Arial" panose="020B0604020202020204" pitchFamily="34" charset="0"/>
              </a:rPr>
              <a:t>insite</a:t>
            </a:r>
            <a:endParaRPr lang="en-US" sz="2400" i="1" dirty="0">
              <a:solidFill>
                <a:srgbClr val="FAC00D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10400" y="6324600"/>
            <a:ext cx="2133600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1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152400"/>
            <a:ext cx="9144000" cy="1905000"/>
            <a:chOff x="0" y="-22412"/>
            <a:chExt cx="10058400" cy="20878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191"/>
            <a:stretch/>
          </p:blipFill>
          <p:spPr>
            <a:xfrm>
              <a:off x="0" y="-22412"/>
              <a:ext cx="10058400" cy="206547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0" y="0"/>
              <a:ext cx="10058400" cy="2065470"/>
            </a:xfrm>
            <a:prstGeom prst="rect">
              <a:avLst/>
            </a:prstGeom>
            <a:gradFill flip="none" rotWithShape="1">
              <a:gsLst>
                <a:gs pos="32000">
                  <a:schemeClr val="tx1"/>
                </a:gs>
                <a:gs pos="58000">
                  <a:schemeClr val="tx1">
                    <a:alpha val="9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279284"/>
            <a:ext cx="1445853" cy="45003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434286"/>
            <a:ext cx="8229600" cy="373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Where are we going?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rgbClr val="92D050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Guided by key principles</a:t>
            </a:r>
            <a:endParaRPr lang="en-CA" sz="2800" dirty="0">
              <a:solidFill>
                <a:srgbClr val="92D050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6600" y="1329186"/>
            <a:ext cx="2533625" cy="551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2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  <a:endParaRPr lang="en-US" sz="1400" dirty="0">
              <a:solidFill>
                <a:schemeClr val="bg2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3260403" y="5279712"/>
            <a:ext cx="679980" cy="679981"/>
            <a:chOff x="-1156954" y="2193761"/>
            <a:chExt cx="3224463" cy="3224465"/>
          </a:xfrm>
          <a:solidFill>
            <a:srgbClr val="4D4D4D"/>
          </a:solidFill>
        </p:grpSpPr>
        <p:sp>
          <p:nvSpPr>
            <p:cNvPr id="14" name="Oval 13"/>
            <p:cNvSpPr/>
            <p:nvPr/>
          </p:nvSpPr>
          <p:spPr>
            <a:xfrm>
              <a:off x="-1156954" y="2193761"/>
              <a:ext cx="3224463" cy="3224465"/>
            </a:xfrm>
            <a:prstGeom prst="ellipse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39600" tIns="39600" rIns="39600" bIns="39600" rtlCol="0" anchor="ctr">
              <a:noAutofit/>
            </a:bodyPr>
            <a:lstStyle/>
            <a:p>
              <a:pPr>
                <a:defRPr/>
              </a:pPr>
              <a:endParaRPr lang="en-US" sz="1100" kern="0" dirty="0">
                <a:solidFill>
                  <a:srgbClr val="313131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-1053484" y="2297231"/>
              <a:ext cx="3017522" cy="3017520"/>
            </a:xfrm>
            <a:prstGeom prst="ellipse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39600" tIns="39600" rIns="39600" bIns="39600" rtlCol="0" anchor="ctr">
              <a:noAutofit/>
            </a:bodyPr>
            <a:lstStyle/>
            <a:p>
              <a:pPr>
                <a:defRPr/>
              </a:pPr>
              <a:endParaRPr lang="en-US" sz="1100" kern="0" dirty="0">
                <a:solidFill>
                  <a:srgbClr val="313131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5457918" y="3695724"/>
            <a:ext cx="679980" cy="679981"/>
            <a:chOff x="-1156954" y="2193761"/>
            <a:chExt cx="3224463" cy="3224465"/>
          </a:xfrm>
          <a:solidFill>
            <a:srgbClr val="046A38"/>
          </a:solidFill>
        </p:grpSpPr>
        <p:sp>
          <p:nvSpPr>
            <p:cNvPr id="17" name="Oval 16"/>
            <p:cNvSpPr/>
            <p:nvPr/>
          </p:nvSpPr>
          <p:spPr>
            <a:xfrm>
              <a:off x="-1156954" y="2193761"/>
              <a:ext cx="3224463" cy="3224465"/>
            </a:xfrm>
            <a:prstGeom prst="ellipse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39600" tIns="39600" rIns="39600" bIns="39600" rtlCol="0" anchor="ctr">
              <a:noAutofit/>
            </a:bodyPr>
            <a:lstStyle/>
            <a:p>
              <a:pPr>
                <a:defRPr/>
              </a:pPr>
              <a:endParaRPr lang="en-US" sz="1100" kern="0" dirty="0">
                <a:solidFill>
                  <a:srgbClr val="313131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-1053482" y="2297231"/>
              <a:ext cx="3017520" cy="3017521"/>
            </a:xfrm>
            <a:prstGeom prst="ellipse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39600" tIns="39600" rIns="39600" bIns="39600" rtlCol="0" anchor="ctr">
              <a:noAutofit/>
            </a:bodyPr>
            <a:lstStyle/>
            <a:p>
              <a:pPr>
                <a:defRPr/>
              </a:pPr>
              <a:endParaRPr lang="en-US" sz="1100" kern="0" dirty="0">
                <a:solidFill>
                  <a:srgbClr val="313131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024716" y="5270227"/>
            <a:ext cx="679980" cy="679982"/>
            <a:chOff x="8382000" y="5646602"/>
            <a:chExt cx="704088" cy="704089"/>
          </a:xfrm>
          <a:solidFill>
            <a:schemeClr val="bg2">
              <a:lumMod val="65000"/>
            </a:schemeClr>
          </a:solidFill>
        </p:grpSpPr>
        <p:sp>
          <p:nvSpPr>
            <p:cNvPr id="20" name="Oval 19"/>
            <p:cNvSpPr/>
            <p:nvPr/>
          </p:nvSpPr>
          <p:spPr>
            <a:xfrm>
              <a:off x="8382000" y="5646602"/>
              <a:ext cx="704088" cy="704089"/>
            </a:xfrm>
            <a:prstGeom prst="ellipse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39600" tIns="39600" rIns="39600" bIns="39600" rtlCol="0" anchor="ctr">
              <a:noAutofit/>
            </a:bodyPr>
            <a:lstStyle/>
            <a:p>
              <a:pPr>
                <a:defRPr/>
              </a:pPr>
              <a:endParaRPr lang="en-US" sz="1100" kern="0" dirty="0">
                <a:solidFill>
                  <a:srgbClr val="313131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8404594" y="5669196"/>
              <a:ext cx="658900" cy="658901"/>
            </a:xfrm>
            <a:prstGeom prst="ellipse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39600" tIns="39600" rIns="39600" bIns="39600" rtlCol="0" anchor="ctr">
              <a:noAutofit/>
            </a:bodyPr>
            <a:lstStyle/>
            <a:p>
              <a:pPr>
                <a:defRPr/>
              </a:pPr>
              <a:endParaRPr lang="en-US" sz="1100" kern="0" dirty="0">
                <a:solidFill>
                  <a:srgbClr val="313131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2853750" y="3695724"/>
            <a:ext cx="679980" cy="679981"/>
            <a:chOff x="-1156954" y="2193761"/>
            <a:chExt cx="3224463" cy="3224465"/>
          </a:xfrm>
          <a:solidFill>
            <a:srgbClr val="86BC25"/>
          </a:solidFill>
        </p:grpSpPr>
        <p:sp>
          <p:nvSpPr>
            <p:cNvPr id="23" name="Oval 22"/>
            <p:cNvSpPr/>
            <p:nvPr/>
          </p:nvSpPr>
          <p:spPr>
            <a:xfrm>
              <a:off x="-1156954" y="2193761"/>
              <a:ext cx="3224463" cy="3224465"/>
            </a:xfrm>
            <a:prstGeom prst="ellipse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39600" tIns="39600" rIns="39600" bIns="39600" rtlCol="0" anchor="ctr">
              <a:noAutofit/>
            </a:bodyPr>
            <a:lstStyle/>
            <a:p>
              <a:pPr>
                <a:defRPr/>
              </a:pPr>
              <a:endParaRPr lang="en-US" sz="1100" kern="0" dirty="0">
                <a:solidFill>
                  <a:srgbClr val="313131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-1053482" y="2297231"/>
              <a:ext cx="3017520" cy="3017521"/>
            </a:xfrm>
            <a:prstGeom prst="ellipse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39600" tIns="39600" rIns="39600" bIns="39600" rtlCol="0" anchor="ctr">
              <a:noAutofit/>
            </a:bodyPr>
            <a:lstStyle/>
            <a:p>
              <a:pPr>
                <a:defRPr/>
              </a:pPr>
              <a:endParaRPr lang="en-US" sz="1100" kern="0" dirty="0">
                <a:solidFill>
                  <a:srgbClr val="313131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478776" y="3538051"/>
            <a:ext cx="2035992" cy="2035992"/>
            <a:chOff x="3142331" y="2193759"/>
            <a:chExt cx="3224463" cy="3224463"/>
          </a:xfrm>
          <a:noFill/>
        </p:grpSpPr>
        <p:sp>
          <p:nvSpPr>
            <p:cNvPr id="26" name="Oval 25"/>
            <p:cNvSpPr/>
            <p:nvPr/>
          </p:nvSpPr>
          <p:spPr>
            <a:xfrm>
              <a:off x="3142331" y="2193759"/>
              <a:ext cx="3224463" cy="3224463"/>
            </a:xfrm>
            <a:prstGeom prst="ellipse">
              <a:avLst/>
            </a:prstGeom>
            <a:grpFill/>
            <a:ln w="127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lIns="39600" tIns="39600" rIns="39600" bIns="39600" rtlCol="0" anchor="ctr">
              <a:noAutofit/>
            </a:bodyPr>
            <a:lstStyle/>
            <a:p>
              <a:pPr>
                <a:defRPr/>
              </a:pPr>
              <a:endParaRPr lang="en-US" sz="1100" kern="0" dirty="0">
                <a:solidFill>
                  <a:srgbClr val="313131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3207488" y="2258916"/>
              <a:ext cx="3094150" cy="3094150"/>
            </a:xfrm>
            <a:prstGeom prst="ellipse">
              <a:avLst/>
            </a:prstGeom>
            <a:grpFill/>
            <a:ln w="127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lIns="39600" tIns="39600" rIns="39600" bIns="39600" rtlCol="0" anchor="ctr">
              <a:noAutofit/>
            </a:bodyPr>
            <a:lstStyle/>
            <a:p>
              <a:pPr>
                <a:defRPr/>
              </a:pPr>
              <a:endParaRPr lang="en-US" sz="1100" kern="0" dirty="0">
                <a:solidFill>
                  <a:srgbClr val="313131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2297504" y="3361665"/>
            <a:ext cx="1810817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spcAft>
                <a:spcPts val="660"/>
              </a:spcAft>
            </a:pPr>
            <a:r>
              <a:rPr lang="en-US" sz="1800" b="1" dirty="0" smtClean="0">
                <a:solidFill>
                  <a:schemeClr val="accent3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Best Practice Driven</a:t>
            </a:r>
            <a:endParaRPr lang="en-US" sz="1800" b="1" dirty="0">
              <a:solidFill>
                <a:schemeClr val="accent3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12245" y="3370581"/>
            <a:ext cx="739946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spcAft>
                <a:spcPts val="660"/>
              </a:spcAft>
            </a:pPr>
            <a:r>
              <a:rPr lang="en-US" sz="1800" b="1" dirty="0" smtClean="0">
                <a:solidFill>
                  <a:srgbClr val="046A38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Scalable</a:t>
            </a:r>
            <a:endParaRPr lang="en-US" sz="1800" b="1" dirty="0">
              <a:solidFill>
                <a:srgbClr val="046A38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76786" y="5978336"/>
            <a:ext cx="156391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60"/>
              </a:spcAft>
            </a:pPr>
            <a:r>
              <a:rPr lang="en-US" b="1" dirty="0" smtClean="0">
                <a:solidFill>
                  <a:schemeClr val="bg2">
                    <a:lumMod val="65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Sustainable</a:t>
            </a:r>
            <a:endParaRPr lang="en-US" sz="1800" b="1" dirty="0">
              <a:solidFill>
                <a:schemeClr val="bg2">
                  <a:lumMod val="65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937173" y="5987820"/>
            <a:ext cx="1353365" cy="2675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spcAft>
                <a:spcPts val="660"/>
              </a:spcAft>
            </a:pPr>
            <a:r>
              <a:rPr lang="en-US" sz="1800" b="1" dirty="0" smtClean="0">
                <a:solidFill>
                  <a:srgbClr val="4D4D4D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Student-centric</a:t>
            </a:r>
            <a:endParaRPr lang="en-US" sz="1800" b="1" dirty="0">
              <a:solidFill>
                <a:srgbClr val="4D4D4D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 415"/>
          <p:cNvGrpSpPr>
            <a:grpSpLocks noChangeAspect="1"/>
          </p:cNvGrpSpPr>
          <p:nvPr/>
        </p:nvGrpSpPr>
        <p:grpSpPr bwMode="auto">
          <a:xfrm>
            <a:off x="5630611" y="3858478"/>
            <a:ext cx="354474" cy="354474"/>
            <a:chOff x="3342" y="1878"/>
            <a:chExt cx="340" cy="340"/>
          </a:xfrm>
          <a:solidFill>
            <a:schemeClr val="bg2"/>
          </a:solidFill>
        </p:grpSpPr>
        <p:sp>
          <p:nvSpPr>
            <p:cNvPr id="47" name="Freeform 416"/>
            <p:cNvSpPr>
              <a:spLocks noEditPoints="1"/>
            </p:cNvSpPr>
            <p:nvPr/>
          </p:nvSpPr>
          <p:spPr bwMode="auto">
            <a:xfrm>
              <a:off x="3434" y="1970"/>
              <a:ext cx="156" cy="156"/>
            </a:xfrm>
            <a:custGeom>
              <a:avLst/>
              <a:gdLst>
                <a:gd name="T0" fmla="*/ 234 w 234"/>
                <a:gd name="T1" fmla="*/ 64 h 235"/>
                <a:gd name="T2" fmla="*/ 213 w 234"/>
                <a:gd name="T3" fmla="*/ 64 h 235"/>
                <a:gd name="T4" fmla="*/ 157 w 234"/>
                <a:gd name="T5" fmla="*/ 93 h 235"/>
                <a:gd name="T6" fmla="*/ 141 w 234"/>
                <a:gd name="T7" fmla="*/ 93 h 235"/>
                <a:gd name="T8" fmla="*/ 198 w 234"/>
                <a:gd name="T9" fmla="*/ 21 h 235"/>
                <a:gd name="T10" fmla="*/ 160 w 234"/>
                <a:gd name="T11" fmla="*/ 11 h 235"/>
                <a:gd name="T12" fmla="*/ 224 w 234"/>
                <a:gd name="T13" fmla="*/ 0 h 235"/>
                <a:gd name="T14" fmla="*/ 228 w 234"/>
                <a:gd name="T15" fmla="*/ 1 h 235"/>
                <a:gd name="T16" fmla="*/ 77 w 234"/>
                <a:gd name="T17" fmla="*/ 142 h 235"/>
                <a:gd name="T18" fmla="*/ 21 w 234"/>
                <a:gd name="T19" fmla="*/ 171 h 235"/>
                <a:gd name="T20" fmla="*/ 0 w 234"/>
                <a:gd name="T21" fmla="*/ 171 h 235"/>
                <a:gd name="T22" fmla="*/ 0 w 234"/>
                <a:gd name="T23" fmla="*/ 224 h 235"/>
                <a:gd name="T24" fmla="*/ 10 w 234"/>
                <a:gd name="T25" fmla="*/ 235 h 235"/>
                <a:gd name="T26" fmla="*/ 74 w 234"/>
                <a:gd name="T27" fmla="*/ 224 h 235"/>
                <a:gd name="T28" fmla="*/ 36 w 234"/>
                <a:gd name="T29" fmla="*/ 213 h 235"/>
                <a:gd name="T30" fmla="*/ 93 w 234"/>
                <a:gd name="T31" fmla="*/ 142 h 235"/>
                <a:gd name="T32" fmla="*/ 36 w 234"/>
                <a:gd name="T33" fmla="*/ 21 h 235"/>
                <a:gd name="T34" fmla="*/ 74 w 234"/>
                <a:gd name="T35" fmla="*/ 11 h 235"/>
                <a:gd name="T36" fmla="*/ 10 w 234"/>
                <a:gd name="T37" fmla="*/ 0 h 235"/>
                <a:gd name="T38" fmla="*/ 6 w 234"/>
                <a:gd name="T39" fmla="*/ 1 h 235"/>
                <a:gd name="T40" fmla="*/ 0 w 234"/>
                <a:gd name="T41" fmla="*/ 64 h 235"/>
                <a:gd name="T42" fmla="*/ 21 w 234"/>
                <a:gd name="T43" fmla="*/ 64 h 235"/>
                <a:gd name="T44" fmla="*/ 77 w 234"/>
                <a:gd name="T45" fmla="*/ 93 h 235"/>
                <a:gd name="T46" fmla="*/ 93 w 234"/>
                <a:gd name="T47" fmla="*/ 93 h 235"/>
                <a:gd name="T48" fmla="*/ 36 w 234"/>
                <a:gd name="T49" fmla="*/ 21 h 235"/>
                <a:gd name="T50" fmla="*/ 213 w 234"/>
                <a:gd name="T51" fmla="*/ 171 h 235"/>
                <a:gd name="T52" fmla="*/ 157 w 234"/>
                <a:gd name="T53" fmla="*/ 142 h 235"/>
                <a:gd name="T54" fmla="*/ 141 w 234"/>
                <a:gd name="T55" fmla="*/ 157 h 235"/>
                <a:gd name="T56" fmla="*/ 170 w 234"/>
                <a:gd name="T57" fmla="*/ 213 h 235"/>
                <a:gd name="T58" fmla="*/ 170 w 234"/>
                <a:gd name="T59" fmla="*/ 235 h 235"/>
                <a:gd name="T60" fmla="*/ 234 w 234"/>
                <a:gd name="T61" fmla="*/ 228 h 235"/>
                <a:gd name="T62" fmla="*/ 234 w 234"/>
                <a:gd name="T63" fmla="*/ 224 h 235"/>
                <a:gd name="T64" fmla="*/ 224 w 234"/>
                <a:gd name="T65" fmla="*/ 16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4" h="235">
                  <a:moveTo>
                    <a:pt x="234" y="11"/>
                  </a:moveTo>
                  <a:cubicBezTo>
                    <a:pt x="234" y="64"/>
                    <a:pt x="234" y="64"/>
                    <a:pt x="234" y="64"/>
                  </a:cubicBezTo>
                  <a:cubicBezTo>
                    <a:pt x="234" y="70"/>
                    <a:pt x="230" y="75"/>
                    <a:pt x="224" y="75"/>
                  </a:cubicBezTo>
                  <a:cubicBezTo>
                    <a:pt x="218" y="75"/>
                    <a:pt x="213" y="70"/>
                    <a:pt x="213" y="64"/>
                  </a:cubicBezTo>
                  <a:cubicBezTo>
                    <a:pt x="213" y="36"/>
                    <a:pt x="213" y="36"/>
                    <a:pt x="213" y="36"/>
                  </a:cubicBezTo>
                  <a:cubicBezTo>
                    <a:pt x="157" y="93"/>
                    <a:pt x="157" y="93"/>
                    <a:pt x="157" y="93"/>
                  </a:cubicBezTo>
                  <a:cubicBezTo>
                    <a:pt x="154" y="95"/>
                    <a:pt x="152" y="96"/>
                    <a:pt x="149" y="96"/>
                  </a:cubicBezTo>
                  <a:cubicBezTo>
                    <a:pt x="146" y="96"/>
                    <a:pt x="144" y="95"/>
                    <a:pt x="141" y="93"/>
                  </a:cubicBezTo>
                  <a:cubicBezTo>
                    <a:pt x="137" y="89"/>
                    <a:pt x="137" y="82"/>
                    <a:pt x="141" y="78"/>
                  </a:cubicBezTo>
                  <a:cubicBezTo>
                    <a:pt x="198" y="21"/>
                    <a:pt x="198" y="21"/>
                    <a:pt x="198" y="21"/>
                  </a:cubicBezTo>
                  <a:cubicBezTo>
                    <a:pt x="170" y="21"/>
                    <a:pt x="170" y="21"/>
                    <a:pt x="170" y="21"/>
                  </a:cubicBezTo>
                  <a:cubicBezTo>
                    <a:pt x="164" y="21"/>
                    <a:pt x="160" y="17"/>
                    <a:pt x="160" y="11"/>
                  </a:cubicBezTo>
                  <a:cubicBezTo>
                    <a:pt x="160" y="5"/>
                    <a:pt x="164" y="0"/>
                    <a:pt x="170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5" y="0"/>
                    <a:pt x="226" y="0"/>
                    <a:pt x="228" y="1"/>
                  </a:cubicBezTo>
                  <a:cubicBezTo>
                    <a:pt x="232" y="2"/>
                    <a:pt x="234" y="6"/>
                    <a:pt x="234" y="11"/>
                  </a:cubicBezTo>
                  <a:close/>
                  <a:moveTo>
                    <a:pt x="77" y="142"/>
                  </a:moveTo>
                  <a:cubicBezTo>
                    <a:pt x="21" y="198"/>
                    <a:pt x="21" y="198"/>
                    <a:pt x="21" y="198"/>
                  </a:cubicBezTo>
                  <a:cubicBezTo>
                    <a:pt x="21" y="171"/>
                    <a:pt x="21" y="171"/>
                    <a:pt x="21" y="171"/>
                  </a:cubicBezTo>
                  <a:cubicBezTo>
                    <a:pt x="21" y="165"/>
                    <a:pt x="16" y="160"/>
                    <a:pt x="10" y="160"/>
                  </a:cubicBezTo>
                  <a:cubicBezTo>
                    <a:pt x="4" y="160"/>
                    <a:pt x="0" y="165"/>
                    <a:pt x="0" y="171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26"/>
                    <a:pt x="0" y="227"/>
                    <a:pt x="0" y="228"/>
                  </a:cubicBezTo>
                  <a:cubicBezTo>
                    <a:pt x="2" y="232"/>
                    <a:pt x="6" y="235"/>
                    <a:pt x="10" y="235"/>
                  </a:cubicBezTo>
                  <a:cubicBezTo>
                    <a:pt x="64" y="235"/>
                    <a:pt x="64" y="235"/>
                    <a:pt x="64" y="235"/>
                  </a:cubicBezTo>
                  <a:cubicBezTo>
                    <a:pt x="70" y="235"/>
                    <a:pt x="74" y="230"/>
                    <a:pt x="74" y="224"/>
                  </a:cubicBezTo>
                  <a:cubicBezTo>
                    <a:pt x="74" y="218"/>
                    <a:pt x="70" y="213"/>
                    <a:pt x="64" y="213"/>
                  </a:cubicBezTo>
                  <a:cubicBezTo>
                    <a:pt x="36" y="213"/>
                    <a:pt x="36" y="213"/>
                    <a:pt x="36" y="213"/>
                  </a:cubicBezTo>
                  <a:cubicBezTo>
                    <a:pt x="93" y="157"/>
                    <a:pt x="93" y="157"/>
                    <a:pt x="93" y="157"/>
                  </a:cubicBezTo>
                  <a:cubicBezTo>
                    <a:pt x="97" y="153"/>
                    <a:pt x="97" y="146"/>
                    <a:pt x="93" y="142"/>
                  </a:cubicBezTo>
                  <a:cubicBezTo>
                    <a:pt x="88" y="138"/>
                    <a:pt x="82" y="138"/>
                    <a:pt x="77" y="142"/>
                  </a:cubicBezTo>
                  <a:close/>
                  <a:moveTo>
                    <a:pt x="36" y="21"/>
                  </a:moveTo>
                  <a:cubicBezTo>
                    <a:pt x="64" y="21"/>
                    <a:pt x="64" y="21"/>
                    <a:pt x="64" y="21"/>
                  </a:cubicBezTo>
                  <a:cubicBezTo>
                    <a:pt x="70" y="21"/>
                    <a:pt x="74" y="17"/>
                    <a:pt x="74" y="11"/>
                  </a:cubicBezTo>
                  <a:cubicBezTo>
                    <a:pt x="74" y="5"/>
                    <a:pt x="70" y="0"/>
                    <a:pt x="6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0"/>
                    <a:pt x="6" y="1"/>
                  </a:cubicBezTo>
                  <a:cubicBezTo>
                    <a:pt x="2" y="2"/>
                    <a:pt x="0" y="6"/>
                    <a:pt x="0" y="1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70"/>
                    <a:pt x="4" y="75"/>
                    <a:pt x="10" y="75"/>
                  </a:cubicBezTo>
                  <a:cubicBezTo>
                    <a:pt x="16" y="75"/>
                    <a:pt x="21" y="70"/>
                    <a:pt x="21" y="64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80" y="95"/>
                    <a:pt x="82" y="96"/>
                    <a:pt x="85" y="96"/>
                  </a:cubicBezTo>
                  <a:cubicBezTo>
                    <a:pt x="88" y="96"/>
                    <a:pt x="90" y="95"/>
                    <a:pt x="93" y="93"/>
                  </a:cubicBezTo>
                  <a:cubicBezTo>
                    <a:pt x="97" y="89"/>
                    <a:pt x="97" y="82"/>
                    <a:pt x="93" y="78"/>
                  </a:cubicBezTo>
                  <a:lnTo>
                    <a:pt x="36" y="21"/>
                  </a:lnTo>
                  <a:close/>
                  <a:moveTo>
                    <a:pt x="224" y="160"/>
                  </a:moveTo>
                  <a:cubicBezTo>
                    <a:pt x="218" y="160"/>
                    <a:pt x="213" y="165"/>
                    <a:pt x="213" y="171"/>
                  </a:cubicBezTo>
                  <a:cubicBezTo>
                    <a:pt x="213" y="198"/>
                    <a:pt x="213" y="198"/>
                    <a:pt x="213" y="198"/>
                  </a:cubicBezTo>
                  <a:cubicBezTo>
                    <a:pt x="157" y="142"/>
                    <a:pt x="157" y="142"/>
                    <a:pt x="157" y="142"/>
                  </a:cubicBezTo>
                  <a:cubicBezTo>
                    <a:pt x="152" y="138"/>
                    <a:pt x="146" y="138"/>
                    <a:pt x="141" y="142"/>
                  </a:cubicBezTo>
                  <a:cubicBezTo>
                    <a:pt x="137" y="146"/>
                    <a:pt x="137" y="153"/>
                    <a:pt x="141" y="157"/>
                  </a:cubicBezTo>
                  <a:cubicBezTo>
                    <a:pt x="198" y="213"/>
                    <a:pt x="198" y="213"/>
                    <a:pt x="198" y="213"/>
                  </a:cubicBezTo>
                  <a:cubicBezTo>
                    <a:pt x="170" y="213"/>
                    <a:pt x="170" y="213"/>
                    <a:pt x="170" y="213"/>
                  </a:cubicBezTo>
                  <a:cubicBezTo>
                    <a:pt x="164" y="213"/>
                    <a:pt x="160" y="218"/>
                    <a:pt x="160" y="224"/>
                  </a:cubicBezTo>
                  <a:cubicBezTo>
                    <a:pt x="160" y="230"/>
                    <a:pt x="164" y="235"/>
                    <a:pt x="170" y="235"/>
                  </a:cubicBezTo>
                  <a:cubicBezTo>
                    <a:pt x="224" y="235"/>
                    <a:pt x="224" y="235"/>
                    <a:pt x="224" y="235"/>
                  </a:cubicBezTo>
                  <a:cubicBezTo>
                    <a:pt x="228" y="235"/>
                    <a:pt x="232" y="232"/>
                    <a:pt x="234" y="228"/>
                  </a:cubicBezTo>
                  <a:cubicBezTo>
                    <a:pt x="234" y="227"/>
                    <a:pt x="234" y="226"/>
                    <a:pt x="234" y="224"/>
                  </a:cubicBezTo>
                  <a:cubicBezTo>
                    <a:pt x="234" y="224"/>
                    <a:pt x="234" y="224"/>
                    <a:pt x="234" y="224"/>
                  </a:cubicBezTo>
                  <a:cubicBezTo>
                    <a:pt x="234" y="171"/>
                    <a:pt x="234" y="171"/>
                    <a:pt x="234" y="171"/>
                  </a:cubicBezTo>
                  <a:cubicBezTo>
                    <a:pt x="234" y="165"/>
                    <a:pt x="230" y="160"/>
                    <a:pt x="224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Calibri Light" panose="020F0302020204030204" pitchFamily="34" charset="0"/>
              </a:endParaRPr>
            </a:p>
          </p:txBody>
        </p:sp>
        <p:sp>
          <p:nvSpPr>
            <p:cNvPr id="48" name="Freeform 417"/>
            <p:cNvSpPr>
              <a:spLocks noEditPoints="1"/>
            </p:cNvSpPr>
            <p:nvPr/>
          </p:nvSpPr>
          <p:spPr bwMode="auto">
            <a:xfrm>
              <a:off x="3342" y="1878"/>
              <a:ext cx="340" cy="340"/>
            </a:xfrm>
            <a:custGeom>
              <a:avLst/>
              <a:gdLst>
                <a:gd name="T0" fmla="*/ 256 w 512"/>
                <a:gd name="T1" fmla="*/ 22 h 512"/>
                <a:gd name="T2" fmla="*/ 491 w 512"/>
                <a:gd name="T3" fmla="*/ 256 h 512"/>
                <a:gd name="T4" fmla="*/ 256 w 512"/>
                <a:gd name="T5" fmla="*/ 491 h 512"/>
                <a:gd name="T6" fmla="*/ 21 w 512"/>
                <a:gd name="T7" fmla="*/ 256 h 512"/>
                <a:gd name="T8" fmla="*/ 256 w 512"/>
                <a:gd name="T9" fmla="*/ 22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2"/>
                  </a:moveTo>
                  <a:cubicBezTo>
                    <a:pt x="385" y="22"/>
                    <a:pt x="491" y="127"/>
                    <a:pt x="491" y="256"/>
                  </a:cubicBezTo>
                  <a:cubicBezTo>
                    <a:pt x="491" y="386"/>
                    <a:pt x="385" y="491"/>
                    <a:pt x="256" y="491"/>
                  </a:cubicBezTo>
                  <a:cubicBezTo>
                    <a:pt x="127" y="491"/>
                    <a:pt x="21" y="386"/>
                    <a:pt x="21" y="256"/>
                  </a:cubicBezTo>
                  <a:cubicBezTo>
                    <a:pt x="21" y="127"/>
                    <a:pt x="127" y="22"/>
                    <a:pt x="256" y="22"/>
                  </a:cubicBezTo>
                  <a:moveTo>
                    <a:pt x="256" y="0"/>
                  </a:moveTo>
                  <a:cubicBezTo>
                    <a:pt x="115" y="0"/>
                    <a:pt x="0" y="115"/>
                    <a:pt x="0" y="256"/>
                  </a:cubicBezTo>
                  <a:cubicBezTo>
                    <a:pt x="0" y="398"/>
                    <a:pt x="115" y="512"/>
                    <a:pt x="256" y="512"/>
                  </a:cubicBezTo>
                  <a:cubicBezTo>
                    <a:pt x="397" y="512"/>
                    <a:pt x="512" y="398"/>
                    <a:pt x="512" y="256"/>
                  </a:cubicBezTo>
                  <a:cubicBezTo>
                    <a:pt x="512" y="115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49" name="Group 759"/>
          <p:cNvGrpSpPr>
            <a:grpSpLocks noChangeAspect="1"/>
          </p:cNvGrpSpPr>
          <p:nvPr/>
        </p:nvGrpSpPr>
        <p:grpSpPr bwMode="auto">
          <a:xfrm>
            <a:off x="3431823" y="5451132"/>
            <a:ext cx="357019" cy="357019"/>
            <a:chOff x="2732" y="2698"/>
            <a:chExt cx="340" cy="340"/>
          </a:xfrm>
          <a:solidFill>
            <a:schemeClr val="bg2"/>
          </a:solidFill>
        </p:grpSpPr>
        <p:sp>
          <p:nvSpPr>
            <p:cNvPr id="50" name="Freeform 760"/>
            <p:cNvSpPr>
              <a:spLocks noEditPoints="1"/>
            </p:cNvSpPr>
            <p:nvPr/>
          </p:nvSpPr>
          <p:spPr bwMode="auto">
            <a:xfrm>
              <a:off x="2732" y="2698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Calibri Light" panose="020F0302020204030204" pitchFamily="34" charset="0"/>
              </a:endParaRPr>
            </a:p>
          </p:txBody>
        </p:sp>
        <p:sp>
          <p:nvSpPr>
            <p:cNvPr id="51" name="Freeform 761"/>
            <p:cNvSpPr>
              <a:spLocks noEditPoints="1"/>
            </p:cNvSpPr>
            <p:nvPr/>
          </p:nvSpPr>
          <p:spPr bwMode="auto">
            <a:xfrm>
              <a:off x="2817" y="2762"/>
              <a:ext cx="170" cy="212"/>
            </a:xfrm>
            <a:custGeom>
              <a:avLst/>
              <a:gdLst>
                <a:gd name="T0" fmla="*/ 245 w 256"/>
                <a:gd name="T1" fmla="*/ 320 h 320"/>
                <a:gd name="T2" fmla="*/ 234 w 256"/>
                <a:gd name="T3" fmla="*/ 309 h 320"/>
                <a:gd name="T4" fmla="*/ 234 w 256"/>
                <a:gd name="T5" fmla="*/ 213 h 320"/>
                <a:gd name="T6" fmla="*/ 192 w 256"/>
                <a:gd name="T7" fmla="*/ 170 h 320"/>
                <a:gd name="T8" fmla="*/ 64 w 256"/>
                <a:gd name="T9" fmla="*/ 170 h 320"/>
                <a:gd name="T10" fmla="*/ 21 w 256"/>
                <a:gd name="T11" fmla="*/ 213 h 320"/>
                <a:gd name="T12" fmla="*/ 21 w 256"/>
                <a:gd name="T13" fmla="*/ 309 h 320"/>
                <a:gd name="T14" fmla="*/ 10 w 256"/>
                <a:gd name="T15" fmla="*/ 320 h 320"/>
                <a:gd name="T16" fmla="*/ 0 w 256"/>
                <a:gd name="T17" fmla="*/ 309 h 320"/>
                <a:gd name="T18" fmla="*/ 0 w 256"/>
                <a:gd name="T19" fmla="*/ 213 h 320"/>
                <a:gd name="T20" fmla="*/ 64 w 256"/>
                <a:gd name="T21" fmla="*/ 149 h 320"/>
                <a:gd name="T22" fmla="*/ 192 w 256"/>
                <a:gd name="T23" fmla="*/ 149 h 320"/>
                <a:gd name="T24" fmla="*/ 256 w 256"/>
                <a:gd name="T25" fmla="*/ 213 h 320"/>
                <a:gd name="T26" fmla="*/ 256 w 256"/>
                <a:gd name="T27" fmla="*/ 309 h 320"/>
                <a:gd name="T28" fmla="*/ 245 w 256"/>
                <a:gd name="T29" fmla="*/ 320 h 320"/>
                <a:gd name="T30" fmla="*/ 192 w 256"/>
                <a:gd name="T31" fmla="*/ 64 h 320"/>
                <a:gd name="T32" fmla="*/ 128 w 256"/>
                <a:gd name="T33" fmla="*/ 0 h 320"/>
                <a:gd name="T34" fmla="*/ 64 w 256"/>
                <a:gd name="T35" fmla="*/ 64 h 320"/>
                <a:gd name="T36" fmla="*/ 128 w 256"/>
                <a:gd name="T37" fmla="*/ 128 h 320"/>
                <a:gd name="T38" fmla="*/ 192 w 256"/>
                <a:gd name="T39" fmla="*/ 64 h 320"/>
                <a:gd name="T40" fmla="*/ 170 w 256"/>
                <a:gd name="T41" fmla="*/ 64 h 320"/>
                <a:gd name="T42" fmla="*/ 128 w 256"/>
                <a:gd name="T43" fmla="*/ 106 h 320"/>
                <a:gd name="T44" fmla="*/ 85 w 256"/>
                <a:gd name="T45" fmla="*/ 64 h 320"/>
                <a:gd name="T46" fmla="*/ 128 w 256"/>
                <a:gd name="T47" fmla="*/ 21 h 320"/>
                <a:gd name="T48" fmla="*/ 170 w 256"/>
                <a:gd name="T49" fmla="*/ 64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6" h="320">
                  <a:moveTo>
                    <a:pt x="245" y="320"/>
                  </a:moveTo>
                  <a:cubicBezTo>
                    <a:pt x="239" y="320"/>
                    <a:pt x="234" y="315"/>
                    <a:pt x="234" y="309"/>
                  </a:cubicBezTo>
                  <a:cubicBezTo>
                    <a:pt x="234" y="213"/>
                    <a:pt x="234" y="213"/>
                    <a:pt x="234" y="213"/>
                  </a:cubicBezTo>
                  <a:cubicBezTo>
                    <a:pt x="234" y="189"/>
                    <a:pt x="215" y="170"/>
                    <a:pt x="192" y="170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40" y="170"/>
                    <a:pt x="21" y="189"/>
                    <a:pt x="21" y="213"/>
                  </a:cubicBezTo>
                  <a:cubicBezTo>
                    <a:pt x="21" y="309"/>
                    <a:pt x="21" y="309"/>
                    <a:pt x="21" y="309"/>
                  </a:cubicBezTo>
                  <a:cubicBezTo>
                    <a:pt x="21" y="315"/>
                    <a:pt x="16" y="320"/>
                    <a:pt x="10" y="320"/>
                  </a:cubicBezTo>
                  <a:cubicBezTo>
                    <a:pt x="4" y="320"/>
                    <a:pt x="0" y="315"/>
                    <a:pt x="0" y="309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0" y="178"/>
                    <a:pt x="28" y="149"/>
                    <a:pt x="64" y="149"/>
                  </a:cubicBezTo>
                  <a:cubicBezTo>
                    <a:pt x="192" y="149"/>
                    <a:pt x="192" y="149"/>
                    <a:pt x="192" y="149"/>
                  </a:cubicBezTo>
                  <a:cubicBezTo>
                    <a:pt x="227" y="149"/>
                    <a:pt x="256" y="178"/>
                    <a:pt x="256" y="213"/>
                  </a:cubicBezTo>
                  <a:cubicBezTo>
                    <a:pt x="256" y="309"/>
                    <a:pt x="256" y="309"/>
                    <a:pt x="256" y="309"/>
                  </a:cubicBezTo>
                  <a:cubicBezTo>
                    <a:pt x="256" y="315"/>
                    <a:pt x="251" y="320"/>
                    <a:pt x="245" y="320"/>
                  </a:cubicBezTo>
                  <a:close/>
                  <a:moveTo>
                    <a:pt x="192" y="64"/>
                  </a:moveTo>
                  <a:cubicBezTo>
                    <a:pt x="192" y="28"/>
                    <a:pt x="163" y="0"/>
                    <a:pt x="128" y="0"/>
                  </a:cubicBezTo>
                  <a:cubicBezTo>
                    <a:pt x="92" y="0"/>
                    <a:pt x="64" y="28"/>
                    <a:pt x="64" y="64"/>
                  </a:cubicBezTo>
                  <a:cubicBezTo>
                    <a:pt x="64" y="99"/>
                    <a:pt x="92" y="128"/>
                    <a:pt x="128" y="128"/>
                  </a:cubicBezTo>
                  <a:cubicBezTo>
                    <a:pt x="163" y="128"/>
                    <a:pt x="192" y="99"/>
                    <a:pt x="192" y="64"/>
                  </a:cubicBezTo>
                  <a:close/>
                  <a:moveTo>
                    <a:pt x="170" y="64"/>
                  </a:moveTo>
                  <a:cubicBezTo>
                    <a:pt x="170" y="87"/>
                    <a:pt x="151" y="106"/>
                    <a:pt x="128" y="106"/>
                  </a:cubicBezTo>
                  <a:cubicBezTo>
                    <a:pt x="104" y="106"/>
                    <a:pt x="85" y="87"/>
                    <a:pt x="85" y="64"/>
                  </a:cubicBezTo>
                  <a:cubicBezTo>
                    <a:pt x="85" y="40"/>
                    <a:pt x="104" y="21"/>
                    <a:pt x="128" y="21"/>
                  </a:cubicBezTo>
                  <a:cubicBezTo>
                    <a:pt x="151" y="21"/>
                    <a:pt x="170" y="40"/>
                    <a:pt x="17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197124" y="5442635"/>
            <a:ext cx="355044" cy="355044"/>
            <a:chOff x="8311565" y="5959429"/>
            <a:chExt cx="367631" cy="367631"/>
          </a:xfrm>
        </p:grpSpPr>
        <p:sp>
          <p:nvSpPr>
            <p:cNvPr id="53" name="Freeform 40"/>
            <p:cNvSpPr>
              <a:spLocks noEditPoints="1"/>
            </p:cNvSpPr>
            <p:nvPr/>
          </p:nvSpPr>
          <p:spPr bwMode="auto">
            <a:xfrm>
              <a:off x="8311565" y="5959429"/>
              <a:ext cx="367631" cy="367631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Calibri Light" panose="020F0302020204030204" pitchFamily="34" charset="0"/>
              </a:endParaRPr>
            </a:p>
          </p:txBody>
        </p:sp>
        <p:sp>
          <p:nvSpPr>
            <p:cNvPr id="54" name="Freeform 41"/>
            <p:cNvSpPr>
              <a:spLocks noEditPoints="1"/>
            </p:cNvSpPr>
            <p:nvPr/>
          </p:nvSpPr>
          <p:spPr bwMode="auto">
            <a:xfrm>
              <a:off x="8382929" y="6023224"/>
              <a:ext cx="232473" cy="231391"/>
            </a:xfrm>
            <a:custGeom>
              <a:avLst/>
              <a:gdLst>
                <a:gd name="T0" fmla="*/ 168 w 324"/>
                <a:gd name="T1" fmla="*/ 177 h 322"/>
                <a:gd name="T2" fmla="*/ 123 w 324"/>
                <a:gd name="T3" fmla="*/ 143 h 322"/>
                <a:gd name="T4" fmla="*/ 65 w 324"/>
                <a:gd name="T5" fmla="*/ 142 h 322"/>
                <a:gd name="T6" fmla="*/ 18 w 324"/>
                <a:gd name="T7" fmla="*/ 175 h 322"/>
                <a:gd name="T8" fmla="*/ 0 w 324"/>
                <a:gd name="T9" fmla="*/ 229 h 322"/>
                <a:gd name="T10" fmla="*/ 17 w 324"/>
                <a:gd name="T11" fmla="*/ 284 h 322"/>
                <a:gd name="T12" fmla="*/ 63 w 324"/>
                <a:gd name="T13" fmla="*/ 319 h 322"/>
                <a:gd name="T14" fmla="*/ 115 w 324"/>
                <a:gd name="T15" fmla="*/ 320 h 322"/>
                <a:gd name="T16" fmla="*/ 145 w 324"/>
                <a:gd name="T17" fmla="*/ 294 h 322"/>
                <a:gd name="T18" fmla="*/ 172 w 324"/>
                <a:gd name="T19" fmla="*/ 252 h 322"/>
                <a:gd name="T20" fmla="*/ 146 w 324"/>
                <a:gd name="T21" fmla="*/ 249 h 322"/>
                <a:gd name="T22" fmla="*/ 125 w 324"/>
                <a:gd name="T23" fmla="*/ 277 h 322"/>
                <a:gd name="T24" fmla="*/ 92 w 324"/>
                <a:gd name="T25" fmla="*/ 284 h 322"/>
                <a:gd name="T26" fmla="*/ 69 w 324"/>
                <a:gd name="T27" fmla="*/ 293 h 322"/>
                <a:gd name="T28" fmla="*/ 37 w 324"/>
                <a:gd name="T29" fmla="*/ 267 h 322"/>
                <a:gd name="T30" fmla="*/ 26 w 324"/>
                <a:gd name="T31" fmla="*/ 227 h 322"/>
                <a:gd name="T32" fmla="*/ 41 w 324"/>
                <a:gd name="T33" fmla="*/ 189 h 322"/>
                <a:gd name="T34" fmla="*/ 76 w 324"/>
                <a:gd name="T35" fmla="*/ 168 h 322"/>
                <a:gd name="T36" fmla="*/ 115 w 324"/>
                <a:gd name="T37" fmla="*/ 164 h 322"/>
                <a:gd name="T38" fmla="*/ 150 w 324"/>
                <a:gd name="T39" fmla="*/ 190 h 322"/>
                <a:gd name="T40" fmla="*/ 163 w 324"/>
                <a:gd name="T41" fmla="*/ 232 h 322"/>
                <a:gd name="T42" fmla="*/ 61 w 324"/>
                <a:gd name="T43" fmla="*/ 214 h 322"/>
                <a:gd name="T44" fmla="*/ 103 w 324"/>
                <a:gd name="T45" fmla="*/ 265 h 322"/>
                <a:gd name="T46" fmla="*/ 105 w 324"/>
                <a:gd name="T47" fmla="*/ 237 h 322"/>
                <a:gd name="T48" fmla="*/ 80 w 324"/>
                <a:gd name="T49" fmla="*/ 224 h 322"/>
                <a:gd name="T50" fmla="*/ 106 w 324"/>
                <a:gd name="T51" fmla="*/ 226 h 322"/>
                <a:gd name="T52" fmla="*/ 308 w 324"/>
                <a:gd name="T53" fmla="*/ 62 h 322"/>
                <a:gd name="T54" fmla="*/ 276 w 324"/>
                <a:gd name="T55" fmla="*/ 23 h 322"/>
                <a:gd name="T56" fmla="*/ 227 w 324"/>
                <a:gd name="T57" fmla="*/ 10 h 322"/>
                <a:gd name="T58" fmla="*/ 180 w 324"/>
                <a:gd name="T59" fmla="*/ 29 h 322"/>
                <a:gd name="T60" fmla="*/ 152 w 324"/>
                <a:gd name="T61" fmla="*/ 71 h 322"/>
                <a:gd name="T62" fmla="*/ 155 w 324"/>
                <a:gd name="T63" fmla="*/ 122 h 322"/>
                <a:gd name="T64" fmla="*/ 187 w 324"/>
                <a:gd name="T65" fmla="*/ 161 h 322"/>
                <a:gd name="T66" fmla="*/ 236 w 324"/>
                <a:gd name="T67" fmla="*/ 174 h 322"/>
                <a:gd name="T68" fmla="*/ 276 w 324"/>
                <a:gd name="T69" fmla="*/ 156 h 322"/>
                <a:gd name="T70" fmla="*/ 305 w 324"/>
                <a:gd name="T71" fmla="*/ 117 h 322"/>
                <a:gd name="T72" fmla="*/ 298 w 324"/>
                <a:gd name="T73" fmla="*/ 96 h 322"/>
                <a:gd name="T74" fmla="*/ 283 w 324"/>
                <a:gd name="T75" fmla="*/ 134 h 322"/>
                <a:gd name="T76" fmla="*/ 248 w 324"/>
                <a:gd name="T77" fmla="*/ 155 h 322"/>
                <a:gd name="T78" fmla="*/ 209 w 324"/>
                <a:gd name="T79" fmla="*/ 158 h 322"/>
                <a:gd name="T80" fmla="*/ 174 w 324"/>
                <a:gd name="T81" fmla="*/ 132 h 322"/>
                <a:gd name="T82" fmla="*/ 161 w 324"/>
                <a:gd name="T83" fmla="*/ 91 h 322"/>
                <a:gd name="T84" fmla="*/ 175 w 324"/>
                <a:gd name="T85" fmla="*/ 50 h 322"/>
                <a:gd name="T86" fmla="*/ 211 w 324"/>
                <a:gd name="T87" fmla="*/ 26 h 322"/>
                <a:gd name="T88" fmla="*/ 250 w 324"/>
                <a:gd name="T89" fmla="*/ 30 h 322"/>
                <a:gd name="T90" fmla="*/ 284 w 324"/>
                <a:gd name="T91" fmla="*/ 51 h 322"/>
                <a:gd name="T92" fmla="*/ 298 w 324"/>
                <a:gd name="T93" fmla="*/ 90 h 322"/>
                <a:gd name="T94" fmla="*/ 221 w 324"/>
                <a:gd name="T95" fmla="*/ 58 h 322"/>
                <a:gd name="T96" fmla="*/ 231 w 324"/>
                <a:gd name="T97" fmla="*/ 128 h 322"/>
                <a:gd name="T98" fmla="*/ 248 w 324"/>
                <a:gd name="T99" fmla="*/ 61 h 322"/>
                <a:gd name="T100" fmla="*/ 218 w 324"/>
                <a:gd name="T101" fmla="*/ 96 h 322"/>
                <a:gd name="T102" fmla="*/ 238 w 324"/>
                <a:gd name="T103" fmla="*/ 7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4" h="322">
                  <a:moveTo>
                    <a:pt x="172" y="212"/>
                  </a:moveTo>
                  <a:cubicBezTo>
                    <a:pt x="171" y="211"/>
                    <a:pt x="168" y="209"/>
                    <a:pt x="167" y="208"/>
                  </a:cubicBezTo>
                  <a:cubicBezTo>
                    <a:pt x="167" y="206"/>
                    <a:pt x="168" y="203"/>
                    <a:pt x="169" y="201"/>
                  </a:cubicBezTo>
                  <a:cubicBezTo>
                    <a:pt x="171" y="194"/>
                    <a:pt x="174" y="185"/>
                    <a:pt x="168" y="177"/>
                  </a:cubicBezTo>
                  <a:cubicBezTo>
                    <a:pt x="163" y="169"/>
                    <a:pt x="153" y="169"/>
                    <a:pt x="146" y="169"/>
                  </a:cubicBezTo>
                  <a:cubicBezTo>
                    <a:pt x="144" y="169"/>
                    <a:pt x="141" y="168"/>
                    <a:pt x="139" y="168"/>
                  </a:cubicBezTo>
                  <a:cubicBezTo>
                    <a:pt x="139" y="167"/>
                    <a:pt x="138" y="164"/>
                    <a:pt x="137" y="162"/>
                  </a:cubicBezTo>
                  <a:cubicBezTo>
                    <a:pt x="135" y="155"/>
                    <a:pt x="132" y="146"/>
                    <a:pt x="123" y="143"/>
                  </a:cubicBezTo>
                  <a:cubicBezTo>
                    <a:pt x="114" y="140"/>
                    <a:pt x="105" y="145"/>
                    <a:pt x="100" y="149"/>
                  </a:cubicBezTo>
                  <a:cubicBezTo>
                    <a:pt x="98" y="150"/>
                    <a:pt x="95" y="152"/>
                    <a:pt x="94" y="153"/>
                  </a:cubicBezTo>
                  <a:cubicBezTo>
                    <a:pt x="92" y="152"/>
                    <a:pt x="90" y="150"/>
                    <a:pt x="88" y="149"/>
                  </a:cubicBezTo>
                  <a:cubicBezTo>
                    <a:pt x="83" y="145"/>
                    <a:pt x="74" y="139"/>
                    <a:pt x="65" y="142"/>
                  </a:cubicBezTo>
                  <a:cubicBezTo>
                    <a:pt x="56" y="145"/>
                    <a:pt x="53" y="154"/>
                    <a:pt x="50" y="161"/>
                  </a:cubicBezTo>
                  <a:cubicBezTo>
                    <a:pt x="49" y="163"/>
                    <a:pt x="48" y="166"/>
                    <a:pt x="48" y="167"/>
                  </a:cubicBezTo>
                  <a:cubicBezTo>
                    <a:pt x="46" y="167"/>
                    <a:pt x="43" y="167"/>
                    <a:pt x="41" y="167"/>
                  </a:cubicBezTo>
                  <a:cubicBezTo>
                    <a:pt x="34" y="167"/>
                    <a:pt x="24" y="168"/>
                    <a:pt x="18" y="175"/>
                  </a:cubicBezTo>
                  <a:cubicBezTo>
                    <a:pt x="13" y="183"/>
                    <a:pt x="15" y="192"/>
                    <a:pt x="17" y="199"/>
                  </a:cubicBezTo>
                  <a:cubicBezTo>
                    <a:pt x="18" y="201"/>
                    <a:pt x="19" y="204"/>
                    <a:pt x="19" y="206"/>
                  </a:cubicBezTo>
                  <a:cubicBezTo>
                    <a:pt x="18" y="207"/>
                    <a:pt x="15" y="209"/>
                    <a:pt x="14" y="210"/>
                  </a:cubicBezTo>
                  <a:cubicBezTo>
                    <a:pt x="8" y="214"/>
                    <a:pt x="0" y="220"/>
                    <a:pt x="0" y="229"/>
                  </a:cubicBezTo>
                  <a:cubicBezTo>
                    <a:pt x="0" y="239"/>
                    <a:pt x="7" y="245"/>
                    <a:pt x="13" y="249"/>
                  </a:cubicBezTo>
                  <a:cubicBezTo>
                    <a:pt x="15" y="251"/>
                    <a:pt x="18" y="253"/>
                    <a:pt x="18" y="253"/>
                  </a:cubicBezTo>
                  <a:cubicBezTo>
                    <a:pt x="18" y="255"/>
                    <a:pt x="17" y="258"/>
                    <a:pt x="16" y="261"/>
                  </a:cubicBezTo>
                  <a:cubicBezTo>
                    <a:pt x="14" y="268"/>
                    <a:pt x="11" y="277"/>
                    <a:pt x="17" y="284"/>
                  </a:cubicBezTo>
                  <a:cubicBezTo>
                    <a:pt x="22" y="292"/>
                    <a:pt x="32" y="292"/>
                    <a:pt x="39" y="293"/>
                  </a:cubicBezTo>
                  <a:cubicBezTo>
                    <a:pt x="41" y="293"/>
                    <a:pt x="44" y="293"/>
                    <a:pt x="46" y="293"/>
                  </a:cubicBezTo>
                  <a:cubicBezTo>
                    <a:pt x="47" y="295"/>
                    <a:pt x="48" y="298"/>
                    <a:pt x="48" y="299"/>
                  </a:cubicBezTo>
                  <a:cubicBezTo>
                    <a:pt x="51" y="306"/>
                    <a:pt x="54" y="315"/>
                    <a:pt x="63" y="319"/>
                  </a:cubicBezTo>
                  <a:cubicBezTo>
                    <a:pt x="72" y="322"/>
                    <a:pt x="80" y="316"/>
                    <a:pt x="86" y="312"/>
                  </a:cubicBezTo>
                  <a:cubicBezTo>
                    <a:pt x="87" y="311"/>
                    <a:pt x="90" y="309"/>
                    <a:pt x="92" y="309"/>
                  </a:cubicBezTo>
                  <a:cubicBezTo>
                    <a:pt x="93" y="309"/>
                    <a:pt x="95" y="311"/>
                    <a:pt x="97" y="312"/>
                  </a:cubicBezTo>
                  <a:cubicBezTo>
                    <a:pt x="102" y="316"/>
                    <a:pt x="108" y="320"/>
                    <a:pt x="115" y="320"/>
                  </a:cubicBezTo>
                  <a:cubicBezTo>
                    <a:pt x="117" y="320"/>
                    <a:pt x="118" y="320"/>
                    <a:pt x="120" y="319"/>
                  </a:cubicBezTo>
                  <a:cubicBezTo>
                    <a:pt x="129" y="316"/>
                    <a:pt x="133" y="307"/>
                    <a:pt x="135" y="300"/>
                  </a:cubicBezTo>
                  <a:cubicBezTo>
                    <a:pt x="136" y="298"/>
                    <a:pt x="137" y="296"/>
                    <a:pt x="138" y="294"/>
                  </a:cubicBezTo>
                  <a:cubicBezTo>
                    <a:pt x="139" y="294"/>
                    <a:pt x="142" y="294"/>
                    <a:pt x="145" y="294"/>
                  </a:cubicBezTo>
                  <a:cubicBezTo>
                    <a:pt x="152" y="294"/>
                    <a:pt x="161" y="294"/>
                    <a:pt x="167" y="286"/>
                  </a:cubicBezTo>
                  <a:cubicBezTo>
                    <a:pt x="173" y="279"/>
                    <a:pt x="170" y="269"/>
                    <a:pt x="168" y="262"/>
                  </a:cubicBezTo>
                  <a:cubicBezTo>
                    <a:pt x="168" y="260"/>
                    <a:pt x="167" y="257"/>
                    <a:pt x="167" y="256"/>
                  </a:cubicBezTo>
                  <a:cubicBezTo>
                    <a:pt x="168" y="255"/>
                    <a:pt x="170" y="253"/>
                    <a:pt x="172" y="252"/>
                  </a:cubicBezTo>
                  <a:cubicBezTo>
                    <a:pt x="177" y="247"/>
                    <a:pt x="185" y="242"/>
                    <a:pt x="185" y="232"/>
                  </a:cubicBezTo>
                  <a:cubicBezTo>
                    <a:pt x="186" y="223"/>
                    <a:pt x="178" y="217"/>
                    <a:pt x="172" y="212"/>
                  </a:cubicBezTo>
                  <a:close/>
                  <a:moveTo>
                    <a:pt x="159" y="235"/>
                  </a:moveTo>
                  <a:cubicBezTo>
                    <a:pt x="154" y="238"/>
                    <a:pt x="148" y="242"/>
                    <a:pt x="146" y="249"/>
                  </a:cubicBezTo>
                  <a:cubicBezTo>
                    <a:pt x="144" y="255"/>
                    <a:pt x="146" y="262"/>
                    <a:pt x="148" y="268"/>
                  </a:cubicBezTo>
                  <a:cubicBezTo>
                    <a:pt x="148" y="269"/>
                    <a:pt x="148" y="271"/>
                    <a:pt x="149" y="272"/>
                  </a:cubicBezTo>
                  <a:cubicBezTo>
                    <a:pt x="147" y="273"/>
                    <a:pt x="145" y="273"/>
                    <a:pt x="144" y="273"/>
                  </a:cubicBezTo>
                  <a:cubicBezTo>
                    <a:pt x="138" y="273"/>
                    <a:pt x="131" y="273"/>
                    <a:pt x="125" y="277"/>
                  </a:cubicBezTo>
                  <a:cubicBezTo>
                    <a:pt x="120" y="281"/>
                    <a:pt x="117" y="287"/>
                    <a:pt x="115" y="293"/>
                  </a:cubicBezTo>
                  <a:cubicBezTo>
                    <a:pt x="115" y="294"/>
                    <a:pt x="114" y="295"/>
                    <a:pt x="113" y="297"/>
                  </a:cubicBezTo>
                  <a:cubicBezTo>
                    <a:pt x="112" y="296"/>
                    <a:pt x="110" y="294"/>
                    <a:pt x="109" y="293"/>
                  </a:cubicBezTo>
                  <a:cubicBezTo>
                    <a:pt x="104" y="290"/>
                    <a:pt x="99" y="284"/>
                    <a:pt x="92" y="284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85" y="284"/>
                    <a:pt x="79" y="289"/>
                    <a:pt x="74" y="293"/>
                  </a:cubicBezTo>
                  <a:cubicBezTo>
                    <a:pt x="73" y="294"/>
                    <a:pt x="71" y="296"/>
                    <a:pt x="70" y="297"/>
                  </a:cubicBezTo>
                  <a:cubicBezTo>
                    <a:pt x="70" y="296"/>
                    <a:pt x="69" y="294"/>
                    <a:pt x="69" y="293"/>
                  </a:cubicBezTo>
                  <a:cubicBezTo>
                    <a:pt x="67" y="287"/>
                    <a:pt x="64" y="280"/>
                    <a:pt x="59" y="276"/>
                  </a:cubicBezTo>
                  <a:cubicBezTo>
                    <a:pt x="53" y="272"/>
                    <a:pt x="46" y="272"/>
                    <a:pt x="40" y="271"/>
                  </a:cubicBezTo>
                  <a:cubicBezTo>
                    <a:pt x="39" y="271"/>
                    <a:pt x="37" y="271"/>
                    <a:pt x="36" y="271"/>
                  </a:cubicBezTo>
                  <a:cubicBezTo>
                    <a:pt x="36" y="270"/>
                    <a:pt x="36" y="268"/>
                    <a:pt x="37" y="267"/>
                  </a:cubicBezTo>
                  <a:cubicBezTo>
                    <a:pt x="39" y="261"/>
                    <a:pt x="41" y="254"/>
                    <a:pt x="39" y="247"/>
                  </a:cubicBezTo>
                  <a:cubicBezTo>
                    <a:pt x="37" y="241"/>
                    <a:pt x="31" y="236"/>
                    <a:pt x="26" y="232"/>
                  </a:cubicBezTo>
                  <a:cubicBezTo>
                    <a:pt x="25" y="232"/>
                    <a:pt x="24" y="231"/>
                    <a:pt x="23" y="230"/>
                  </a:cubicBezTo>
                  <a:cubicBezTo>
                    <a:pt x="24" y="229"/>
                    <a:pt x="25" y="228"/>
                    <a:pt x="26" y="227"/>
                  </a:cubicBezTo>
                  <a:cubicBezTo>
                    <a:pt x="31" y="223"/>
                    <a:pt x="37" y="219"/>
                    <a:pt x="39" y="213"/>
                  </a:cubicBezTo>
                  <a:cubicBezTo>
                    <a:pt x="41" y="206"/>
                    <a:pt x="39" y="199"/>
                    <a:pt x="38" y="193"/>
                  </a:cubicBezTo>
                  <a:cubicBezTo>
                    <a:pt x="37" y="192"/>
                    <a:pt x="37" y="190"/>
                    <a:pt x="37" y="189"/>
                  </a:cubicBezTo>
                  <a:cubicBezTo>
                    <a:pt x="38" y="189"/>
                    <a:pt x="40" y="189"/>
                    <a:pt x="41" y="189"/>
                  </a:cubicBezTo>
                  <a:cubicBezTo>
                    <a:pt x="47" y="189"/>
                    <a:pt x="54" y="189"/>
                    <a:pt x="60" y="185"/>
                  </a:cubicBezTo>
                  <a:cubicBezTo>
                    <a:pt x="66" y="181"/>
                    <a:pt x="68" y="174"/>
                    <a:pt x="70" y="169"/>
                  </a:cubicBezTo>
                  <a:cubicBezTo>
                    <a:pt x="71" y="167"/>
                    <a:pt x="71" y="166"/>
                    <a:pt x="72" y="164"/>
                  </a:cubicBezTo>
                  <a:cubicBezTo>
                    <a:pt x="73" y="165"/>
                    <a:pt x="75" y="167"/>
                    <a:pt x="76" y="168"/>
                  </a:cubicBezTo>
                  <a:cubicBezTo>
                    <a:pt x="81" y="172"/>
                    <a:pt x="87" y="177"/>
                    <a:pt x="93" y="177"/>
                  </a:cubicBezTo>
                  <a:cubicBezTo>
                    <a:pt x="94" y="177"/>
                    <a:pt x="94" y="177"/>
                    <a:pt x="94" y="177"/>
                  </a:cubicBezTo>
                  <a:cubicBezTo>
                    <a:pt x="101" y="177"/>
                    <a:pt x="106" y="172"/>
                    <a:pt x="111" y="168"/>
                  </a:cubicBezTo>
                  <a:cubicBezTo>
                    <a:pt x="112" y="168"/>
                    <a:pt x="114" y="165"/>
                    <a:pt x="115" y="164"/>
                  </a:cubicBezTo>
                  <a:cubicBezTo>
                    <a:pt x="116" y="166"/>
                    <a:pt x="116" y="168"/>
                    <a:pt x="117" y="169"/>
                  </a:cubicBezTo>
                  <a:cubicBezTo>
                    <a:pt x="119" y="175"/>
                    <a:pt x="121" y="181"/>
                    <a:pt x="127" y="185"/>
                  </a:cubicBezTo>
                  <a:cubicBezTo>
                    <a:pt x="132" y="189"/>
                    <a:pt x="139" y="190"/>
                    <a:pt x="145" y="190"/>
                  </a:cubicBezTo>
                  <a:cubicBezTo>
                    <a:pt x="146" y="190"/>
                    <a:pt x="148" y="190"/>
                    <a:pt x="150" y="190"/>
                  </a:cubicBezTo>
                  <a:cubicBezTo>
                    <a:pt x="149" y="192"/>
                    <a:pt x="149" y="193"/>
                    <a:pt x="149" y="194"/>
                  </a:cubicBezTo>
                  <a:cubicBezTo>
                    <a:pt x="147" y="200"/>
                    <a:pt x="145" y="207"/>
                    <a:pt x="147" y="214"/>
                  </a:cubicBezTo>
                  <a:cubicBezTo>
                    <a:pt x="149" y="221"/>
                    <a:pt x="154" y="225"/>
                    <a:pt x="159" y="229"/>
                  </a:cubicBezTo>
                  <a:cubicBezTo>
                    <a:pt x="160" y="230"/>
                    <a:pt x="162" y="231"/>
                    <a:pt x="163" y="232"/>
                  </a:cubicBezTo>
                  <a:cubicBezTo>
                    <a:pt x="161" y="233"/>
                    <a:pt x="160" y="234"/>
                    <a:pt x="159" y="235"/>
                  </a:cubicBezTo>
                  <a:close/>
                  <a:moveTo>
                    <a:pt x="109" y="199"/>
                  </a:moveTo>
                  <a:cubicBezTo>
                    <a:pt x="101" y="195"/>
                    <a:pt x="91" y="194"/>
                    <a:pt x="82" y="197"/>
                  </a:cubicBezTo>
                  <a:cubicBezTo>
                    <a:pt x="73" y="200"/>
                    <a:pt x="66" y="206"/>
                    <a:pt x="61" y="214"/>
                  </a:cubicBezTo>
                  <a:cubicBezTo>
                    <a:pt x="57" y="223"/>
                    <a:pt x="56" y="232"/>
                    <a:pt x="59" y="241"/>
                  </a:cubicBezTo>
                  <a:cubicBezTo>
                    <a:pt x="62" y="250"/>
                    <a:pt x="68" y="258"/>
                    <a:pt x="76" y="262"/>
                  </a:cubicBezTo>
                  <a:cubicBezTo>
                    <a:pt x="81" y="265"/>
                    <a:pt x="87" y="266"/>
                    <a:pt x="93" y="266"/>
                  </a:cubicBezTo>
                  <a:cubicBezTo>
                    <a:pt x="96" y="266"/>
                    <a:pt x="100" y="266"/>
                    <a:pt x="103" y="265"/>
                  </a:cubicBezTo>
                  <a:cubicBezTo>
                    <a:pt x="112" y="262"/>
                    <a:pt x="120" y="256"/>
                    <a:pt x="124" y="247"/>
                  </a:cubicBezTo>
                  <a:cubicBezTo>
                    <a:pt x="129" y="239"/>
                    <a:pt x="129" y="229"/>
                    <a:pt x="127" y="220"/>
                  </a:cubicBezTo>
                  <a:cubicBezTo>
                    <a:pt x="124" y="211"/>
                    <a:pt x="118" y="204"/>
                    <a:pt x="109" y="199"/>
                  </a:cubicBezTo>
                  <a:close/>
                  <a:moveTo>
                    <a:pt x="105" y="237"/>
                  </a:moveTo>
                  <a:cubicBezTo>
                    <a:pt x="103" y="241"/>
                    <a:pt x="101" y="243"/>
                    <a:pt x="97" y="244"/>
                  </a:cubicBezTo>
                  <a:cubicBezTo>
                    <a:pt x="93" y="245"/>
                    <a:pt x="89" y="245"/>
                    <a:pt x="86" y="243"/>
                  </a:cubicBezTo>
                  <a:cubicBezTo>
                    <a:pt x="83" y="241"/>
                    <a:pt x="80" y="239"/>
                    <a:pt x="79" y="235"/>
                  </a:cubicBezTo>
                  <a:cubicBezTo>
                    <a:pt x="78" y="231"/>
                    <a:pt x="78" y="227"/>
                    <a:pt x="80" y="224"/>
                  </a:cubicBezTo>
                  <a:cubicBezTo>
                    <a:pt x="82" y="221"/>
                    <a:pt x="85" y="218"/>
                    <a:pt x="88" y="217"/>
                  </a:cubicBezTo>
                  <a:cubicBezTo>
                    <a:pt x="90" y="217"/>
                    <a:pt x="91" y="216"/>
                    <a:pt x="93" y="216"/>
                  </a:cubicBezTo>
                  <a:cubicBezTo>
                    <a:pt x="95" y="216"/>
                    <a:pt x="97" y="217"/>
                    <a:pt x="99" y="218"/>
                  </a:cubicBezTo>
                  <a:cubicBezTo>
                    <a:pt x="103" y="220"/>
                    <a:pt x="105" y="223"/>
                    <a:pt x="106" y="226"/>
                  </a:cubicBezTo>
                  <a:cubicBezTo>
                    <a:pt x="107" y="230"/>
                    <a:pt x="107" y="234"/>
                    <a:pt x="105" y="237"/>
                  </a:cubicBezTo>
                  <a:close/>
                  <a:moveTo>
                    <a:pt x="311" y="74"/>
                  </a:moveTo>
                  <a:cubicBezTo>
                    <a:pt x="309" y="72"/>
                    <a:pt x="307" y="70"/>
                    <a:pt x="306" y="69"/>
                  </a:cubicBezTo>
                  <a:cubicBezTo>
                    <a:pt x="306" y="67"/>
                    <a:pt x="307" y="64"/>
                    <a:pt x="308" y="62"/>
                  </a:cubicBezTo>
                  <a:cubicBezTo>
                    <a:pt x="310" y="55"/>
                    <a:pt x="313" y="46"/>
                    <a:pt x="307" y="38"/>
                  </a:cubicBezTo>
                  <a:cubicBezTo>
                    <a:pt x="302" y="31"/>
                    <a:pt x="292" y="30"/>
                    <a:pt x="285" y="30"/>
                  </a:cubicBezTo>
                  <a:cubicBezTo>
                    <a:pt x="283" y="30"/>
                    <a:pt x="280" y="30"/>
                    <a:pt x="278" y="29"/>
                  </a:cubicBezTo>
                  <a:cubicBezTo>
                    <a:pt x="277" y="28"/>
                    <a:pt x="276" y="25"/>
                    <a:pt x="276" y="23"/>
                  </a:cubicBezTo>
                  <a:cubicBezTo>
                    <a:pt x="273" y="16"/>
                    <a:pt x="270" y="7"/>
                    <a:pt x="261" y="4"/>
                  </a:cubicBezTo>
                  <a:cubicBezTo>
                    <a:pt x="252" y="1"/>
                    <a:pt x="244" y="6"/>
                    <a:pt x="238" y="10"/>
                  </a:cubicBezTo>
                  <a:cubicBezTo>
                    <a:pt x="237" y="12"/>
                    <a:pt x="234" y="13"/>
                    <a:pt x="232" y="14"/>
                  </a:cubicBezTo>
                  <a:cubicBezTo>
                    <a:pt x="231" y="13"/>
                    <a:pt x="229" y="12"/>
                    <a:pt x="227" y="10"/>
                  </a:cubicBezTo>
                  <a:cubicBezTo>
                    <a:pt x="221" y="6"/>
                    <a:pt x="213" y="0"/>
                    <a:pt x="204" y="3"/>
                  </a:cubicBezTo>
                  <a:cubicBezTo>
                    <a:pt x="195" y="6"/>
                    <a:pt x="191" y="16"/>
                    <a:pt x="189" y="22"/>
                  </a:cubicBezTo>
                  <a:cubicBezTo>
                    <a:pt x="188" y="24"/>
                    <a:pt x="187" y="27"/>
                    <a:pt x="186" y="28"/>
                  </a:cubicBezTo>
                  <a:cubicBezTo>
                    <a:pt x="185" y="29"/>
                    <a:pt x="182" y="29"/>
                    <a:pt x="180" y="29"/>
                  </a:cubicBezTo>
                  <a:cubicBezTo>
                    <a:pt x="172" y="29"/>
                    <a:pt x="163" y="29"/>
                    <a:pt x="157" y="36"/>
                  </a:cubicBezTo>
                  <a:cubicBezTo>
                    <a:pt x="151" y="44"/>
                    <a:pt x="154" y="53"/>
                    <a:pt x="156" y="60"/>
                  </a:cubicBezTo>
                  <a:cubicBezTo>
                    <a:pt x="156" y="62"/>
                    <a:pt x="157" y="65"/>
                    <a:pt x="157" y="67"/>
                  </a:cubicBezTo>
                  <a:cubicBezTo>
                    <a:pt x="156" y="68"/>
                    <a:pt x="154" y="70"/>
                    <a:pt x="152" y="71"/>
                  </a:cubicBezTo>
                  <a:cubicBezTo>
                    <a:pt x="147" y="75"/>
                    <a:pt x="139" y="81"/>
                    <a:pt x="139" y="91"/>
                  </a:cubicBezTo>
                  <a:cubicBezTo>
                    <a:pt x="138" y="100"/>
                    <a:pt x="146" y="106"/>
                    <a:pt x="152" y="110"/>
                  </a:cubicBezTo>
                  <a:cubicBezTo>
                    <a:pt x="153" y="112"/>
                    <a:pt x="156" y="114"/>
                    <a:pt x="157" y="115"/>
                  </a:cubicBezTo>
                  <a:cubicBezTo>
                    <a:pt x="157" y="116"/>
                    <a:pt x="156" y="120"/>
                    <a:pt x="155" y="122"/>
                  </a:cubicBezTo>
                  <a:cubicBezTo>
                    <a:pt x="153" y="129"/>
                    <a:pt x="150" y="138"/>
                    <a:pt x="156" y="146"/>
                  </a:cubicBezTo>
                  <a:cubicBezTo>
                    <a:pt x="161" y="153"/>
                    <a:pt x="171" y="154"/>
                    <a:pt x="178" y="154"/>
                  </a:cubicBezTo>
                  <a:cubicBezTo>
                    <a:pt x="180" y="154"/>
                    <a:pt x="183" y="154"/>
                    <a:pt x="185" y="155"/>
                  </a:cubicBezTo>
                  <a:cubicBezTo>
                    <a:pt x="185" y="156"/>
                    <a:pt x="186" y="159"/>
                    <a:pt x="187" y="161"/>
                  </a:cubicBezTo>
                  <a:cubicBezTo>
                    <a:pt x="189" y="168"/>
                    <a:pt x="192" y="177"/>
                    <a:pt x="201" y="180"/>
                  </a:cubicBezTo>
                  <a:cubicBezTo>
                    <a:pt x="210" y="183"/>
                    <a:pt x="218" y="178"/>
                    <a:pt x="224" y="174"/>
                  </a:cubicBezTo>
                  <a:cubicBezTo>
                    <a:pt x="226" y="172"/>
                    <a:pt x="229" y="171"/>
                    <a:pt x="230" y="170"/>
                  </a:cubicBezTo>
                  <a:cubicBezTo>
                    <a:pt x="232" y="171"/>
                    <a:pt x="234" y="172"/>
                    <a:pt x="236" y="174"/>
                  </a:cubicBezTo>
                  <a:cubicBezTo>
                    <a:pt x="240" y="177"/>
                    <a:pt x="247" y="181"/>
                    <a:pt x="254" y="181"/>
                  </a:cubicBezTo>
                  <a:cubicBezTo>
                    <a:pt x="255" y="181"/>
                    <a:pt x="257" y="181"/>
                    <a:pt x="259" y="181"/>
                  </a:cubicBezTo>
                  <a:cubicBezTo>
                    <a:pt x="268" y="178"/>
                    <a:pt x="271" y="168"/>
                    <a:pt x="274" y="162"/>
                  </a:cubicBezTo>
                  <a:cubicBezTo>
                    <a:pt x="275" y="160"/>
                    <a:pt x="276" y="157"/>
                    <a:pt x="276" y="156"/>
                  </a:cubicBezTo>
                  <a:cubicBezTo>
                    <a:pt x="278" y="155"/>
                    <a:pt x="281" y="155"/>
                    <a:pt x="283" y="155"/>
                  </a:cubicBezTo>
                  <a:cubicBezTo>
                    <a:pt x="290" y="155"/>
                    <a:pt x="300" y="155"/>
                    <a:pt x="306" y="148"/>
                  </a:cubicBezTo>
                  <a:cubicBezTo>
                    <a:pt x="311" y="140"/>
                    <a:pt x="309" y="131"/>
                    <a:pt x="307" y="124"/>
                  </a:cubicBezTo>
                  <a:cubicBezTo>
                    <a:pt x="306" y="122"/>
                    <a:pt x="305" y="119"/>
                    <a:pt x="305" y="117"/>
                  </a:cubicBezTo>
                  <a:cubicBezTo>
                    <a:pt x="306" y="116"/>
                    <a:pt x="309" y="114"/>
                    <a:pt x="310" y="113"/>
                  </a:cubicBezTo>
                  <a:cubicBezTo>
                    <a:pt x="316" y="109"/>
                    <a:pt x="324" y="103"/>
                    <a:pt x="324" y="93"/>
                  </a:cubicBezTo>
                  <a:cubicBezTo>
                    <a:pt x="324" y="84"/>
                    <a:pt x="317" y="78"/>
                    <a:pt x="311" y="74"/>
                  </a:cubicBezTo>
                  <a:close/>
                  <a:moveTo>
                    <a:pt x="298" y="96"/>
                  </a:moveTo>
                  <a:cubicBezTo>
                    <a:pt x="293" y="100"/>
                    <a:pt x="287" y="104"/>
                    <a:pt x="285" y="110"/>
                  </a:cubicBezTo>
                  <a:cubicBezTo>
                    <a:pt x="283" y="117"/>
                    <a:pt x="285" y="123"/>
                    <a:pt x="286" y="129"/>
                  </a:cubicBezTo>
                  <a:cubicBezTo>
                    <a:pt x="287" y="131"/>
                    <a:pt x="287" y="132"/>
                    <a:pt x="287" y="134"/>
                  </a:cubicBezTo>
                  <a:cubicBezTo>
                    <a:pt x="286" y="134"/>
                    <a:pt x="284" y="134"/>
                    <a:pt x="283" y="134"/>
                  </a:cubicBezTo>
                  <a:cubicBezTo>
                    <a:pt x="277" y="134"/>
                    <a:pt x="270" y="134"/>
                    <a:pt x="264" y="138"/>
                  </a:cubicBezTo>
                  <a:cubicBezTo>
                    <a:pt x="258" y="142"/>
                    <a:pt x="256" y="148"/>
                    <a:pt x="254" y="154"/>
                  </a:cubicBezTo>
                  <a:cubicBezTo>
                    <a:pt x="253" y="155"/>
                    <a:pt x="253" y="157"/>
                    <a:pt x="252" y="158"/>
                  </a:cubicBezTo>
                  <a:cubicBezTo>
                    <a:pt x="251" y="157"/>
                    <a:pt x="249" y="155"/>
                    <a:pt x="248" y="155"/>
                  </a:cubicBezTo>
                  <a:cubicBezTo>
                    <a:pt x="243" y="151"/>
                    <a:pt x="237" y="145"/>
                    <a:pt x="231" y="145"/>
                  </a:cubicBezTo>
                  <a:cubicBezTo>
                    <a:pt x="230" y="145"/>
                    <a:pt x="230" y="145"/>
                    <a:pt x="230" y="145"/>
                  </a:cubicBezTo>
                  <a:cubicBezTo>
                    <a:pt x="223" y="145"/>
                    <a:pt x="218" y="151"/>
                    <a:pt x="213" y="154"/>
                  </a:cubicBezTo>
                  <a:cubicBezTo>
                    <a:pt x="212" y="155"/>
                    <a:pt x="210" y="157"/>
                    <a:pt x="209" y="158"/>
                  </a:cubicBezTo>
                  <a:cubicBezTo>
                    <a:pt x="208" y="157"/>
                    <a:pt x="208" y="155"/>
                    <a:pt x="207" y="154"/>
                  </a:cubicBezTo>
                  <a:cubicBezTo>
                    <a:pt x="205" y="148"/>
                    <a:pt x="203" y="141"/>
                    <a:pt x="197" y="137"/>
                  </a:cubicBezTo>
                  <a:cubicBezTo>
                    <a:pt x="192" y="133"/>
                    <a:pt x="185" y="133"/>
                    <a:pt x="179" y="133"/>
                  </a:cubicBezTo>
                  <a:cubicBezTo>
                    <a:pt x="178" y="133"/>
                    <a:pt x="176" y="133"/>
                    <a:pt x="174" y="132"/>
                  </a:cubicBezTo>
                  <a:cubicBezTo>
                    <a:pt x="175" y="131"/>
                    <a:pt x="175" y="129"/>
                    <a:pt x="175" y="128"/>
                  </a:cubicBezTo>
                  <a:cubicBezTo>
                    <a:pt x="177" y="122"/>
                    <a:pt x="179" y="115"/>
                    <a:pt x="177" y="109"/>
                  </a:cubicBezTo>
                  <a:cubicBezTo>
                    <a:pt x="175" y="102"/>
                    <a:pt x="170" y="98"/>
                    <a:pt x="165" y="94"/>
                  </a:cubicBezTo>
                  <a:cubicBezTo>
                    <a:pt x="164" y="93"/>
                    <a:pt x="162" y="92"/>
                    <a:pt x="161" y="91"/>
                  </a:cubicBezTo>
                  <a:cubicBezTo>
                    <a:pt x="163" y="90"/>
                    <a:pt x="164" y="89"/>
                    <a:pt x="165" y="88"/>
                  </a:cubicBezTo>
                  <a:cubicBezTo>
                    <a:pt x="170" y="84"/>
                    <a:pt x="176" y="80"/>
                    <a:pt x="178" y="74"/>
                  </a:cubicBezTo>
                  <a:cubicBezTo>
                    <a:pt x="180" y="67"/>
                    <a:pt x="178" y="61"/>
                    <a:pt x="176" y="55"/>
                  </a:cubicBezTo>
                  <a:cubicBezTo>
                    <a:pt x="176" y="53"/>
                    <a:pt x="176" y="52"/>
                    <a:pt x="175" y="50"/>
                  </a:cubicBezTo>
                  <a:cubicBezTo>
                    <a:pt x="177" y="50"/>
                    <a:pt x="179" y="50"/>
                    <a:pt x="180" y="50"/>
                  </a:cubicBezTo>
                  <a:cubicBezTo>
                    <a:pt x="186" y="50"/>
                    <a:pt x="193" y="50"/>
                    <a:pt x="199" y="46"/>
                  </a:cubicBezTo>
                  <a:cubicBezTo>
                    <a:pt x="204" y="42"/>
                    <a:pt x="207" y="36"/>
                    <a:pt x="209" y="30"/>
                  </a:cubicBezTo>
                  <a:cubicBezTo>
                    <a:pt x="209" y="29"/>
                    <a:pt x="210" y="27"/>
                    <a:pt x="211" y="26"/>
                  </a:cubicBezTo>
                  <a:cubicBezTo>
                    <a:pt x="212" y="27"/>
                    <a:pt x="214" y="29"/>
                    <a:pt x="215" y="29"/>
                  </a:cubicBezTo>
                  <a:cubicBezTo>
                    <a:pt x="220" y="33"/>
                    <a:pt x="225" y="39"/>
                    <a:pt x="232" y="39"/>
                  </a:cubicBezTo>
                  <a:cubicBezTo>
                    <a:pt x="232" y="39"/>
                    <a:pt x="232" y="39"/>
                    <a:pt x="232" y="39"/>
                  </a:cubicBezTo>
                  <a:cubicBezTo>
                    <a:pt x="239" y="39"/>
                    <a:pt x="245" y="33"/>
                    <a:pt x="250" y="30"/>
                  </a:cubicBezTo>
                  <a:cubicBezTo>
                    <a:pt x="251" y="29"/>
                    <a:pt x="253" y="27"/>
                    <a:pt x="254" y="26"/>
                  </a:cubicBezTo>
                  <a:cubicBezTo>
                    <a:pt x="254" y="27"/>
                    <a:pt x="255" y="29"/>
                    <a:pt x="255" y="30"/>
                  </a:cubicBezTo>
                  <a:cubicBezTo>
                    <a:pt x="257" y="36"/>
                    <a:pt x="260" y="43"/>
                    <a:pt x="265" y="47"/>
                  </a:cubicBezTo>
                  <a:cubicBezTo>
                    <a:pt x="271" y="51"/>
                    <a:pt x="278" y="51"/>
                    <a:pt x="284" y="51"/>
                  </a:cubicBezTo>
                  <a:cubicBezTo>
                    <a:pt x="285" y="51"/>
                    <a:pt x="287" y="51"/>
                    <a:pt x="288" y="52"/>
                  </a:cubicBezTo>
                  <a:cubicBezTo>
                    <a:pt x="288" y="53"/>
                    <a:pt x="288" y="55"/>
                    <a:pt x="287" y="56"/>
                  </a:cubicBezTo>
                  <a:cubicBezTo>
                    <a:pt x="285" y="62"/>
                    <a:pt x="283" y="69"/>
                    <a:pt x="285" y="75"/>
                  </a:cubicBezTo>
                  <a:cubicBezTo>
                    <a:pt x="287" y="82"/>
                    <a:pt x="293" y="86"/>
                    <a:pt x="298" y="90"/>
                  </a:cubicBezTo>
                  <a:cubicBezTo>
                    <a:pt x="299" y="91"/>
                    <a:pt x="300" y="92"/>
                    <a:pt x="301" y="93"/>
                  </a:cubicBezTo>
                  <a:cubicBezTo>
                    <a:pt x="300" y="94"/>
                    <a:pt x="299" y="95"/>
                    <a:pt x="298" y="96"/>
                  </a:cubicBezTo>
                  <a:close/>
                  <a:moveTo>
                    <a:pt x="248" y="61"/>
                  </a:moveTo>
                  <a:cubicBezTo>
                    <a:pt x="239" y="56"/>
                    <a:pt x="230" y="55"/>
                    <a:pt x="221" y="58"/>
                  </a:cubicBezTo>
                  <a:cubicBezTo>
                    <a:pt x="212" y="61"/>
                    <a:pt x="204" y="67"/>
                    <a:pt x="200" y="75"/>
                  </a:cubicBezTo>
                  <a:cubicBezTo>
                    <a:pt x="195" y="84"/>
                    <a:pt x="195" y="93"/>
                    <a:pt x="197" y="103"/>
                  </a:cubicBezTo>
                  <a:cubicBezTo>
                    <a:pt x="200" y="112"/>
                    <a:pt x="206" y="119"/>
                    <a:pt x="215" y="123"/>
                  </a:cubicBezTo>
                  <a:cubicBezTo>
                    <a:pt x="220" y="126"/>
                    <a:pt x="226" y="128"/>
                    <a:pt x="231" y="128"/>
                  </a:cubicBezTo>
                  <a:cubicBezTo>
                    <a:pt x="235" y="128"/>
                    <a:pt x="238" y="127"/>
                    <a:pt x="242" y="126"/>
                  </a:cubicBezTo>
                  <a:cubicBezTo>
                    <a:pt x="251" y="123"/>
                    <a:pt x="258" y="117"/>
                    <a:pt x="263" y="109"/>
                  </a:cubicBezTo>
                  <a:cubicBezTo>
                    <a:pt x="267" y="100"/>
                    <a:pt x="268" y="91"/>
                    <a:pt x="265" y="81"/>
                  </a:cubicBezTo>
                  <a:cubicBezTo>
                    <a:pt x="262" y="72"/>
                    <a:pt x="256" y="65"/>
                    <a:pt x="248" y="61"/>
                  </a:cubicBezTo>
                  <a:close/>
                  <a:moveTo>
                    <a:pt x="244" y="99"/>
                  </a:moveTo>
                  <a:cubicBezTo>
                    <a:pt x="242" y="102"/>
                    <a:pt x="239" y="104"/>
                    <a:pt x="236" y="106"/>
                  </a:cubicBezTo>
                  <a:cubicBezTo>
                    <a:pt x="232" y="107"/>
                    <a:pt x="228" y="106"/>
                    <a:pt x="225" y="105"/>
                  </a:cubicBezTo>
                  <a:cubicBezTo>
                    <a:pt x="221" y="103"/>
                    <a:pt x="219" y="100"/>
                    <a:pt x="218" y="96"/>
                  </a:cubicBezTo>
                  <a:cubicBezTo>
                    <a:pt x="217" y="93"/>
                    <a:pt x="217" y="89"/>
                    <a:pt x="219" y="85"/>
                  </a:cubicBezTo>
                  <a:cubicBezTo>
                    <a:pt x="221" y="82"/>
                    <a:pt x="223" y="80"/>
                    <a:pt x="227" y="78"/>
                  </a:cubicBezTo>
                  <a:cubicBezTo>
                    <a:pt x="229" y="78"/>
                    <a:pt x="230" y="78"/>
                    <a:pt x="231" y="78"/>
                  </a:cubicBezTo>
                  <a:cubicBezTo>
                    <a:pt x="234" y="78"/>
                    <a:pt x="236" y="78"/>
                    <a:pt x="238" y="79"/>
                  </a:cubicBezTo>
                  <a:cubicBezTo>
                    <a:pt x="241" y="81"/>
                    <a:pt x="244" y="84"/>
                    <a:pt x="245" y="88"/>
                  </a:cubicBezTo>
                  <a:cubicBezTo>
                    <a:pt x="246" y="91"/>
                    <a:pt x="246" y="95"/>
                    <a:pt x="244" y="9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latin typeface="Calibri Light" panose="020F0302020204030204" pitchFamily="34" charset="0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3886394"/>
            <a:ext cx="1178202" cy="1398705"/>
          </a:xfrm>
          <a:prstGeom prst="rect">
            <a:avLst/>
          </a:prstGeom>
        </p:spPr>
      </p:pic>
      <p:grpSp>
        <p:nvGrpSpPr>
          <p:cNvPr id="56" name="Group 55"/>
          <p:cNvGrpSpPr>
            <a:grpSpLocks noChangeAspect="1"/>
          </p:cNvGrpSpPr>
          <p:nvPr/>
        </p:nvGrpSpPr>
        <p:grpSpPr>
          <a:xfrm>
            <a:off x="4156782" y="2807829"/>
            <a:ext cx="679980" cy="679981"/>
            <a:chOff x="-1156954" y="2193761"/>
            <a:chExt cx="3224463" cy="3224465"/>
          </a:xfrm>
          <a:solidFill>
            <a:schemeClr val="accent1"/>
          </a:solidFill>
        </p:grpSpPr>
        <p:sp>
          <p:nvSpPr>
            <p:cNvPr id="57" name="Oval 56"/>
            <p:cNvSpPr/>
            <p:nvPr/>
          </p:nvSpPr>
          <p:spPr>
            <a:xfrm>
              <a:off x="-1156954" y="2193761"/>
              <a:ext cx="3224463" cy="3224465"/>
            </a:xfrm>
            <a:prstGeom prst="ellipse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39600" tIns="39600" rIns="39600" bIns="39600" rtlCol="0" anchor="ctr">
              <a:noAutofit/>
            </a:bodyPr>
            <a:lstStyle/>
            <a:p>
              <a:pPr>
                <a:defRPr/>
              </a:pPr>
              <a:endParaRPr lang="en-US" sz="1100" kern="0" dirty="0">
                <a:solidFill>
                  <a:srgbClr val="313131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-1053482" y="2297231"/>
              <a:ext cx="3017520" cy="3017521"/>
            </a:xfrm>
            <a:prstGeom prst="ellipse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39600" tIns="39600" rIns="39600" bIns="39600" rtlCol="0" anchor="ctr">
              <a:noAutofit/>
            </a:bodyPr>
            <a:lstStyle/>
            <a:p>
              <a:pPr>
                <a:defRPr/>
              </a:pPr>
              <a:endParaRPr lang="en-US" sz="1100" kern="0" dirty="0">
                <a:solidFill>
                  <a:srgbClr val="313131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63" name="Group 360"/>
          <p:cNvGrpSpPr>
            <a:grpSpLocks noChangeAspect="1"/>
          </p:cNvGrpSpPr>
          <p:nvPr/>
        </p:nvGrpSpPr>
        <p:grpSpPr bwMode="auto">
          <a:xfrm>
            <a:off x="3017530" y="3847725"/>
            <a:ext cx="370763" cy="369676"/>
            <a:chOff x="1935" y="1199"/>
            <a:chExt cx="341" cy="340"/>
          </a:xfrm>
          <a:solidFill>
            <a:schemeClr val="bg1"/>
          </a:solidFill>
        </p:grpSpPr>
        <p:sp>
          <p:nvSpPr>
            <p:cNvPr id="64" name="Freeform 361"/>
            <p:cNvSpPr>
              <a:spLocks noEditPoints="1"/>
            </p:cNvSpPr>
            <p:nvPr/>
          </p:nvSpPr>
          <p:spPr bwMode="auto">
            <a:xfrm>
              <a:off x="1998" y="1263"/>
              <a:ext cx="214" cy="206"/>
            </a:xfrm>
            <a:custGeom>
              <a:avLst/>
              <a:gdLst>
                <a:gd name="T0" fmla="*/ 257 w 321"/>
                <a:gd name="T1" fmla="*/ 309 h 310"/>
                <a:gd name="T2" fmla="*/ 251 w 321"/>
                <a:gd name="T3" fmla="*/ 308 h 310"/>
                <a:gd name="T4" fmla="*/ 161 w 321"/>
                <a:gd name="T5" fmla="*/ 257 h 310"/>
                <a:gd name="T6" fmla="*/ 70 w 321"/>
                <a:gd name="T7" fmla="*/ 308 h 310"/>
                <a:gd name="T8" fmla="*/ 58 w 321"/>
                <a:gd name="T9" fmla="*/ 307 h 310"/>
                <a:gd name="T10" fmla="*/ 54 w 321"/>
                <a:gd name="T11" fmla="*/ 296 h 310"/>
                <a:gd name="T12" fmla="*/ 74 w 321"/>
                <a:gd name="T13" fmla="*/ 195 h 310"/>
                <a:gd name="T14" fmla="*/ 4 w 321"/>
                <a:gd name="T15" fmla="*/ 125 h 310"/>
                <a:gd name="T16" fmla="*/ 1 w 321"/>
                <a:gd name="T17" fmla="*/ 113 h 310"/>
                <a:gd name="T18" fmla="*/ 10 w 321"/>
                <a:gd name="T19" fmla="*/ 106 h 310"/>
                <a:gd name="T20" fmla="*/ 111 w 321"/>
                <a:gd name="T21" fmla="*/ 96 h 310"/>
                <a:gd name="T22" fmla="*/ 151 w 321"/>
                <a:gd name="T23" fmla="*/ 6 h 310"/>
                <a:gd name="T24" fmla="*/ 161 w 321"/>
                <a:gd name="T25" fmla="*/ 0 h 310"/>
                <a:gd name="T26" fmla="*/ 170 w 321"/>
                <a:gd name="T27" fmla="*/ 6 h 310"/>
                <a:gd name="T28" fmla="*/ 211 w 321"/>
                <a:gd name="T29" fmla="*/ 96 h 310"/>
                <a:gd name="T30" fmla="*/ 311 w 321"/>
                <a:gd name="T31" fmla="*/ 106 h 310"/>
                <a:gd name="T32" fmla="*/ 320 w 321"/>
                <a:gd name="T33" fmla="*/ 113 h 310"/>
                <a:gd name="T34" fmla="*/ 318 w 321"/>
                <a:gd name="T35" fmla="*/ 125 h 310"/>
                <a:gd name="T36" fmla="*/ 247 w 321"/>
                <a:gd name="T37" fmla="*/ 195 h 310"/>
                <a:gd name="T38" fmla="*/ 267 w 321"/>
                <a:gd name="T39" fmla="*/ 296 h 310"/>
                <a:gd name="T40" fmla="*/ 263 w 321"/>
                <a:gd name="T41" fmla="*/ 307 h 310"/>
                <a:gd name="T42" fmla="*/ 257 w 321"/>
                <a:gd name="T43" fmla="*/ 309 h 310"/>
                <a:gd name="T44" fmla="*/ 161 w 321"/>
                <a:gd name="T45" fmla="*/ 234 h 310"/>
                <a:gd name="T46" fmla="*/ 166 w 321"/>
                <a:gd name="T47" fmla="*/ 236 h 310"/>
                <a:gd name="T48" fmla="*/ 242 w 321"/>
                <a:gd name="T49" fmla="*/ 278 h 310"/>
                <a:gd name="T50" fmla="*/ 225 w 321"/>
                <a:gd name="T51" fmla="*/ 194 h 310"/>
                <a:gd name="T52" fmla="*/ 228 w 321"/>
                <a:gd name="T53" fmla="*/ 184 h 310"/>
                <a:gd name="T54" fmla="*/ 287 w 321"/>
                <a:gd name="T55" fmla="*/ 125 h 310"/>
                <a:gd name="T56" fmla="*/ 202 w 321"/>
                <a:gd name="T57" fmla="*/ 117 h 310"/>
                <a:gd name="T58" fmla="*/ 194 w 321"/>
                <a:gd name="T59" fmla="*/ 111 h 310"/>
                <a:gd name="T60" fmla="*/ 161 w 321"/>
                <a:gd name="T61" fmla="*/ 37 h 310"/>
                <a:gd name="T62" fmla="*/ 128 w 321"/>
                <a:gd name="T63" fmla="*/ 111 h 310"/>
                <a:gd name="T64" fmla="*/ 119 w 321"/>
                <a:gd name="T65" fmla="*/ 117 h 310"/>
                <a:gd name="T66" fmla="*/ 35 w 321"/>
                <a:gd name="T67" fmla="*/ 125 h 310"/>
                <a:gd name="T68" fmla="*/ 94 w 321"/>
                <a:gd name="T69" fmla="*/ 184 h 310"/>
                <a:gd name="T70" fmla="*/ 96 w 321"/>
                <a:gd name="T71" fmla="*/ 194 h 310"/>
                <a:gd name="T72" fmla="*/ 80 w 321"/>
                <a:gd name="T73" fmla="*/ 278 h 310"/>
                <a:gd name="T74" fmla="*/ 155 w 321"/>
                <a:gd name="T75" fmla="*/ 236 h 310"/>
                <a:gd name="T76" fmla="*/ 161 w 321"/>
                <a:gd name="T77" fmla="*/ 23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1" h="310">
                  <a:moveTo>
                    <a:pt x="257" y="309"/>
                  </a:moveTo>
                  <a:cubicBezTo>
                    <a:pt x="255" y="309"/>
                    <a:pt x="253" y="309"/>
                    <a:pt x="251" y="308"/>
                  </a:cubicBezTo>
                  <a:cubicBezTo>
                    <a:pt x="161" y="257"/>
                    <a:pt x="161" y="257"/>
                    <a:pt x="161" y="257"/>
                  </a:cubicBezTo>
                  <a:cubicBezTo>
                    <a:pt x="70" y="308"/>
                    <a:pt x="70" y="308"/>
                    <a:pt x="70" y="308"/>
                  </a:cubicBezTo>
                  <a:cubicBezTo>
                    <a:pt x="66" y="310"/>
                    <a:pt x="62" y="309"/>
                    <a:pt x="58" y="307"/>
                  </a:cubicBezTo>
                  <a:cubicBezTo>
                    <a:pt x="55" y="305"/>
                    <a:pt x="53" y="300"/>
                    <a:pt x="54" y="296"/>
                  </a:cubicBezTo>
                  <a:cubicBezTo>
                    <a:pt x="74" y="195"/>
                    <a:pt x="74" y="195"/>
                    <a:pt x="74" y="195"/>
                  </a:cubicBezTo>
                  <a:cubicBezTo>
                    <a:pt x="4" y="125"/>
                    <a:pt x="4" y="125"/>
                    <a:pt x="4" y="125"/>
                  </a:cubicBezTo>
                  <a:cubicBezTo>
                    <a:pt x="1" y="122"/>
                    <a:pt x="0" y="117"/>
                    <a:pt x="1" y="113"/>
                  </a:cubicBezTo>
                  <a:cubicBezTo>
                    <a:pt x="3" y="110"/>
                    <a:pt x="6" y="107"/>
                    <a:pt x="10" y="106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51" y="6"/>
                    <a:pt x="151" y="6"/>
                    <a:pt x="151" y="6"/>
                  </a:cubicBezTo>
                  <a:cubicBezTo>
                    <a:pt x="153" y="2"/>
                    <a:pt x="156" y="0"/>
                    <a:pt x="161" y="0"/>
                  </a:cubicBezTo>
                  <a:cubicBezTo>
                    <a:pt x="165" y="0"/>
                    <a:pt x="169" y="2"/>
                    <a:pt x="170" y="6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311" y="106"/>
                    <a:pt x="311" y="106"/>
                    <a:pt x="311" y="106"/>
                  </a:cubicBezTo>
                  <a:cubicBezTo>
                    <a:pt x="315" y="107"/>
                    <a:pt x="319" y="110"/>
                    <a:pt x="320" y="113"/>
                  </a:cubicBezTo>
                  <a:cubicBezTo>
                    <a:pt x="321" y="117"/>
                    <a:pt x="320" y="122"/>
                    <a:pt x="318" y="125"/>
                  </a:cubicBezTo>
                  <a:cubicBezTo>
                    <a:pt x="247" y="195"/>
                    <a:pt x="247" y="195"/>
                    <a:pt x="247" y="195"/>
                  </a:cubicBezTo>
                  <a:cubicBezTo>
                    <a:pt x="267" y="296"/>
                    <a:pt x="267" y="296"/>
                    <a:pt x="267" y="296"/>
                  </a:cubicBezTo>
                  <a:cubicBezTo>
                    <a:pt x="268" y="300"/>
                    <a:pt x="266" y="305"/>
                    <a:pt x="263" y="307"/>
                  </a:cubicBezTo>
                  <a:cubicBezTo>
                    <a:pt x="261" y="308"/>
                    <a:pt x="259" y="309"/>
                    <a:pt x="257" y="309"/>
                  </a:cubicBezTo>
                  <a:close/>
                  <a:moveTo>
                    <a:pt x="161" y="234"/>
                  </a:moveTo>
                  <a:cubicBezTo>
                    <a:pt x="162" y="234"/>
                    <a:pt x="164" y="235"/>
                    <a:pt x="166" y="236"/>
                  </a:cubicBezTo>
                  <a:cubicBezTo>
                    <a:pt x="242" y="278"/>
                    <a:pt x="242" y="278"/>
                    <a:pt x="242" y="278"/>
                  </a:cubicBezTo>
                  <a:cubicBezTo>
                    <a:pt x="225" y="194"/>
                    <a:pt x="225" y="194"/>
                    <a:pt x="225" y="194"/>
                  </a:cubicBezTo>
                  <a:cubicBezTo>
                    <a:pt x="224" y="190"/>
                    <a:pt x="225" y="187"/>
                    <a:pt x="228" y="184"/>
                  </a:cubicBezTo>
                  <a:cubicBezTo>
                    <a:pt x="287" y="125"/>
                    <a:pt x="287" y="125"/>
                    <a:pt x="287" y="125"/>
                  </a:cubicBezTo>
                  <a:cubicBezTo>
                    <a:pt x="202" y="117"/>
                    <a:pt x="202" y="117"/>
                    <a:pt x="202" y="117"/>
                  </a:cubicBezTo>
                  <a:cubicBezTo>
                    <a:pt x="198" y="117"/>
                    <a:pt x="195" y="114"/>
                    <a:pt x="194" y="111"/>
                  </a:cubicBezTo>
                  <a:cubicBezTo>
                    <a:pt x="161" y="37"/>
                    <a:pt x="161" y="37"/>
                    <a:pt x="161" y="37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6" y="114"/>
                    <a:pt x="123" y="117"/>
                    <a:pt x="119" y="117"/>
                  </a:cubicBezTo>
                  <a:cubicBezTo>
                    <a:pt x="35" y="125"/>
                    <a:pt x="35" y="125"/>
                    <a:pt x="35" y="125"/>
                  </a:cubicBezTo>
                  <a:cubicBezTo>
                    <a:pt x="94" y="184"/>
                    <a:pt x="94" y="184"/>
                    <a:pt x="94" y="184"/>
                  </a:cubicBezTo>
                  <a:cubicBezTo>
                    <a:pt x="96" y="187"/>
                    <a:pt x="97" y="190"/>
                    <a:pt x="96" y="194"/>
                  </a:cubicBezTo>
                  <a:cubicBezTo>
                    <a:pt x="80" y="278"/>
                    <a:pt x="80" y="278"/>
                    <a:pt x="80" y="278"/>
                  </a:cubicBezTo>
                  <a:cubicBezTo>
                    <a:pt x="155" y="236"/>
                    <a:pt x="155" y="236"/>
                    <a:pt x="155" y="236"/>
                  </a:cubicBezTo>
                  <a:cubicBezTo>
                    <a:pt x="157" y="235"/>
                    <a:pt x="159" y="234"/>
                    <a:pt x="161" y="2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chemeClr val="bg1"/>
                </a:solidFill>
              </a:endParaRPr>
            </a:p>
          </p:txBody>
        </p:sp>
        <p:sp>
          <p:nvSpPr>
            <p:cNvPr id="65" name="Freeform 362"/>
            <p:cNvSpPr>
              <a:spLocks noEditPoints="1"/>
            </p:cNvSpPr>
            <p:nvPr/>
          </p:nvSpPr>
          <p:spPr bwMode="auto">
            <a:xfrm>
              <a:off x="1935" y="1199"/>
              <a:ext cx="341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508"/>
          <p:cNvGrpSpPr>
            <a:grpSpLocks noChangeAspect="1"/>
          </p:cNvGrpSpPr>
          <p:nvPr/>
        </p:nvGrpSpPr>
        <p:grpSpPr bwMode="auto">
          <a:xfrm>
            <a:off x="4318869" y="2966856"/>
            <a:ext cx="369021" cy="369021"/>
            <a:chOff x="5047" y="1955"/>
            <a:chExt cx="340" cy="340"/>
          </a:xfrm>
          <a:solidFill>
            <a:schemeClr val="bg1"/>
          </a:solidFill>
        </p:grpSpPr>
        <p:sp>
          <p:nvSpPr>
            <p:cNvPr id="67" name="Freeform 509"/>
            <p:cNvSpPr>
              <a:spLocks noEditPoints="1"/>
            </p:cNvSpPr>
            <p:nvPr/>
          </p:nvSpPr>
          <p:spPr bwMode="auto">
            <a:xfrm>
              <a:off x="5047" y="1955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/>
            </a:p>
          </p:txBody>
        </p:sp>
        <p:sp>
          <p:nvSpPr>
            <p:cNvPr id="68" name="Freeform 510"/>
            <p:cNvSpPr>
              <a:spLocks noEditPoints="1"/>
            </p:cNvSpPr>
            <p:nvPr/>
          </p:nvSpPr>
          <p:spPr bwMode="auto">
            <a:xfrm>
              <a:off x="5117" y="2054"/>
              <a:ext cx="206" cy="156"/>
            </a:xfrm>
            <a:custGeom>
              <a:avLst/>
              <a:gdLst>
                <a:gd name="T0" fmla="*/ 283 w 310"/>
                <a:gd name="T1" fmla="*/ 45 h 235"/>
                <a:gd name="T2" fmla="*/ 239 w 310"/>
                <a:gd name="T3" fmla="*/ 57 h 235"/>
                <a:gd name="T4" fmla="*/ 235 w 310"/>
                <a:gd name="T5" fmla="*/ 61 h 235"/>
                <a:gd name="T6" fmla="*/ 235 w 310"/>
                <a:gd name="T7" fmla="*/ 11 h 235"/>
                <a:gd name="T8" fmla="*/ 224 w 310"/>
                <a:gd name="T9" fmla="*/ 0 h 235"/>
                <a:gd name="T10" fmla="*/ 140 w 310"/>
                <a:gd name="T11" fmla="*/ 0 h 235"/>
                <a:gd name="T12" fmla="*/ 131 w 310"/>
                <a:gd name="T13" fmla="*/ 7 h 235"/>
                <a:gd name="T14" fmla="*/ 153 w 310"/>
                <a:gd name="T15" fmla="*/ 41 h 235"/>
                <a:gd name="T16" fmla="*/ 159 w 310"/>
                <a:gd name="T17" fmla="*/ 62 h 235"/>
                <a:gd name="T18" fmla="*/ 134 w 310"/>
                <a:gd name="T19" fmla="*/ 75 h 235"/>
                <a:gd name="T20" fmla="*/ 102 w 310"/>
                <a:gd name="T21" fmla="*/ 75 h 235"/>
                <a:gd name="T22" fmla="*/ 76 w 310"/>
                <a:gd name="T23" fmla="*/ 62 h 235"/>
                <a:gd name="T24" fmla="*/ 83 w 310"/>
                <a:gd name="T25" fmla="*/ 41 h 235"/>
                <a:gd name="T26" fmla="*/ 105 w 310"/>
                <a:gd name="T27" fmla="*/ 7 h 235"/>
                <a:gd name="T28" fmla="*/ 95 w 310"/>
                <a:gd name="T29" fmla="*/ 0 h 235"/>
                <a:gd name="T30" fmla="*/ 11 w 310"/>
                <a:gd name="T31" fmla="*/ 0 h 235"/>
                <a:gd name="T32" fmla="*/ 0 w 310"/>
                <a:gd name="T33" fmla="*/ 11 h 235"/>
                <a:gd name="T34" fmla="*/ 0 w 310"/>
                <a:gd name="T35" fmla="*/ 224 h 235"/>
                <a:gd name="T36" fmla="*/ 11 w 310"/>
                <a:gd name="T37" fmla="*/ 235 h 235"/>
                <a:gd name="T38" fmla="*/ 224 w 310"/>
                <a:gd name="T39" fmla="*/ 235 h 235"/>
                <a:gd name="T40" fmla="*/ 235 w 310"/>
                <a:gd name="T41" fmla="*/ 224 h 235"/>
                <a:gd name="T42" fmla="*/ 235 w 310"/>
                <a:gd name="T43" fmla="*/ 152 h 235"/>
                <a:gd name="T44" fmla="*/ 239 w 310"/>
                <a:gd name="T45" fmla="*/ 156 h 235"/>
                <a:gd name="T46" fmla="*/ 283 w 310"/>
                <a:gd name="T47" fmla="*/ 168 h 235"/>
                <a:gd name="T48" fmla="*/ 310 w 310"/>
                <a:gd name="T49" fmla="*/ 123 h 235"/>
                <a:gd name="T50" fmla="*/ 310 w 310"/>
                <a:gd name="T51" fmla="*/ 91 h 235"/>
                <a:gd name="T52" fmla="*/ 283 w 310"/>
                <a:gd name="T53" fmla="*/ 45 h 235"/>
                <a:gd name="T54" fmla="*/ 288 w 310"/>
                <a:gd name="T55" fmla="*/ 123 h 235"/>
                <a:gd name="T56" fmla="*/ 276 w 310"/>
                <a:gd name="T57" fmla="*/ 148 h 235"/>
                <a:gd name="T58" fmla="*/ 255 w 310"/>
                <a:gd name="T59" fmla="*/ 142 h 235"/>
                <a:gd name="T60" fmla="*/ 220 w 310"/>
                <a:gd name="T61" fmla="*/ 119 h 235"/>
                <a:gd name="T62" fmla="*/ 214 w 310"/>
                <a:gd name="T63" fmla="*/ 129 h 235"/>
                <a:gd name="T64" fmla="*/ 214 w 310"/>
                <a:gd name="T65" fmla="*/ 213 h 235"/>
                <a:gd name="T66" fmla="*/ 22 w 310"/>
                <a:gd name="T67" fmla="*/ 213 h 235"/>
                <a:gd name="T68" fmla="*/ 22 w 310"/>
                <a:gd name="T69" fmla="*/ 21 h 235"/>
                <a:gd name="T70" fmla="*/ 73 w 310"/>
                <a:gd name="T71" fmla="*/ 21 h 235"/>
                <a:gd name="T72" fmla="*/ 68 w 310"/>
                <a:gd name="T73" fmla="*/ 25 h 235"/>
                <a:gd name="T74" fmla="*/ 56 w 310"/>
                <a:gd name="T75" fmla="*/ 70 h 235"/>
                <a:gd name="T76" fmla="*/ 102 w 310"/>
                <a:gd name="T77" fmla="*/ 96 h 235"/>
                <a:gd name="T78" fmla="*/ 134 w 310"/>
                <a:gd name="T79" fmla="*/ 96 h 235"/>
                <a:gd name="T80" fmla="*/ 179 w 310"/>
                <a:gd name="T81" fmla="*/ 70 h 235"/>
                <a:gd name="T82" fmla="*/ 167 w 310"/>
                <a:gd name="T83" fmla="*/ 25 h 235"/>
                <a:gd name="T84" fmla="*/ 163 w 310"/>
                <a:gd name="T85" fmla="*/ 21 h 235"/>
                <a:gd name="T86" fmla="*/ 214 w 310"/>
                <a:gd name="T87" fmla="*/ 21 h 235"/>
                <a:gd name="T88" fmla="*/ 214 w 310"/>
                <a:gd name="T89" fmla="*/ 84 h 235"/>
                <a:gd name="T90" fmla="*/ 220 w 310"/>
                <a:gd name="T91" fmla="*/ 94 h 235"/>
                <a:gd name="T92" fmla="*/ 255 w 310"/>
                <a:gd name="T93" fmla="*/ 72 h 235"/>
                <a:gd name="T94" fmla="*/ 276 w 310"/>
                <a:gd name="T95" fmla="*/ 65 h 235"/>
                <a:gd name="T96" fmla="*/ 288 w 310"/>
                <a:gd name="T97" fmla="*/ 91 h 235"/>
                <a:gd name="T98" fmla="*/ 288 w 310"/>
                <a:gd name="T99" fmla="*/ 12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0" h="235">
                  <a:moveTo>
                    <a:pt x="283" y="45"/>
                  </a:moveTo>
                  <a:cubicBezTo>
                    <a:pt x="268" y="39"/>
                    <a:pt x="251" y="44"/>
                    <a:pt x="239" y="57"/>
                  </a:cubicBezTo>
                  <a:cubicBezTo>
                    <a:pt x="237" y="59"/>
                    <a:pt x="236" y="60"/>
                    <a:pt x="235" y="61"/>
                  </a:cubicBezTo>
                  <a:cubicBezTo>
                    <a:pt x="235" y="11"/>
                    <a:pt x="235" y="11"/>
                    <a:pt x="235" y="11"/>
                  </a:cubicBezTo>
                  <a:cubicBezTo>
                    <a:pt x="235" y="5"/>
                    <a:pt x="230" y="0"/>
                    <a:pt x="22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6" y="0"/>
                    <a:pt x="132" y="3"/>
                    <a:pt x="131" y="7"/>
                  </a:cubicBezTo>
                  <a:cubicBezTo>
                    <a:pt x="128" y="14"/>
                    <a:pt x="130" y="21"/>
                    <a:pt x="153" y="41"/>
                  </a:cubicBezTo>
                  <a:cubicBezTo>
                    <a:pt x="159" y="47"/>
                    <a:pt x="162" y="55"/>
                    <a:pt x="159" y="62"/>
                  </a:cubicBezTo>
                  <a:cubicBezTo>
                    <a:pt x="156" y="70"/>
                    <a:pt x="147" y="75"/>
                    <a:pt x="134" y="75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88" y="75"/>
                    <a:pt x="79" y="70"/>
                    <a:pt x="76" y="62"/>
                  </a:cubicBezTo>
                  <a:cubicBezTo>
                    <a:pt x="73" y="55"/>
                    <a:pt x="76" y="47"/>
                    <a:pt x="83" y="41"/>
                  </a:cubicBezTo>
                  <a:cubicBezTo>
                    <a:pt x="105" y="21"/>
                    <a:pt x="108" y="14"/>
                    <a:pt x="105" y="7"/>
                  </a:cubicBezTo>
                  <a:cubicBezTo>
                    <a:pt x="103" y="3"/>
                    <a:pt x="99" y="0"/>
                    <a:pt x="9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30"/>
                    <a:pt x="5" y="235"/>
                    <a:pt x="11" y="235"/>
                  </a:cubicBezTo>
                  <a:cubicBezTo>
                    <a:pt x="224" y="235"/>
                    <a:pt x="224" y="235"/>
                    <a:pt x="224" y="235"/>
                  </a:cubicBezTo>
                  <a:cubicBezTo>
                    <a:pt x="230" y="235"/>
                    <a:pt x="235" y="230"/>
                    <a:pt x="235" y="224"/>
                  </a:cubicBezTo>
                  <a:cubicBezTo>
                    <a:pt x="235" y="152"/>
                    <a:pt x="235" y="152"/>
                    <a:pt x="235" y="152"/>
                  </a:cubicBezTo>
                  <a:cubicBezTo>
                    <a:pt x="236" y="153"/>
                    <a:pt x="237" y="154"/>
                    <a:pt x="239" y="156"/>
                  </a:cubicBezTo>
                  <a:cubicBezTo>
                    <a:pt x="251" y="169"/>
                    <a:pt x="268" y="174"/>
                    <a:pt x="283" y="168"/>
                  </a:cubicBezTo>
                  <a:cubicBezTo>
                    <a:pt x="300" y="162"/>
                    <a:pt x="310" y="145"/>
                    <a:pt x="310" y="123"/>
                  </a:cubicBezTo>
                  <a:cubicBezTo>
                    <a:pt x="310" y="91"/>
                    <a:pt x="310" y="91"/>
                    <a:pt x="310" y="91"/>
                  </a:cubicBezTo>
                  <a:cubicBezTo>
                    <a:pt x="310" y="68"/>
                    <a:pt x="300" y="51"/>
                    <a:pt x="283" y="45"/>
                  </a:cubicBezTo>
                  <a:close/>
                  <a:moveTo>
                    <a:pt x="288" y="123"/>
                  </a:moveTo>
                  <a:cubicBezTo>
                    <a:pt x="288" y="136"/>
                    <a:pt x="284" y="145"/>
                    <a:pt x="276" y="148"/>
                  </a:cubicBezTo>
                  <a:cubicBezTo>
                    <a:pt x="269" y="151"/>
                    <a:pt x="261" y="148"/>
                    <a:pt x="255" y="142"/>
                  </a:cubicBezTo>
                  <a:cubicBezTo>
                    <a:pt x="235" y="120"/>
                    <a:pt x="227" y="117"/>
                    <a:pt x="220" y="119"/>
                  </a:cubicBezTo>
                  <a:cubicBezTo>
                    <a:pt x="216" y="121"/>
                    <a:pt x="214" y="125"/>
                    <a:pt x="214" y="129"/>
                  </a:cubicBezTo>
                  <a:cubicBezTo>
                    <a:pt x="214" y="213"/>
                    <a:pt x="214" y="213"/>
                    <a:pt x="214" y="213"/>
                  </a:cubicBezTo>
                  <a:cubicBezTo>
                    <a:pt x="22" y="213"/>
                    <a:pt x="22" y="213"/>
                    <a:pt x="22" y="21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1" y="23"/>
                    <a:pt x="70" y="24"/>
                    <a:pt x="68" y="25"/>
                  </a:cubicBezTo>
                  <a:cubicBezTo>
                    <a:pt x="55" y="37"/>
                    <a:pt x="50" y="55"/>
                    <a:pt x="56" y="70"/>
                  </a:cubicBezTo>
                  <a:cubicBezTo>
                    <a:pt x="62" y="86"/>
                    <a:pt x="79" y="96"/>
                    <a:pt x="102" y="96"/>
                  </a:cubicBezTo>
                  <a:cubicBezTo>
                    <a:pt x="134" y="96"/>
                    <a:pt x="134" y="96"/>
                    <a:pt x="134" y="96"/>
                  </a:cubicBezTo>
                  <a:cubicBezTo>
                    <a:pt x="156" y="96"/>
                    <a:pt x="173" y="86"/>
                    <a:pt x="179" y="70"/>
                  </a:cubicBezTo>
                  <a:cubicBezTo>
                    <a:pt x="185" y="55"/>
                    <a:pt x="180" y="37"/>
                    <a:pt x="167" y="25"/>
                  </a:cubicBezTo>
                  <a:cubicBezTo>
                    <a:pt x="166" y="24"/>
                    <a:pt x="164" y="22"/>
                    <a:pt x="163" y="21"/>
                  </a:cubicBezTo>
                  <a:cubicBezTo>
                    <a:pt x="214" y="21"/>
                    <a:pt x="214" y="21"/>
                    <a:pt x="214" y="21"/>
                  </a:cubicBezTo>
                  <a:cubicBezTo>
                    <a:pt x="214" y="84"/>
                    <a:pt x="214" y="84"/>
                    <a:pt x="214" y="84"/>
                  </a:cubicBezTo>
                  <a:cubicBezTo>
                    <a:pt x="214" y="88"/>
                    <a:pt x="216" y="92"/>
                    <a:pt x="220" y="94"/>
                  </a:cubicBezTo>
                  <a:cubicBezTo>
                    <a:pt x="227" y="97"/>
                    <a:pt x="234" y="94"/>
                    <a:pt x="255" y="72"/>
                  </a:cubicBezTo>
                  <a:cubicBezTo>
                    <a:pt x="261" y="65"/>
                    <a:pt x="269" y="62"/>
                    <a:pt x="276" y="65"/>
                  </a:cubicBezTo>
                  <a:cubicBezTo>
                    <a:pt x="284" y="68"/>
                    <a:pt x="288" y="77"/>
                    <a:pt x="288" y="91"/>
                  </a:cubicBezTo>
                  <a:lnTo>
                    <a:pt x="288" y="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dirty="0"/>
            </a:p>
          </p:txBody>
        </p:sp>
      </p:grpSp>
      <p:sp>
        <p:nvSpPr>
          <p:cNvPr id="69" name="Rectangle 68"/>
          <p:cNvSpPr/>
          <p:nvPr/>
        </p:nvSpPr>
        <p:spPr>
          <a:xfrm>
            <a:off x="3616918" y="2423091"/>
            <a:ext cx="1772921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spcAft>
                <a:spcPts val="660"/>
              </a:spcAft>
            </a:pPr>
            <a:r>
              <a:rPr lang="en-US" sz="1800" b="1" dirty="0" smtClean="0">
                <a:solidFill>
                  <a:schemeClr val="accent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Strategic Alignment</a:t>
            </a:r>
            <a:endParaRPr lang="en-US" sz="1800" b="1" dirty="0">
              <a:solidFill>
                <a:schemeClr val="accent1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2400" y="6477000"/>
            <a:ext cx="243644" cy="252318"/>
          </a:xfrm>
        </p:spPr>
        <p:txBody>
          <a:bodyPr/>
          <a:lstStyle/>
          <a:p>
            <a:fld id="{95CC1D26-A9BD-4BDE-BDD9-08EDBAE96860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21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9775"/>
            <a:ext cx="9143999" cy="1842249"/>
            <a:chOff x="0" y="-22412"/>
            <a:chExt cx="10058400" cy="20878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191"/>
            <a:stretch/>
          </p:blipFill>
          <p:spPr>
            <a:xfrm>
              <a:off x="0" y="-22412"/>
              <a:ext cx="10058400" cy="206547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0" y="0"/>
              <a:ext cx="10058400" cy="2065470"/>
            </a:xfrm>
            <a:prstGeom prst="rect">
              <a:avLst/>
            </a:prstGeom>
            <a:gradFill flip="none" rotWithShape="1">
              <a:gsLst>
                <a:gs pos="32000">
                  <a:schemeClr val="tx1"/>
                </a:gs>
                <a:gs pos="58000">
                  <a:schemeClr val="tx1">
                    <a:alpha val="9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9010" fontAlgn="auto">
                <a:spcBef>
                  <a:spcPts val="0"/>
                </a:spcBef>
                <a:spcAft>
                  <a:spcPts val="0"/>
                </a:spcAft>
              </a:pPr>
              <a:endParaRPr lang="en-US" sz="1765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64B4472-A98D-4867-A850-DC019789AC36}" type="slidenum">
              <a:rPr lang="en-US" sz="971" b="1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8</a:t>
            </a:fld>
            <a:endParaRPr lang="en-US" sz="971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6278870"/>
            <a:ext cx="3133729" cy="594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899010" fontAlgn="auto">
              <a:spcBef>
                <a:spcPts val="0"/>
              </a:spcBef>
              <a:spcAft>
                <a:spcPts val="320"/>
              </a:spcAft>
            </a:pPr>
            <a:r>
              <a:rPr lang="en-US" sz="1400" u="sng" dirty="0">
                <a:solidFill>
                  <a:srgbClr val="000000"/>
                </a:solidFill>
                <a:latin typeface="Arial"/>
                <a:cs typeface="+mn-cs"/>
                <a:hlinkClick r:id="rId4"/>
              </a:rPr>
              <a:t>https://vimeo.com/174287707</a:t>
            </a:r>
            <a:endParaRPr lang="en-US" sz="1400" dirty="0">
              <a:solidFill>
                <a:srgbClr val="002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60573" lvl="1" indent="-366117" defTabSz="899010" fontAlgn="auto">
              <a:spcBef>
                <a:spcPts val="0"/>
              </a:spcBef>
              <a:spcAft>
                <a:spcPts val="320"/>
              </a:spcAft>
              <a:buFont typeface="Arial" pitchFamily="34" charset="0"/>
              <a:buChar char="•"/>
            </a:pPr>
            <a:endParaRPr lang="en-US" sz="1400" dirty="0">
              <a:solidFill>
                <a:srgbClr val="002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21" y="1939155"/>
            <a:ext cx="7709893" cy="43098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53097" y="1442503"/>
            <a:ext cx="1656433" cy="305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99010" fontAlgn="auto">
              <a:spcBef>
                <a:spcPts val="0"/>
              </a:spcBef>
              <a:spcAft>
                <a:spcPts val="0"/>
              </a:spcAft>
            </a:pPr>
            <a:r>
              <a:rPr lang="en-US" sz="1059" dirty="0">
                <a:solidFill>
                  <a:srgbClr val="FFFFFF">
                    <a:lumMod val="85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Engage. Renew. Advance.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503886"/>
            <a:ext cx="8229600" cy="3730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The art of the possible</a:t>
            </a:r>
          </a:p>
          <a:p>
            <a:pPr algn="l" fontAlgn="auto">
              <a:spcAft>
                <a:spcPts val="0"/>
              </a:spcAft>
            </a:pPr>
            <a:r>
              <a:rPr lang="en-US" sz="2800" dirty="0" smtClean="0">
                <a:solidFill>
                  <a:srgbClr val="92D050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Through the eyes of a student</a:t>
            </a:r>
            <a:endParaRPr lang="en-CA" sz="2800" dirty="0">
              <a:solidFill>
                <a:srgbClr val="92D050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331766"/>
            <a:ext cx="1445853" cy="45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9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Deloitte">
      <a:dk1>
        <a:srgbClr val="000000"/>
      </a:dk1>
      <a:lt1>
        <a:srgbClr val="FFFFFF"/>
      </a:lt1>
      <a:dk2>
        <a:srgbClr val="002776"/>
      </a:dk2>
      <a:lt2>
        <a:srgbClr val="FFFFFF"/>
      </a:lt2>
      <a:accent1>
        <a:srgbClr val="002776"/>
      </a:accent1>
      <a:accent2>
        <a:srgbClr val="92D400"/>
      </a:accent2>
      <a:accent3>
        <a:srgbClr val="00A1DE"/>
      </a:accent3>
      <a:accent4>
        <a:srgbClr val="72C7E7"/>
      </a:accent4>
      <a:accent5>
        <a:srgbClr val="3C8A2E"/>
      </a:accent5>
      <a:accent6>
        <a:srgbClr val="C9DD03"/>
      </a:accent6>
      <a:hlink>
        <a:srgbClr val="002776"/>
      </a:hlink>
      <a:folHlink>
        <a:srgbClr val="92D400"/>
      </a:folHlink>
    </a:clrScheme>
    <a:fontScheme name="Deloit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Deloitte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>
            <a:tint val="50000"/>
          </a:schemeClr>
        </a:solidFill>
        <a:solidFill>
          <a:schemeClr val="phClr">
            <a:tint val="70000"/>
          </a:schemeClr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Theme">
  <a:themeElements>
    <a:clrScheme name="Deloitte">
      <a:dk1>
        <a:srgbClr val="000000"/>
      </a:dk1>
      <a:lt1>
        <a:srgbClr val="FFFFFF"/>
      </a:lt1>
      <a:dk2>
        <a:srgbClr val="002776"/>
      </a:dk2>
      <a:lt2>
        <a:srgbClr val="FFFFFF"/>
      </a:lt2>
      <a:accent1>
        <a:srgbClr val="002776"/>
      </a:accent1>
      <a:accent2>
        <a:srgbClr val="92D400"/>
      </a:accent2>
      <a:accent3>
        <a:srgbClr val="00A1DE"/>
      </a:accent3>
      <a:accent4>
        <a:srgbClr val="72C7E7"/>
      </a:accent4>
      <a:accent5>
        <a:srgbClr val="3C8A2E"/>
      </a:accent5>
      <a:accent6>
        <a:srgbClr val="C9DD03"/>
      </a:accent6>
      <a:hlink>
        <a:srgbClr val="002776"/>
      </a:hlink>
      <a:folHlink>
        <a:srgbClr val="92D400"/>
      </a:folHlink>
    </a:clrScheme>
    <a:fontScheme name="Deloit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Deloitte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>
            <a:tint val="50000"/>
          </a:schemeClr>
        </a:solidFill>
        <a:solidFill>
          <a:schemeClr val="phClr">
            <a:tint val="70000"/>
          </a:schemeClr>
        </a:solidFill>
        <a:solidFill>
          <a:schemeClr val="phClr"/>
        </a:soli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efault Theme">
  <a:themeElements>
    <a:clrScheme name="Deloitte">
      <a:dk1>
        <a:srgbClr val="000000"/>
      </a:dk1>
      <a:lt1>
        <a:srgbClr val="FFFFFF"/>
      </a:lt1>
      <a:dk2>
        <a:srgbClr val="002776"/>
      </a:dk2>
      <a:lt2>
        <a:srgbClr val="FFFFFF"/>
      </a:lt2>
      <a:accent1>
        <a:srgbClr val="002776"/>
      </a:accent1>
      <a:accent2>
        <a:srgbClr val="92D400"/>
      </a:accent2>
      <a:accent3>
        <a:srgbClr val="00A1DE"/>
      </a:accent3>
      <a:accent4>
        <a:srgbClr val="72C7E7"/>
      </a:accent4>
      <a:accent5>
        <a:srgbClr val="3C8A2E"/>
      </a:accent5>
      <a:accent6>
        <a:srgbClr val="C9DD03"/>
      </a:accent6>
      <a:hlink>
        <a:srgbClr val="002776"/>
      </a:hlink>
      <a:folHlink>
        <a:srgbClr val="92D400"/>
      </a:folHlink>
    </a:clrScheme>
    <a:fontScheme name="Deloit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Deloitte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>
            <a:tint val="50000"/>
          </a:schemeClr>
        </a:solidFill>
        <a:solidFill>
          <a:schemeClr val="phClr">
            <a:tint val="70000"/>
          </a:schemeClr>
        </a:solidFill>
        <a:solidFill>
          <a:schemeClr val="phClr"/>
        </a:soli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Theme">
  <a:themeElements>
    <a:clrScheme name="Deloitte">
      <a:dk1>
        <a:srgbClr val="000000"/>
      </a:dk1>
      <a:lt1>
        <a:srgbClr val="FFFFFF"/>
      </a:lt1>
      <a:dk2>
        <a:srgbClr val="002776"/>
      </a:dk2>
      <a:lt2>
        <a:srgbClr val="FFFFFF"/>
      </a:lt2>
      <a:accent1>
        <a:srgbClr val="002776"/>
      </a:accent1>
      <a:accent2>
        <a:srgbClr val="92D400"/>
      </a:accent2>
      <a:accent3>
        <a:srgbClr val="00A1DE"/>
      </a:accent3>
      <a:accent4>
        <a:srgbClr val="72C7E7"/>
      </a:accent4>
      <a:accent5>
        <a:srgbClr val="3C8A2E"/>
      </a:accent5>
      <a:accent6>
        <a:srgbClr val="C9DD03"/>
      </a:accent6>
      <a:hlink>
        <a:srgbClr val="002776"/>
      </a:hlink>
      <a:folHlink>
        <a:srgbClr val="92D400"/>
      </a:folHlink>
    </a:clrScheme>
    <a:fontScheme name="Deloit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Deloitte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>
            <a:tint val="50000"/>
          </a:schemeClr>
        </a:solidFill>
        <a:solidFill>
          <a:schemeClr val="phClr">
            <a:tint val="70000"/>
          </a:schemeClr>
        </a:solidFill>
        <a:solidFill>
          <a:schemeClr val="phClr"/>
        </a:soli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Default Theme">
  <a:themeElements>
    <a:clrScheme name="Deloitte">
      <a:dk1>
        <a:srgbClr val="000000"/>
      </a:dk1>
      <a:lt1>
        <a:srgbClr val="FFFFFF"/>
      </a:lt1>
      <a:dk2>
        <a:srgbClr val="002776"/>
      </a:dk2>
      <a:lt2>
        <a:srgbClr val="FFFFFF"/>
      </a:lt2>
      <a:accent1>
        <a:srgbClr val="002776"/>
      </a:accent1>
      <a:accent2>
        <a:srgbClr val="92D400"/>
      </a:accent2>
      <a:accent3>
        <a:srgbClr val="00A1DE"/>
      </a:accent3>
      <a:accent4>
        <a:srgbClr val="72C7E7"/>
      </a:accent4>
      <a:accent5>
        <a:srgbClr val="3C8A2E"/>
      </a:accent5>
      <a:accent6>
        <a:srgbClr val="C9DD03"/>
      </a:accent6>
      <a:hlink>
        <a:srgbClr val="002776"/>
      </a:hlink>
      <a:folHlink>
        <a:srgbClr val="92D400"/>
      </a:folHlink>
    </a:clrScheme>
    <a:fontScheme name="Deloit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Deloitte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>
            <a:tint val="50000"/>
          </a:schemeClr>
        </a:solidFill>
        <a:solidFill>
          <a:schemeClr val="phClr">
            <a:tint val="70000"/>
          </a:schemeClr>
        </a:solidFill>
        <a:solidFill>
          <a:schemeClr val="phClr"/>
        </a:soli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Default Theme">
  <a:themeElements>
    <a:clrScheme name="Deloitte">
      <a:dk1>
        <a:srgbClr val="000000"/>
      </a:dk1>
      <a:lt1>
        <a:srgbClr val="FFFFFF"/>
      </a:lt1>
      <a:dk2>
        <a:srgbClr val="002776"/>
      </a:dk2>
      <a:lt2>
        <a:srgbClr val="FFFFFF"/>
      </a:lt2>
      <a:accent1>
        <a:srgbClr val="002776"/>
      </a:accent1>
      <a:accent2>
        <a:srgbClr val="92D400"/>
      </a:accent2>
      <a:accent3>
        <a:srgbClr val="00A1DE"/>
      </a:accent3>
      <a:accent4>
        <a:srgbClr val="72C7E7"/>
      </a:accent4>
      <a:accent5>
        <a:srgbClr val="3C8A2E"/>
      </a:accent5>
      <a:accent6>
        <a:srgbClr val="C9DD03"/>
      </a:accent6>
      <a:hlink>
        <a:srgbClr val="002776"/>
      </a:hlink>
      <a:folHlink>
        <a:srgbClr val="92D400"/>
      </a:folHlink>
    </a:clrScheme>
    <a:fontScheme name="Deloit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Deloitte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>
            <a:tint val="50000"/>
          </a:schemeClr>
        </a:solidFill>
        <a:solidFill>
          <a:schemeClr val="phClr">
            <a:tint val="70000"/>
          </a:schemeClr>
        </a:solidFill>
        <a:solidFill>
          <a:schemeClr val="phClr"/>
        </a:soli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A88FD0277FDD42942486C2FC3F2669" ma:contentTypeVersion="0" ma:contentTypeDescription="Create a new document." ma:contentTypeScope="" ma:versionID="dee0738899b92a32640cef51b912c26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ECE74F1-6BAC-42FD-9C14-21F9E43039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C2F97C-7681-4B86-9EBC-3160779F97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93A292F-3359-4433-9357-C8777565411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36642</TotalTime>
  <Words>1388</Words>
  <Application>Microsoft Office PowerPoint</Application>
  <PresentationFormat>On-screen Show (4:3)</PresentationFormat>
  <Paragraphs>363</Paragraphs>
  <Slides>31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Arial</vt:lpstr>
      <vt:lpstr>Calibri</vt:lpstr>
      <vt:lpstr>Calibri Light</vt:lpstr>
      <vt:lpstr>Courier New</vt:lpstr>
      <vt:lpstr>Open Sans</vt:lpstr>
      <vt:lpstr>Segoe UI Light</vt:lpstr>
      <vt:lpstr>Segoe UI Semibold</vt:lpstr>
      <vt:lpstr>Times New Roman</vt:lpstr>
      <vt:lpstr>Verdana</vt:lpstr>
      <vt:lpstr>Wingdings</vt:lpstr>
      <vt:lpstr>Custom Design</vt:lpstr>
      <vt:lpstr>Default Theme</vt:lpstr>
      <vt:lpstr>1_Default Theme</vt:lpstr>
      <vt:lpstr>2_Default Theme</vt:lpstr>
      <vt:lpstr>3_Default Theme</vt:lpstr>
      <vt:lpstr>4_Default Theme</vt:lpstr>
      <vt:lpstr>5_Default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Deloitte Methodology A partnership model supported by a proven approach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Risk Mitigation &amp; Management Safeguarding all program dimensions  </vt:lpstr>
      <vt:lpstr>PowerPoint Presentation</vt:lpstr>
      <vt:lpstr>PowerPoint Presentation</vt:lpstr>
      <vt:lpstr>PowerPoint Presentation</vt:lpstr>
      <vt:lpstr>PowerPoint Presentation</vt:lpstr>
    </vt:vector>
  </TitlesOfParts>
  <Company>Deloitte.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Seneca/ERP Project</dc:title>
  <dc:subject>Feb 11 Kickoff Mtg OUT.pptx</dc:subject>
  <dc:creator>SHume</dc:creator>
  <cp:lastModifiedBy>Adams, Bruce (CA - Toronto)</cp:lastModifiedBy>
  <cp:revision>1746</cp:revision>
  <cp:lastPrinted>2013-02-13T21:44:24Z</cp:lastPrinted>
  <dcterms:created xsi:type="dcterms:W3CDTF">2009-05-06T16:23:33Z</dcterms:created>
  <dcterms:modified xsi:type="dcterms:W3CDTF">2017-03-16T12:24:36Z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0x0101007CA88FD0277FDD42942486C2FC3F2669</vt:lpwstr>
  </property>
</Properties>
</file>